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drawings/drawing2.xml" ContentType="application/vnd.openxmlformats-officedocument.drawingml.chartshapes+xml"/>
  <Override PartName="/ppt/charts/chart28.xml" ContentType="application/vnd.openxmlformats-officedocument.drawingml.char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charts/chart17.xml" ContentType="application/vnd.openxmlformats-officedocument.drawingml.char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harts/chart13.xml" ContentType="application/vnd.openxmlformats-officedocument.drawingml.chart+xml"/>
  <Override PartName="/ppt/charts/chart24.xml" ContentType="application/vnd.openxmlformats-officedocument.drawingml.chart+xml"/>
  <Override PartName="/ppt/drawings/drawing17.xml" ContentType="application/vnd.openxmlformats-officedocument.drawingml.chartshape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charts/chart31.xml" ContentType="application/vnd.openxmlformats-officedocument.drawingml.chart+xml"/>
  <Override PartName="/ppt/charts/chart7.xml" ContentType="application/vnd.openxmlformats-officedocument.drawingml.chart+xml"/>
  <Override PartName="/ppt/drawings/drawing13.xml" ContentType="application/vnd.openxmlformats-officedocument.drawingml.chartshapes+xml"/>
  <Override PartName="/ppt/charts/chart20.xml" ContentType="application/vnd.openxmlformats-officedocument.drawingml.chart+xml"/>
  <Override PartName="/ppt/diagrams/layout1.xml" ContentType="application/vnd.openxmlformats-officedocument.drawingml.diagramLayout+xml"/>
  <Override PartName="/ppt/charts/chart3.xml" ContentType="application/vnd.openxmlformats-officedocument.drawingml.chart+xml"/>
  <Override PartName="/ppt/notesSlides/notesSlide7.xml" ContentType="application/vnd.openxmlformats-officedocument.presentationml.notesSlide+xml"/>
  <Override PartName="/ppt/drawings/drawing7.xml" ContentType="application/vnd.openxmlformats-officedocument.drawingml.chartshapes+xml"/>
  <Default Extension="xlsx" ContentType="application/vnd.openxmlformats-officedocument.spreadsheetml.sheet"/>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rawings/drawing3.xml" ContentType="application/vnd.openxmlformats-officedocument.drawingml.chartshapes+xml"/>
  <Override PartName="/ppt/charts/chart29.xml" ContentType="application/vnd.openxmlformats-officedocument.drawingml.chart+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charts/chart18.xml" ContentType="application/vnd.openxmlformats-officedocument.drawingml.char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Default Extension="emf" ContentType="image/x-emf"/>
  <Override PartName="/ppt/charts/chart25.xml" ContentType="application/vnd.openxmlformats-officedocument.drawingml.char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charts/chart14.xml" ContentType="application/vnd.openxmlformats-officedocument.drawingml.chart+xml"/>
  <Override PartName="/ppt/drawings/drawing18.xml" ContentType="application/vnd.openxmlformats-officedocument.drawingml.chartshapes+xml"/>
  <Override PartName="/ppt/charts/chart32.xml" ContentType="application/vnd.openxmlformats-officedocument.drawingml.char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charts/chart8.xml" ContentType="application/vnd.openxmlformats-officedocument.drawingml.chart+xml"/>
  <Override PartName="/ppt/charts/chart21.xml" ContentType="application/vnd.openxmlformats-officedocument.drawingml.chart+xml"/>
  <Override PartName="/ppt/slideLayouts/slideLayout10.xml" ContentType="application/vnd.openxmlformats-officedocument.presentationml.slideLayout+xml"/>
  <Default Extension="vml" ContentType="application/vnd.openxmlformats-officedocument.vmlDrawing"/>
  <Override PartName="/ppt/charts/chart10.xml" ContentType="application/vnd.openxmlformats-officedocument.drawingml.chart+xml"/>
  <Override PartName="/ppt/drawings/drawing14.xml" ContentType="application/vnd.openxmlformats-officedocument.drawingml.chartshapes+xml"/>
  <Override PartName="/ppt/notesSlides/notesSlide8.xml" ContentType="application/vnd.openxmlformats-officedocument.presentationml.notesSlide+xml"/>
  <Override PartName="/ppt/charts/chart4.xml" ContentType="application/vnd.openxmlformats-officedocument.drawingml.chart+xml"/>
  <Override PartName="/ppt/drawings/drawing8.xml" ContentType="application/vnd.openxmlformats-officedocument.drawingml.chartshapes+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charts/chart2.xml" ContentType="application/vnd.openxmlformats-officedocument.drawingml.chart+xml"/>
  <Override PartName="/ppt/drawings/drawing6.xml" ContentType="application/vnd.openxmlformats-officedocument.drawingml.chartshapes+xml"/>
  <Override PartName="/ppt/drawings/drawing10.xml" ContentType="application/vnd.openxmlformats-officedocument.drawingml.chartshape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rawings/drawing4.xml" ContentType="application/vnd.openxmlformats-officedocument.drawingml.chartshape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charts/chart19.xml" ContentType="application/vnd.openxmlformats-officedocument.drawingml.char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xls" ContentType="application/vnd.ms-excel"/>
  <Override PartName="/ppt/charts/chart26.xml" ContentType="application/vnd.openxmlformats-officedocument.drawingml.chart+xml"/>
  <Override PartName="/ppt/drawings/drawing19.xml" ContentType="application/vnd.openxmlformats-officedocument.drawingml.chartshape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charts/chart15.xml" ContentType="application/vnd.openxmlformats-officedocument.drawingml.char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harts/chart9.xml" ContentType="application/vnd.openxmlformats-officedocument.drawingml.chart+xml"/>
  <Override PartName="/ppt/charts/chart11.xml" ContentType="application/vnd.openxmlformats-officedocument.drawingml.chart+xml"/>
  <Override PartName="/ppt/drawings/drawing15.xml" ContentType="application/vnd.openxmlformats-officedocument.drawingml.chartshapes+xml"/>
  <Override PartName="/ppt/charts/chart22.xml" ContentType="application/vnd.openxmlformats-officedocument.drawingml.chart+xml"/>
  <Override PartName="/ppt/drawings/drawing9.xml" ContentType="application/vnd.openxmlformats-officedocument.drawingml.chartshapes+xml"/>
  <Override PartName="/ppt/slides/slide79.xml" ContentType="application/vnd.openxmlformats-officedocument.presentationml.slide+xml"/>
  <Override PartName="/ppt/charts/chart5.xml" ContentType="application/vnd.openxmlformats-officedocument.drawingml.chart+xml"/>
  <Override PartName="/ppt/drawings/drawing11.xml" ContentType="application/vnd.openxmlformats-officedocument.drawingml.chartshapes+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drawings/drawing5.xml" ContentType="application/vnd.openxmlformats-officedocument.drawingml.chartshape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rawings/drawing1.xml" ContentType="application/vnd.openxmlformats-officedocument.drawingml.chartshapes+xml"/>
  <Override PartName="/ppt/charts/chart27.xml" ContentType="application/vnd.openxmlformats-officedocument.drawingml.chart+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charts/chart16.xml" ContentType="application/vnd.openxmlformats-officedocument.drawingml.char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charts/chart23.xml" ContentType="application/vnd.openxmlformats-officedocument.drawingml.chart+xml"/>
  <Override PartName="/ppt/slides/slide20.xml" ContentType="application/vnd.openxmlformats-officedocument.presentationml.slide+xml"/>
  <Override PartName="/ppt/charts/chart12.xml" ContentType="application/vnd.openxmlformats-officedocument.drawingml.chart+xml"/>
  <Override PartName="/ppt/drawings/drawing16.xml" ContentType="application/vnd.openxmlformats-officedocument.drawingml.chartshapes+xml"/>
  <Override PartName="/ppt/charts/chart30.xml" ContentType="application/vnd.openxmlformats-officedocument.drawingml.chart+xml"/>
  <Default Extension="tiff" ContentType="image/tiff"/>
  <Override PartName="/ppt/charts/chart6.xml" ContentType="application/vnd.openxmlformats-officedocument.drawingml.chart+xml"/>
  <Override PartName="/ppt/notesSlides/notesSlide6.xml" ContentType="application/vnd.openxmlformats-officedocument.presentationml.notesSlide+xml"/>
  <Override PartName="/ppt/drawings/drawing12.xml" ContentType="application/vnd.openxmlformats-officedocument.drawingml.chartshap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280" r:id="rId3"/>
    <p:sldId id="260" r:id="rId4"/>
    <p:sldId id="261" r:id="rId5"/>
    <p:sldId id="262" r:id="rId6"/>
    <p:sldId id="263" r:id="rId7"/>
    <p:sldId id="265" r:id="rId8"/>
    <p:sldId id="264" r:id="rId9"/>
    <p:sldId id="266" r:id="rId10"/>
    <p:sldId id="267" r:id="rId11"/>
    <p:sldId id="258" r:id="rId12"/>
    <p:sldId id="269" r:id="rId13"/>
    <p:sldId id="270" r:id="rId14"/>
    <p:sldId id="281" r:id="rId15"/>
    <p:sldId id="282" r:id="rId16"/>
    <p:sldId id="271" r:id="rId17"/>
    <p:sldId id="273" r:id="rId18"/>
    <p:sldId id="274" r:id="rId19"/>
    <p:sldId id="275" r:id="rId20"/>
    <p:sldId id="276" r:id="rId21"/>
    <p:sldId id="277" r:id="rId22"/>
    <p:sldId id="278" r:id="rId23"/>
    <p:sldId id="283" r:id="rId24"/>
    <p:sldId id="285" r:id="rId25"/>
    <p:sldId id="287" r:id="rId26"/>
    <p:sldId id="288" r:id="rId27"/>
    <p:sldId id="323" r:id="rId28"/>
    <p:sldId id="325" r:id="rId29"/>
    <p:sldId id="308" r:id="rId30"/>
    <p:sldId id="292" r:id="rId31"/>
    <p:sldId id="295" r:id="rId32"/>
    <p:sldId id="293" r:id="rId33"/>
    <p:sldId id="321" r:id="rId34"/>
    <p:sldId id="297" r:id="rId35"/>
    <p:sldId id="298" r:id="rId36"/>
    <p:sldId id="299" r:id="rId37"/>
    <p:sldId id="289" r:id="rId38"/>
    <p:sldId id="290" r:id="rId39"/>
    <p:sldId id="322" r:id="rId40"/>
    <p:sldId id="291" r:id="rId41"/>
    <p:sldId id="301" r:id="rId42"/>
    <p:sldId id="309" r:id="rId43"/>
    <p:sldId id="310" r:id="rId44"/>
    <p:sldId id="311" r:id="rId45"/>
    <p:sldId id="326" r:id="rId46"/>
    <p:sldId id="315" r:id="rId47"/>
    <p:sldId id="302" r:id="rId48"/>
    <p:sldId id="305" r:id="rId49"/>
    <p:sldId id="363" r:id="rId50"/>
    <p:sldId id="304"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39" r:id="rId64"/>
    <p:sldId id="340" r:id="rId65"/>
    <p:sldId id="341" r:id="rId66"/>
    <p:sldId id="342" r:id="rId67"/>
    <p:sldId id="343" r:id="rId68"/>
    <p:sldId id="344" r:id="rId69"/>
    <p:sldId id="345" r:id="rId70"/>
    <p:sldId id="346" r:id="rId71"/>
    <p:sldId id="347" r:id="rId72"/>
    <p:sldId id="348" r:id="rId73"/>
    <p:sldId id="349" r:id="rId74"/>
    <p:sldId id="350" r:id="rId75"/>
    <p:sldId id="351" r:id="rId76"/>
    <p:sldId id="352" r:id="rId77"/>
    <p:sldId id="353" r:id="rId78"/>
    <p:sldId id="354" r:id="rId79"/>
    <p:sldId id="355" r:id="rId80"/>
    <p:sldId id="356" r:id="rId81"/>
    <p:sldId id="357" r:id="rId82"/>
    <p:sldId id="358" r:id="rId83"/>
    <p:sldId id="359" r:id="rId84"/>
    <p:sldId id="360" r:id="rId85"/>
    <p:sldId id="361" r:id="rId86"/>
    <p:sldId id="362" r:id="rId8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310" autoAdjust="0"/>
    <p:restoredTop sz="94660"/>
  </p:normalViewPr>
  <p:slideViewPr>
    <p:cSldViewPr>
      <p:cViewPr varScale="1">
        <p:scale>
          <a:sx n="65" d="100"/>
          <a:sy n="65" d="100"/>
        </p:scale>
        <p:origin x="-1506"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file:///D:\2012\PISA2009&#32467;&#26524;&#23459;&#20256;&#24425;&#39029;\&#19978;&#28023;PISA&#30693;&#22810;&#23569;&#22270;&#34920;&#21046;&#20316;.xlsx" TargetMode="External"/></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7.xml"/><Relationship Id="rId1" Type="http://schemas.openxmlformats.org/officeDocument/2006/relationships/oleObject" Target="file:///D:\TALIS%202013&#25968;&#25454;&#20998;&#26512;\&#32467;&#26524;\PD\&#20316;&#22270;&#20445;&#23384;.xlsx" TargetMode="External"/></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8.xml"/><Relationship Id="rId1" Type="http://schemas.openxmlformats.org/officeDocument/2006/relationships/oleObject" Target="file:///D:\TALIS%202013&#25968;&#25454;&#20998;&#26512;\&#32467;&#26524;\PD\&#20316;&#22270;&#20445;&#23384;.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D:\TALIS%202013&#25968;&#25454;&#20998;&#26512;\&#32467;&#26524;\PD\&#20316;&#22270;&#20445;&#23384;.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D:\TALIS%202013&#25968;&#25454;&#20998;&#26512;\&#32467;&#26524;\PD\&#20316;&#22270;&#20445;&#23384;.xlsx" TargetMode="External"/></Relationships>
</file>

<file path=ppt/charts/_rels/chart14.xml.rels><?xml version="1.0" encoding="UTF-8" standalone="yes"?>
<Relationships xmlns="http://schemas.openxmlformats.org/package/2006/relationships"><Relationship Id="rId2" Type="http://schemas.openxmlformats.org/officeDocument/2006/relationships/chartUserShapes" Target="../drawings/drawing9.xml"/><Relationship Id="rId1" Type="http://schemas.openxmlformats.org/officeDocument/2006/relationships/oleObject" Target="file:///D:\TALIS%202013&#25968;&#25454;&#20998;&#26512;\&#32467;&#26524;\PD\&#20316;&#22270;.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D:\TALIS%202013&#25968;&#25454;&#20998;&#26512;\&#32467;&#26524;\PD\&#20316;&#22270;&#20445;&#23384;.xlsx" TargetMode="External"/></Relationships>
</file>

<file path=ppt/charts/_rels/chart16.xml.rels><?xml version="1.0" encoding="UTF-8" standalone="yes"?>
<Relationships xmlns="http://schemas.openxmlformats.org/package/2006/relationships"><Relationship Id="rId2" Type="http://schemas.openxmlformats.org/officeDocument/2006/relationships/chartUserShapes" Target="../drawings/drawing10.xml"/><Relationship Id="rId1" Type="http://schemas.openxmlformats.org/officeDocument/2006/relationships/oleObject" Target="file:///D:\TALIS%202013&#25968;&#25454;&#20998;&#26512;\&#32467;&#26524;\PD\&#20316;&#22270;.xlsx" TargetMode="External"/></Relationships>
</file>

<file path=ppt/charts/_rels/chart17.xml.rels><?xml version="1.0" encoding="UTF-8" standalone="yes"?>
<Relationships xmlns="http://schemas.openxmlformats.org/package/2006/relationships"><Relationship Id="rId2" Type="http://schemas.openxmlformats.org/officeDocument/2006/relationships/chartUserShapes" Target="../drawings/drawing11.xml"/><Relationship Id="rId1" Type="http://schemas.openxmlformats.org/officeDocument/2006/relationships/oleObject" Target="file:///D:\TALIS%202013&#25968;&#25454;&#20998;&#26512;\&#32467;&#26524;\PD\&#20316;&#22270;.xlsx" TargetMode="External"/></Relationships>
</file>

<file path=ppt/charts/_rels/chart18.xml.rels><?xml version="1.0" encoding="UTF-8" standalone="yes"?>
<Relationships xmlns="http://schemas.openxmlformats.org/package/2006/relationships"><Relationship Id="rId2" Type="http://schemas.openxmlformats.org/officeDocument/2006/relationships/chartUserShapes" Target="../drawings/drawing12.xml"/><Relationship Id="rId1" Type="http://schemas.openxmlformats.org/officeDocument/2006/relationships/oleObject" Target="file:///D:\TALIS%202013&#25968;&#25454;&#20998;&#26512;\&#32467;&#26524;\PD\&#20316;&#22270;&#20445;&#23384;.xlsx" TargetMode="External"/></Relationships>
</file>

<file path=ppt/charts/_rels/chart19.xml.rels><?xml version="1.0" encoding="UTF-8" standalone="yes"?>
<Relationships xmlns="http://schemas.openxmlformats.org/package/2006/relationships"><Relationship Id="rId2" Type="http://schemas.openxmlformats.org/officeDocument/2006/relationships/chartUserShapes" Target="../drawings/drawing13.xml"/><Relationship Id="rId1" Type="http://schemas.openxmlformats.org/officeDocument/2006/relationships/oleObject" Target="file:///D:\TALIS%202013&#25968;&#25454;&#20998;&#26512;\&#32467;&#26524;\PD\&#20316;&#22270;.xlsx"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D:\2013\PISA%202012&#27010;&#35201;&#25253;&#21578;\20131118&#20132;&#23567;&#39038;&#25490;&#29256;&#31295;\&#31532;1_5_7&#31456;&#22270;.xlsx" TargetMode="External"/></Relationships>
</file>

<file path=ppt/charts/_rels/chart20.xml.rels><?xml version="1.0" encoding="UTF-8" standalone="yes"?>
<Relationships xmlns="http://schemas.openxmlformats.org/package/2006/relationships"><Relationship Id="rId2" Type="http://schemas.openxmlformats.org/officeDocument/2006/relationships/chartUserShapes" Target="../drawings/drawing14.xml"/><Relationship Id="rId1" Type="http://schemas.openxmlformats.org/officeDocument/2006/relationships/oleObject" Target="file:///D:\TALIS%202013&#25968;&#25454;&#20998;&#26512;\&#32467;&#26524;\PD\&#20316;&#22270;&#20445;&#23384;.xlsx" TargetMode="External"/></Relationships>
</file>

<file path=ppt/charts/_rels/chart21.xml.rels><?xml version="1.0" encoding="UTF-8" standalone="yes"?>
<Relationships xmlns="http://schemas.openxmlformats.org/package/2006/relationships"><Relationship Id="rId2" Type="http://schemas.openxmlformats.org/officeDocument/2006/relationships/chartUserShapes" Target="../drawings/drawing15.xml"/><Relationship Id="rId1" Type="http://schemas.openxmlformats.org/officeDocument/2006/relationships/oleObject" Target="file:///D:\TALIS_DATA%20PROCESSING\data_results_files\&#26657;&#38271;&#38382;&#21367;\&#25945;&#24072;&#35780;&#20215;\ASSESSMENT_&#35780;&#20215;&#20027;&#20307;&#21450;&#39057;&#29575;.xls" TargetMode="External"/></Relationships>
</file>

<file path=ppt/charts/_rels/chart22.xml.rels><?xml version="1.0" encoding="UTF-8" standalone="yes"?>
<Relationships xmlns="http://schemas.openxmlformats.org/package/2006/relationships"><Relationship Id="rId2" Type="http://schemas.openxmlformats.org/officeDocument/2006/relationships/chartUserShapes" Target="../drawings/drawing16.xml"/><Relationship Id="rId1" Type="http://schemas.openxmlformats.org/officeDocument/2006/relationships/oleObject" Target="file:///D:\TALIS%202013&#25968;&#25454;&#20998;&#26512;\&#32467;&#26524;\PD\&#20316;&#22270;.xlsx"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file:///D:\TALIS%202013&#25968;&#25454;&#20998;&#26512;\&#32467;&#26524;\PD\&#20316;&#22270;&#20445;&#23384;.xlsx" TargetMode="External"/></Relationships>
</file>

<file path=ppt/charts/_rels/chart24.xml.rels><?xml version="1.0" encoding="UTF-8" standalone="yes"?>
<Relationships xmlns="http://schemas.openxmlformats.org/package/2006/relationships"><Relationship Id="rId1" Type="http://schemas.openxmlformats.org/officeDocument/2006/relationships/oleObject" Target="file:///G:\TALIS_DATA%20PROCESSING\data_results_files\&#26657;&#38271;&#38382;&#21367;\&#26657;&#38271;&#32972;&#26223;&#20449;&#24687;\&#27491;&#35268;&#25945;&#32946;&#26410;&#28085;&#30422;&#20869;&#23481;.xlsx" TargetMode="External"/></Relationships>
</file>

<file path=ppt/charts/_rels/chart25.xml.rels><?xml version="1.0" encoding="UTF-8" standalone="yes"?>
<Relationships xmlns="http://schemas.openxmlformats.org/package/2006/relationships"><Relationship Id="rId2" Type="http://schemas.openxmlformats.org/officeDocument/2006/relationships/chartUserShapes" Target="../drawings/drawing17.xml"/><Relationship Id="rId1" Type="http://schemas.openxmlformats.org/officeDocument/2006/relationships/oleObject" Target="file:///G:\TALIS_DATA%20PROCESSING\data_results_files\&#26657;&#38271;&#38382;&#21367;\&#26657;&#38271;&#19987;&#19994;&#21457;&#23637;\&#19987;&#19994;&#21457;&#23637;&#27963;&#21160;&#21442;&#19982;&#24230;&#19982;&#24378;&#24230;&#20570;&#22270;.xls" TargetMode="External"/></Relationships>
</file>

<file path=ppt/charts/_rels/chart26.xml.rels><?xml version="1.0" encoding="UTF-8" standalone="yes"?>
<Relationships xmlns="http://schemas.openxmlformats.org/package/2006/relationships"><Relationship Id="rId2" Type="http://schemas.openxmlformats.org/officeDocument/2006/relationships/chartUserShapes" Target="../drawings/drawing18.xml"/><Relationship Id="rId1" Type="http://schemas.openxmlformats.org/officeDocument/2006/relationships/oleObject" Target="file:///D:\TALIS_DATA%20PROCESSING\data_results_files\&#26657;&#38271;&#38382;&#21367;\&#26657;&#38271;&#19987;&#19994;&#21457;&#23637;\&#19987;&#19994;&#21457;&#23637;&#27963;&#21160;&#21442;&#19982;&#24230;&#19982;&#24378;&#24230;&#20570;&#22270;.xls" TargetMode="External"/></Relationships>
</file>

<file path=ppt/charts/_rels/chart27.xml.rels><?xml version="1.0" encoding="UTF-8" standalone="yes"?>
<Relationships xmlns="http://schemas.openxmlformats.org/package/2006/relationships"><Relationship Id="rId1" Type="http://schemas.openxmlformats.org/officeDocument/2006/relationships/oleObject" Target="file:///D:\TALIS_DATA%20PROCESSING\data_results_files\&#26657;&#38271;&#38382;&#21367;\&#26657;&#38271;&#39046;&#23548;&#21147;\&#26657;&#38271;&#24037;&#20316;&#26102;&#38388;&#20998;&#24067;.xls" TargetMode="External"/></Relationships>
</file>

<file path=ppt/charts/_rels/chart28.xml.rels><?xml version="1.0" encoding="UTF-8" standalone="yes"?>
<Relationships xmlns="http://schemas.openxmlformats.org/package/2006/relationships"><Relationship Id="rId1" Type="http://schemas.openxmlformats.org/officeDocument/2006/relationships/oleObject" Target="file:///D:\TALIS_DATA%20PROCESSING\data_results_files\&#26657;&#38271;&#38382;&#21367;\&#26657;&#38271;&#39046;&#23548;&#21147;\&#26657;&#38271;&#24037;&#20316;&#26102;&#38388;&#20998;&#24067;.xls" TargetMode="External"/></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Office_Excel____1.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D:\2013\PISA%202012&#27010;&#35201;&#25253;&#21578;\20131118&#20132;&#23567;&#39038;&#25490;&#29256;&#31295;\&#31532;6_8&#31456;&#22270;.xlsx" TargetMode="External"/></Relationships>
</file>

<file path=ppt/charts/_rels/chart30.xml.rels><?xml version="1.0" encoding="UTF-8" standalone="yes"?>
<Relationships xmlns="http://schemas.openxmlformats.org/package/2006/relationships"><Relationship Id="rId1" Type="http://schemas.openxmlformats.org/officeDocument/2006/relationships/oleObject" Target="file:///D:\TALIS%202013&#25968;&#25454;&#20998;&#26512;\&#32467;&#26524;\PD\&#20316;&#22270;&#20445;&#23384;.xlsx" TargetMode="External"/></Relationships>
</file>

<file path=ppt/charts/_rels/chart31.xml.rels><?xml version="1.0" encoding="UTF-8" standalone="yes"?>
<Relationships xmlns="http://schemas.openxmlformats.org/package/2006/relationships"><Relationship Id="rId2" Type="http://schemas.openxmlformats.org/officeDocument/2006/relationships/chartUserShapes" Target="../drawings/drawing19.xml"/><Relationship Id="rId1" Type="http://schemas.openxmlformats.org/officeDocument/2006/relationships/oleObject" Target="file:///D:\TALIS%202013&#25968;&#25454;&#20998;&#26512;\&#32467;&#26524;\PD\&#20316;&#22270;&#20445;&#23384;.xlsx"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file:///D:\TALIS%202013&#25968;&#25454;&#20998;&#26512;\&#32467;&#26524;\PD\&#20316;&#22270;&#20445;&#23384;.xlsx" TargetMode="Externa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file:///E:\&#30334;&#20998;&#27604;&#20570;&#22270;1230.xls"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I:\&#35745;&#31639;&#26426;&#36741;&#21161;&#27979;&#35780;&#25968;&#23398;.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https://oecdemeamicrosoftonlinecom-1.sharepoint.emea.microsoftonline.com/pisa2009ir/Content/BubbleCharts.xls" TargetMode="External"/></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oleObject" Target="file:///D:\TALIS%202013&#25968;&#25454;&#20998;&#26512;\&#32467;&#26524;\PD\&#20316;&#22270;.xlsx" TargetMode="External"/></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oleObject" Target="file:///D:\TALIS%202013&#25968;&#25454;&#20998;&#26512;\&#32467;&#26524;\PD\&#20316;&#22270;.xlsx" TargetMode="External"/></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oleObject" Target="file:///D:\TALIS%202013&#25968;&#25454;&#20998;&#26512;\&#32467;&#26524;\PD\&#20316;&#22270;&#20445;&#2338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zh-CN"/>
  <c:chart>
    <c:autoTitleDeleted val="1"/>
    <c:plotArea>
      <c:layout>
        <c:manualLayout>
          <c:layoutTarget val="inner"/>
          <c:xMode val="edge"/>
          <c:yMode val="edge"/>
          <c:x val="4.1782988370065326E-2"/>
          <c:y val="1.460806627178784E-2"/>
          <c:w val="0.9062807012837194"/>
          <c:h val="0.94684610563715443"/>
        </c:manualLayout>
      </c:layout>
      <c:scatterChart>
        <c:scatterStyle val="lineMarker"/>
        <c:ser>
          <c:idx val="0"/>
          <c:order val="0"/>
          <c:tx>
            <c:strRef>
              <c:f>'纪律风气与师生关系 (数据)'!$C$1</c:f>
              <c:strCache>
                <c:ptCount val="1"/>
                <c:pt idx="0">
                  <c:v>纪律风气</c:v>
                </c:pt>
              </c:strCache>
            </c:strRef>
          </c:tx>
          <c:spPr>
            <a:ln w="28575">
              <a:noFill/>
            </a:ln>
          </c:spPr>
          <c:marker>
            <c:symbol val="diamond"/>
            <c:size val="10"/>
            <c:spPr>
              <a:solidFill>
                <a:schemeClr val="tx2">
                  <a:lumMod val="60000"/>
                  <a:lumOff val="40000"/>
                </a:schemeClr>
              </a:solidFill>
            </c:spPr>
          </c:marker>
          <c:dPt>
            <c:idx val="8"/>
            <c:marker>
              <c:spPr>
                <a:solidFill>
                  <a:srgbClr val="FF0000"/>
                </a:solidFill>
              </c:spPr>
            </c:marker>
          </c:dPt>
          <c:dPt>
            <c:idx val="34"/>
            <c:marker>
              <c:symbol val="auto"/>
              <c:spPr>
                <a:solidFill>
                  <a:srgbClr val="FF0000"/>
                </a:solidFill>
              </c:spPr>
            </c:marker>
          </c:dPt>
          <c:dPt>
            <c:idx val="43"/>
            <c:marker>
              <c:spPr>
                <a:solidFill>
                  <a:srgbClr val="FF0000"/>
                </a:solidFill>
              </c:spPr>
            </c:marker>
          </c:dPt>
          <c:dPt>
            <c:idx val="51"/>
            <c:marker>
              <c:spPr>
                <a:solidFill>
                  <a:srgbClr val="FF0000"/>
                </a:solidFill>
              </c:spPr>
            </c:marker>
          </c:dPt>
          <c:dPt>
            <c:idx val="59"/>
            <c:marker>
              <c:spPr>
                <a:solidFill>
                  <a:srgbClr val="FF0000"/>
                </a:solidFill>
              </c:spPr>
            </c:marker>
          </c:dPt>
          <c:dLbls>
            <c:dLbl>
              <c:idx val="0"/>
              <c:delete val="1"/>
            </c:dLbl>
            <c:dLbl>
              <c:idx val="1"/>
              <c:delete val="1"/>
            </c:dLbl>
            <c:dLbl>
              <c:idx val="2"/>
              <c:delete val="1"/>
            </c:dLbl>
            <c:dLbl>
              <c:idx val="3"/>
              <c:delete val="1"/>
            </c:dLbl>
            <c:dLbl>
              <c:idx val="4"/>
              <c:delete val="1"/>
            </c:dLbl>
            <c:dLbl>
              <c:idx val="5"/>
              <c:delete val="1"/>
            </c:dLbl>
            <c:dLbl>
              <c:idx val="6"/>
              <c:delete val="1"/>
            </c:dLbl>
            <c:dLbl>
              <c:idx val="7"/>
              <c:delete val="1"/>
            </c:dLbl>
            <c:dLbl>
              <c:idx val="8"/>
              <c:layout/>
              <c:tx>
                <c:rich>
                  <a:bodyPr/>
                  <a:lstStyle/>
                  <a:p>
                    <a:pPr>
                      <a:defRPr lang="en-US" sz="1200" baseline="0">
                        <a:solidFill>
                          <a:srgbClr val="FF0000"/>
                        </a:solidFill>
                      </a:defRPr>
                    </a:pPr>
                    <a:r>
                      <a:rPr lang="zh-CN" altLang="en-US" sz="1200" baseline="0">
                        <a:solidFill>
                          <a:srgbClr val="FF0000"/>
                        </a:solidFill>
                      </a:rPr>
                      <a:t>芬兰</a:t>
                    </a:r>
                  </a:p>
                </c:rich>
              </c:tx>
              <c:spPr/>
              <c:showVal val="1"/>
            </c:dLbl>
            <c:dLbl>
              <c:idx val="9"/>
              <c:delete val="1"/>
            </c:dLbl>
            <c:dLbl>
              <c:idx val="10"/>
              <c:delete val="1"/>
            </c:dLbl>
            <c:dLbl>
              <c:idx val="11"/>
              <c:delete val="1"/>
            </c:dLbl>
            <c:dLbl>
              <c:idx val="12"/>
              <c:delete val="1"/>
            </c:dLbl>
            <c:dLbl>
              <c:idx val="13"/>
              <c:delete val="1"/>
            </c:dLbl>
            <c:dLbl>
              <c:idx val="14"/>
              <c:delete val="1"/>
            </c:dLbl>
            <c:dLbl>
              <c:idx val="15"/>
              <c:delete val="1"/>
            </c:dLbl>
            <c:dLbl>
              <c:idx val="16"/>
              <c:delete val="1"/>
            </c:dLbl>
            <c:dLbl>
              <c:idx val="17"/>
              <c:layout/>
              <c:tx>
                <c:rich>
                  <a:bodyPr/>
                  <a:lstStyle/>
                  <a:p>
                    <a:r>
                      <a:rPr lang="zh-CN" altLang="en-US" sz="1200" baseline="0"/>
                      <a:t>日本</a:t>
                    </a:r>
                  </a:p>
                </c:rich>
              </c:tx>
              <c:showVal val="1"/>
            </c:dLbl>
            <c:dLbl>
              <c:idx val="18"/>
              <c:layout/>
              <c:tx>
                <c:rich>
                  <a:bodyPr/>
                  <a:lstStyle/>
                  <a:p>
                    <a:r>
                      <a:rPr lang="zh-CN" altLang="en-US" sz="1200" baseline="0"/>
                      <a:t>韩国</a:t>
                    </a:r>
                  </a:p>
                </c:rich>
              </c:tx>
              <c:showVal val="1"/>
            </c:dLbl>
            <c:dLbl>
              <c:idx val="19"/>
              <c:delete val="1"/>
            </c:dLbl>
            <c:dLbl>
              <c:idx val="20"/>
              <c:delete val="1"/>
            </c:dLbl>
            <c:dLbl>
              <c:idx val="21"/>
              <c:delete val="1"/>
            </c:dLbl>
            <c:dLbl>
              <c:idx val="22"/>
              <c:delete val="1"/>
            </c:dLbl>
            <c:dLbl>
              <c:idx val="23"/>
              <c:delete val="1"/>
            </c:dLbl>
            <c:dLbl>
              <c:idx val="24"/>
              <c:delete val="1"/>
            </c:dLbl>
            <c:dLbl>
              <c:idx val="25"/>
              <c:delete val="1"/>
            </c:dLbl>
            <c:dLbl>
              <c:idx val="26"/>
              <c:delete val="1"/>
            </c:dLbl>
            <c:dLbl>
              <c:idx val="27"/>
              <c:delete val="1"/>
            </c:dLbl>
            <c:dLbl>
              <c:idx val="28"/>
              <c:delete val="1"/>
            </c:dLbl>
            <c:dLbl>
              <c:idx val="29"/>
              <c:delete val="1"/>
            </c:dLbl>
            <c:dLbl>
              <c:idx val="30"/>
              <c:delete val="1"/>
            </c:dLbl>
            <c:dLbl>
              <c:idx val="31"/>
              <c:delete val="1"/>
            </c:dLbl>
            <c:dLbl>
              <c:idx val="32"/>
              <c:delete val="1"/>
            </c:dLbl>
            <c:dLbl>
              <c:idx val="33"/>
              <c:delete val="1"/>
            </c:dLbl>
            <c:dLbl>
              <c:idx val="34"/>
              <c:layout/>
              <c:tx>
                <c:rich>
                  <a:bodyPr/>
                  <a:lstStyle/>
                  <a:p>
                    <a:pPr>
                      <a:defRPr lang="en-US" sz="1200" baseline="0">
                        <a:solidFill>
                          <a:srgbClr val="FF0000"/>
                        </a:solidFill>
                      </a:defRPr>
                    </a:pPr>
                    <a:r>
                      <a:rPr lang="en-US" sz="1200" baseline="0">
                        <a:solidFill>
                          <a:srgbClr val="FF0000"/>
                        </a:solidFill>
                      </a:rPr>
                      <a:t>OECD</a:t>
                    </a:r>
                    <a:r>
                      <a:rPr lang="zh-CN" altLang="en-US" sz="1200" baseline="0">
                        <a:solidFill>
                          <a:srgbClr val="FF0000"/>
                        </a:solidFill>
                      </a:rPr>
                      <a:t>平均</a:t>
                    </a:r>
                  </a:p>
                </c:rich>
              </c:tx>
              <c:spPr/>
              <c:showVal val="1"/>
            </c:dLbl>
            <c:dLbl>
              <c:idx val="35"/>
              <c:delete val="1"/>
            </c:dLbl>
            <c:dLbl>
              <c:idx val="36"/>
              <c:delete val="1"/>
            </c:dLbl>
            <c:dLbl>
              <c:idx val="37"/>
              <c:delete val="1"/>
            </c:dLbl>
            <c:dLbl>
              <c:idx val="38"/>
              <c:delete val="1"/>
            </c:dLbl>
            <c:dLbl>
              <c:idx val="39"/>
              <c:delete val="1"/>
            </c:dLbl>
            <c:dLbl>
              <c:idx val="40"/>
              <c:delete val="1"/>
            </c:dLbl>
            <c:dLbl>
              <c:idx val="41"/>
              <c:delete val="1"/>
            </c:dLbl>
            <c:dLbl>
              <c:idx val="42"/>
              <c:delete val="1"/>
            </c:dLbl>
            <c:dLbl>
              <c:idx val="43"/>
              <c:layout/>
              <c:tx>
                <c:rich>
                  <a:bodyPr/>
                  <a:lstStyle/>
                  <a:p>
                    <a:pPr>
                      <a:defRPr lang="en-US" sz="1200" baseline="0">
                        <a:solidFill>
                          <a:srgbClr val="FF0000"/>
                        </a:solidFill>
                      </a:defRPr>
                    </a:pPr>
                    <a:r>
                      <a:rPr lang="zh-CN" altLang="en-US" sz="1200" baseline="0">
                        <a:solidFill>
                          <a:srgbClr val="FF0000"/>
                        </a:solidFill>
                      </a:rPr>
                      <a:t>中国香港</a:t>
                    </a:r>
                  </a:p>
                </c:rich>
              </c:tx>
              <c:spPr/>
              <c:showVal val="1"/>
            </c:dLbl>
            <c:dLbl>
              <c:idx val="44"/>
              <c:layout/>
              <c:tx>
                <c:rich>
                  <a:bodyPr/>
                  <a:lstStyle/>
                  <a:p>
                    <a:r>
                      <a:rPr lang="zh-CN" altLang="en-US" sz="1200" baseline="0"/>
                      <a:t>印度尼西亚</a:t>
                    </a:r>
                  </a:p>
                </c:rich>
              </c:tx>
              <c:showVal val="1"/>
            </c:dLbl>
            <c:dLbl>
              <c:idx val="45"/>
              <c:delete val="1"/>
            </c:dLbl>
            <c:dLbl>
              <c:idx val="46"/>
              <c:delete val="1"/>
            </c:dLbl>
            <c:dLbl>
              <c:idx val="47"/>
              <c:delete val="1"/>
            </c:dLbl>
            <c:dLbl>
              <c:idx val="48"/>
              <c:delete val="1"/>
            </c:dLbl>
            <c:dLbl>
              <c:idx val="49"/>
              <c:delete val="1"/>
            </c:dLbl>
            <c:dLbl>
              <c:idx val="50"/>
              <c:delete val="1"/>
            </c:dLbl>
            <c:dLbl>
              <c:idx val="51"/>
              <c:layout/>
              <c:tx>
                <c:rich>
                  <a:bodyPr/>
                  <a:lstStyle/>
                  <a:p>
                    <a:pPr>
                      <a:defRPr lang="en-US" sz="1200" baseline="0">
                        <a:solidFill>
                          <a:srgbClr val="FF0000"/>
                        </a:solidFill>
                      </a:defRPr>
                    </a:pPr>
                    <a:r>
                      <a:rPr lang="zh-CN" altLang="en-US" sz="1200" baseline="0">
                        <a:solidFill>
                          <a:srgbClr val="FF0000"/>
                        </a:solidFill>
                      </a:rPr>
                      <a:t>中国澳门</a:t>
                    </a:r>
                  </a:p>
                </c:rich>
              </c:tx>
              <c:spPr/>
              <c:showVal val="1"/>
            </c:dLbl>
            <c:dLbl>
              <c:idx val="52"/>
              <c:delete val="1"/>
            </c:dLbl>
            <c:dLbl>
              <c:idx val="53"/>
              <c:delete val="1"/>
            </c:dLbl>
            <c:dLbl>
              <c:idx val="54"/>
              <c:delete val="1"/>
            </c:dLbl>
            <c:dLbl>
              <c:idx val="55"/>
              <c:delete val="1"/>
            </c:dLbl>
            <c:dLbl>
              <c:idx val="56"/>
              <c:delete val="1"/>
            </c:dLbl>
            <c:dLbl>
              <c:idx val="57"/>
              <c:delete val="1"/>
            </c:dLbl>
            <c:dLbl>
              <c:idx val="58"/>
              <c:delete val="1"/>
            </c:dLbl>
            <c:dLbl>
              <c:idx val="59"/>
              <c:layout/>
              <c:tx>
                <c:rich>
                  <a:bodyPr/>
                  <a:lstStyle/>
                  <a:p>
                    <a:pPr>
                      <a:defRPr lang="en-US" sz="1200" baseline="0">
                        <a:solidFill>
                          <a:srgbClr val="FF0000"/>
                        </a:solidFill>
                      </a:defRPr>
                    </a:pPr>
                    <a:r>
                      <a:rPr lang="zh-CN" altLang="en-US" sz="1200" baseline="0">
                        <a:solidFill>
                          <a:srgbClr val="FF0000"/>
                        </a:solidFill>
                      </a:rPr>
                      <a:t>中国上海</a:t>
                    </a:r>
                  </a:p>
                </c:rich>
              </c:tx>
              <c:spPr/>
              <c:showVal val="1"/>
            </c:dLbl>
            <c:dLbl>
              <c:idx val="60"/>
              <c:layout/>
              <c:tx>
                <c:rich>
                  <a:bodyPr/>
                  <a:lstStyle/>
                  <a:p>
                    <a:r>
                      <a:rPr lang="zh-CN" altLang="en-US" sz="1200" baseline="0"/>
                      <a:t>新加坡</a:t>
                    </a:r>
                  </a:p>
                </c:rich>
              </c:tx>
              <c:showVal val="1"/>
            </c:dLbl>
            <c:dLbl>
              <c:idx val="61"/>
              <c:layout/>
              <c:tx>
                <c:rich>
                  <a:bodyPr/>
                  <a:lstStyle/>
                  <a:p>
                    <a:r>
                      <a:rPr lang="zh-CN" altLang="en-US" sz="1200" baseline="0"/>
                      <a:t>中华台北</a:t>
                    </a:r>
                  </a:p>
                </c:rich>
              </c:tx>
              <c:showVal val="1"/>
            </c:dLbl>
            <c:dLbl>
              <c:idx val="62"/>
              <c:layout/>
              <c:tx>
                <c:rich>
                  <a:bodyPr/>
                  <a:lstStyle/>
                  <a:p>
                    <a:r>
                      <a:rPr lang="zh-CN" altLang="en-US" sz="1200" baseline="0"/>
                      <a:t>泰国</a:t>
                    </a:r>
                  </a:p>
                </c:rich>
              </c:tx>
              <c:showVal val="1"/>
            </c:dLbl>
            <c:dLbl>
              <c:idx val="63"/>
              <c:delete val="1"/>
            </c:dLbl>
            <c:dLbl>
              <c:idx val="64"/>
              <c:delete val="1"/>
            </c:dLbl>
            <c:dLbl>
              <c:idx val="65"/>
              <c:delete val="1"/>
            </c:dLbl>
            <c:dLbl>
              <c:idx val="66"/>
              <c:tx>
                <c:rich>
                  <a:bodyPr/>
                  <a:lstStyle/>
                  <a:p>
                    <a:endParaRPr lang="en-US" sz="1200" baseline="0"/>
                  </a:p>
                </c:rich>
              </c:tx>
              <c:showVal val="1"/>
            </c:dLbl>
            <c:dLbl>
              <c:idx val="67"/>
              <c:tx>
                <c:rich>
                  <a:bodyPr/>
                  <a:lstStyle/>
                  <a:p>
                    <a:r>
                      <a:rPr lang="en-US" sz="1200" baseline="0"/>
                      <a:t>Note: Values that are statistically significant are indicated in bold (see Annex A3). </a:t>
                    </a:r>
                  </a:p>
                </c:rich>
              </c:tx>
              <c:showVal val="1"/>
            </c:dLbl>
            <c:dLbl>
              <c:idx val="68"/>
              <c:tx>
                <c:rich>
                  <a:bodyPr/>
                  <a:lstStyle/>
                  <a:p>
                    <a:endParaRPr lang="en-US" sz="1200" baseline="0"/>
                  </a:p>
                </c:rich>
              </c:tx>
              <c:showVal val="1"/>
            </c:dLbl>
            <c:dLbl>
              <c:idx val="69"/>
              <c:tx>
                <c:rich>
                  <a:bodyPr/>
                  <a:lstStyle/>
                  <a:p>
                    <a:endParaRPr lang="en-US" sz="1200" baseline="0"/>
                  </a:p>
                </c:rich>
              </c:tx>
              <c:showVal val="1"/>
            </c:dLbl>
            <c:dLbl>
              <c:idx val="70"/>
              <c:tx>
                <c:rich>
                  <a:bodyPr/>
                  <a:lstStyle/>
                  <a:p>
                    <a:endParaRPr lang="en-US" sz="1200" baseline="0"/>
                  </a:p>
                </c:rich>
              </c:tx>
              <c:showVal val="1"/>
            </c:dLbl>
            <c:dLbl>
              <c:idx val="71"/>
              <c:tx>
                <c:rich>
                  <a:bodyPr/>
                  <a:lstStyle/>
                  <a:p>
                    <a:endParaRPr lang="en-US" sz="1200" baseline="0"/>
                  </a:p>
                </c:rich>
              </c:tx>
              <c:showVal val="1"/>
            </c:dLbl>
            <c:dLbl>
              <c:idx val="72"/>
              <c:tx>
                <c:rich>
                  <a:bodyPr/>
                  <a:lstStyle/>
                  <a:p>
                    <a:endParaRPr lang="en-US" sz="1200" baseline="0"/>
                  </a:p>
                </c:rich>
              </c:tx>
              <c:showVal val="1"/>
            </c:dLbl>
            <c:dLbl>
              <c:idx val="73"/>
              <c:tx>
                <c:rich>
                  <a:bodyPr/>
                  <a:lstStyle/>
                  <a:p>
                    <a:endParaRPr lang="en-US" sz="1200" baseline="0"/>
                  </a:p>
                </c:rich>
              </c:tx>
              <c:showVal val="1"/>
            </c:dLbl>
            <c:dLbl>
              <c:idx val="74"/>
              <c:tx>
                <c:rich>
                  <a:bodyPr/>
                  <a:lstStyle/>
                  <a:p>
                    <a:endParaRPr lang="en-US" sz="1200" baseline="0"/>
                  </a:p>
                </c:rich>
              </c:tx>
              <c:showVal val="1"/>
            </c:dLbl>
            <c:dLbl>
              <c:idx val="75"/>
              <c:tx>
                <c:rich>
                  <a:bodyPr/>
                  <a:lstStyle/>
                  <a:p>
                    <a:endParaRPr lang="en-US" sz="1200" baseline="0"/>
                  </a:p>
                </c:rich>
              </c:tx>
              <c:showVal val="1"/>
            </c:dLbl>
            <c:dLbl>
              <c:idx val="76"/>
              <c:tx>
                <c:rich>
                  <a:bodyPr/>
                  <a:lstStyle/>
                  <a:p>
                    <a:endParaRPr lang="en-US" sz="1200" baseline="0"/>
                  </a:p>
                </c:rich>
              </c:tx>
              <c:showVal val="1"/>
            </c:dLbl>
            <c:dLbl>
              <c:idx val="77"/>
              <c:tx>
                <c:rich>
                  <a:bodyPr/>
                  <a:lstStyle/>
                  <a:p>
                    <a:endParaRPr lang="en-US" sz="1200" baseline="0"/>
                  </a:p>
                </c:rich>
              </c:tx>
              <c:showVal val="1"/>
            </c:dLbl>
            <c:dLbl>
              <c:idx val="78"/>
              <c:tx>
                <c:rich>
                  <a:bodyPr/>
                  <a:lstStyle/>
                  <a:p>
                    <a:endParaRPr lang="en-US" sz="1200" baseline="0"/>
                  </a:p>
                </c:rich>
              </c:tx>
              <c:showVal val="1"/>
            </c:dLbl>
            <c:dLbl>
              <c:idx val="79"/>
              <c:tx>
                <c:rich>
                  <a:bodyPr/>
                  <a:lstStyle/>
                  <a:p>
                    <a:endParaRPr lang="en-US" sz="1200" baseline="0"/>
                  </a:p>
                </c:rich>
              </c:tx>
              <c:showVal val="1"/>
            </c:dLbl>
            <c:dLbl>
              <c:idx val="80"/>
              <c:tx>
                <c:rich>
                  <a:bodyPr/>
                  <a:lstStyle/>
                  <a:p>
                    <a:endParaRPr lang="en-US" sz="1200" baseline="0"/>
                  </a:p>
                </c:rich>
              </c:tx>
              <c:showVal val="1"/>
            </c:dLbl>
            <c:dLbl>
              <c:idx val="81"/>
              <c:tx>
                <c:rich>
                  <a:bodyPr/>
                  <a:lstStyle/>
                  <a:p>
                    <a:endParaRPr lang="en-US" sz="1200" baseline="0"/>
                  </a:p>
                </c:rich>
              </c:tx>
              <c:showVal val="1"/>
            </c:dLbl>
            <c:dLbl>
              <c:idx val="82"/>
              <c:tx>
                <c:rich>
                  <a:bodyPr/>
                  <a:lstStyle/>
                  <a:p>
                    <a:endParaRPr lang="en-US" sz="1200" baseline="0"/>
                  </a:p>
                </c:rich>
              </c:tx>
              <c:showVal val="1"/>
            </c:dLbl>
            <c:dLbl>
              <c:idx val="83"/>
              <c:tx>
                <c:rich>
                  <a:bodyPr/>
                  <a:lstStyle/>
                  <a:p>
                    <a:endParaRPr lang="en-US" sz="1200" baseline="0"/>
                  </a:p>
                </c:rich>
              </c:tx>
              <c:showVal val="1"/>
            </c:dLbl>
            <c:dLbl>
              <c:idx val="84"/>
              <c:tx>
                <c:rich>
                  <a:bodyPr/>
                  <a:lstStyle/>
                  <a:p>
                    <a:endParaRPr lang="en-US" sz="1200" baseline="0"/>
                  </a:p>
                </c:rich>
              </c:tx>
              <c:showVal val="1"/>
            </c:dLbl>
            <c:dLbl>
              <c:idx val="85"/>
              <c:tx>
                <c:rich>
                  <a:bodyPr/>
                  <a:lstStyle/>
                  <a:p>
                    <a:endParaRPr lang="en-US" sz="1200" baseline="0"/>
                  </a:p>
                </c:rich>
              </c:tx>
              <c:showVal val="1"/>
            </c:dLbl>
            <c:dLbl>
              <c:idx val="86"/>
              <c:tx>
                <c:rich>
                  <a:bodyPr/>
                  <a:lstStyle/>
                  <a:p>
                    <a:endParaRPr lang="en-US" sz="1200" baseline="0"/>
                  </a:p>
                </c:rich>
              </c:tx>
              <c:showVal val="1"/>
            </c:dLbl>
            <c:dLbl>
              <c:idx val="87"/>
              <c:tx>
                <c:rich>
                  <a:bodyPr/>
                  <a:lstStyle/>
                  <a:p>
                    <a:endParaRPr lang="en-US" sz="1200" baseline="0"/>
                  </a:p>
                </c:rich>
              </c:tx>
              <c:showVal val="1"/>
            </c:dLbl>
            <c:dLbl>
              <c:idx val="88"/>
              <c:tx>
                <c:rich>
                  <a:bodyPr/>
                  <a:lstStyle/>
                  <a:p>
                    <a:endParaRPr lang="en-US" sz="1200" baseline="0"/>
                  </a:p>
                </c:rich>
              </c:tx>
              <c:showVal val="1"/>
            </c:dLbl>
            <c:dLbl>
              <c:idx val="89"/>
              <c:tx>
                <c:rich>
                  <a:bodyPr/>
                  <a:lstStyle/>
                  <a:p>
                    <a:endParaRPr lang="en-US" sz="1200" baseline="0"/>
                  </a:p>
                </c:rich>
              </c:tx>
              <c:showVal val="1"/>
            </c:dLbl>
            <c:txPr>
              <a:bodyPr/>
              <a:lstStyle/>
              <a:p>
                <a:pPr>
                  <a:defRPr lang="en-US" sz="1200" baseline="0"/>
                </a:pPr>
                <a:endParaRPr lang="zh-CN"/>
              </a:p>
            </c:txPr>
            <c:showVal val="1"/>
          </c:dLbls>
          <c:xVal>
            <c:numRef>
              <c:f>'纪律风气与师生关系 (数据)'!$B$2:$B$91</c:f>
              <c:numCache>
                <c:formatCode>0.00</c:formatCode>
                <c:ptCount val="90"/>
                <c:pt idx="0">
                  <c:v>0.10738285701287949</c:v>
                </c:pt>
                <c:pt idx="1">
                  <c:v>2.2147258754678092E-3</c:v>
                </c:pt>
                <c:pt idx="2">
                  <c:v>-4.2936731199021153E-2</c:v>
                </c:pt>
                <c:pt idx="3">
                  <c:v>0.32354344646202077</c:v>
                </c:pt>
                <c:pt idx="4">
                  <c:v>9.2367939248877443E-2</c:v>
                </c:pt>
                <c:pt idx="5">
                  <c:v>-0.23714474650775291</c:v>
                </c:pt>
                <c:pt idx="6">
                  <c:v>0.17659776166327876</c:v>
                </c:pt>
                <c:pt idx="7">
                  <c:v>-3.7579643616586916E-2</c:v>
                </c:pt>
                <c:pt idx="8">
                  <c:v>-0.15768712289775141</c:v>
                </c:pt>
                <c:pt idx="9">
                  <c:v>-0.1497181641464039</c:v>
                </c:pt>
                <c:pt idx="10">
                  <c:v>8.5990608605517448E-3</c:v>
                </c:pt>
                <c:pt idx="11">
                  <c:v>-0.17968525569774499</c:v>
                </c:pt>
                <c:pt idx="12">
                  <c:v>-1.33544844307032E-2</c:v>
                </c:pt>
                <c:pt idx="13">
                  <c:v>0.17206207280941024</c:v>
                </c:pt>
                <c:pt idx="14">
                  <c:v>-8.4063242747470263E-2</c:v>
                </c:pt>
                <c:pt idx="15">
                  <c:v>5.3707938237253734E-2</c:v>
                </c:pt>
                <c:pt idx="16">
                  <c:v>-6.2949681320639064E-2</c:v>
                </c:pt>
                <c:pt idx="17">
                  <c:v>-0.4221690049911907</c:v>
                </c:pt>
                <c:pt idx="18">
                  <c:v>-0.26704764005310661</c:v>
                </c:pt>
                <c:pt idx="19">
                  <c:v>-4.0764237418585939E-2</c:v>
                </c:pt>
                <c:pt idx="20">
                  <c:v>0.1447944621979938</c:v>
                </c:pt>
                <c:pt idx="21">
                  <c:v>-0.10849571199966609</c:v>
                </c:pt>
                <c:pt idx="22">
                  <c:v>0.19284048258760103</c:v>
                </c:pt>
                <c:pt idx="23">
                  <c:v>-0.16861571947057297</c:v>
                </c:pt>
                <c:pt idx="24">
                  <c:v>-0.34917997901641268</c:v>
                </c:pt>
                <c:pt idx="25">
                  <c:v>0.37237965795057815</c:v>
                </c:pt>
                <c:pt idx="26">
                  <c:v>-0.15585229044500698</c:v>
                </c:pt>
                <c:pt idx="27">
                  <c:v>-0.41843646771257448</c:v>
                </c:pt>
                <c:pt idx="28">
                  <c:v>-2.6297532362688131E-2</c:v>
                </c:pt>
                <c:pt idx="29">
                  <c:v>0.15392033570519112</c:v>
                </c:pt>
                <c:pt idx="30">
                  <c:v>0.24184464531336072</c:v>
                </c:pt>
                <c:pt idx="31">
                  <c:v>0.43608133179045172</c:v>
                </c:pt>
                <c:pt idx="32">
                  <c:v>0.12452066283827995</c:v>
                </c:pt>
                <c:pt idx="33">
                  <c:v>0.31988783932674308</c:v>
                </c:pt>
                <c:pt idx="34">
                  <c:v>2.2575407236991494E-5</c:v>
                </c:pt>
                <c:pt idx="35">
                  <c:v>0.6738912895286997</c:v>
                </c:pt>
                <c:pt idx="36">
                  <c:v>4.4982125718254683E-2</c:v>
                </c:pt>
                <c:pt idx="37">
                  <c:v>0.52744334113345059</c:v>
                </c:pt>
                <c:pt idx="38">
                  <c:v>0.19142392858802956</c:v>
                </c:pt>
                <c:pt idx="39">
                  <c:v>-1.1458586737146085E-2</c:v>
                </c:pt>
                <c:pt idx="40">
                  <c:v>0.33632351038995462</c:v>
                </c:pt>
                <c:pt idx="41">
                  <c:v>-0.16968049643092842</c:v>
                </c:pt>
                <c:pt idx="42">
                  <c:v>0.35992312061701581</c:v>
                </c:pt>
                <c:pt idx="43">
                  <c:v>-2.5890721999735477E-2</c:v>
                </c:pt>
                <c:pt idx="44">
                  <c:v>0.13103096261390068</c:v>
                </c:pt>
                <c:pt idx="45">
                  <c:v>0.25557663526614632</c:v>
                </c:pt>
                <c:pt idx="46">
                  <c:v>0.41393406282127632</c:v>
                </c:pt>
                <c:pt idx="47">
                  <c:v>0.26657863596637232</c:v>
                </c:pt>
                <c:pt idx="48">
                  <c:v>-2.6171068877868926E-2</c:v>
                </c:pt>
                <c:pt idx="49">
                  <c:v>8.3145768983365231E-2</c:v>
                </c:pt>
                <c:pt idx="50">
                  <c:v>0.13639427647554939</c:v>
                </c:pt>
                <c:pt idx="51">
                  <c:v>-0.23778209879909157</c:v>
                </c:pt>
                <c:pt idx="52">
                  <c:v>0.12818653338643621</c:v>
                </c:pt>
                <c:pt idx="53">
                  <c:v>0.45683747738944802</c:v>
                </c:pt>
                <c:pt idx="54">
                  <c:v>0.29328179814370847</c:v>
                </c:pt>
                <c:pt idx="55">
                  <c:v>0.18421739302494375</c:v>
                </c:pt>
                <c:pt idx="56">
                  <c:v>2.2953483691887148E-2</c:v>
                </c:pt>
                <c:pt idx="57">
                  <c:v>7.1364040354588112E-2</c:v>
                </c:pt>
                <c:pt idx="58">
                  <c:v>0.15795421366721202</c:v>
                </c:pt>
                <c:pt idx="59">
                  <c:v>0.21153433330396168</c:v>
                </c:pt>
                <c:pt idx="60">
                  <c:v>0.2376560075585073</c:v>
                </c:pt>
                <c:pt idx="61">
                  <c:v>3.4217346396077555E-2</c:v>
                </c:pt>
                <c:pt idx="62">
                  <c:v>0.1042244215228925</c:v>
                </c:pt>
                <c:pt idx="63">
                  <c:v>0.16331856631976638</c:v>
                </c:pt>
                <c:pt idx="64">
                  <c:v>1.8023328467319872E-2</c:v>
                </c:pt>
                <c:pt idx="65">
                  <c:v>2.5159557749106838E-2</c:v>
                </c:pt>
              </c:numCache>
            </c:numRef>
          </c:xVal>
          <c:yVal>
            <c:numRef>
              <c:f>'纪律风气与师生关系 (数据)'!$C$2:$C$91</c:f>
              <c:numCache>
                <c:formatCode>0.00</c:formatCode>
                <c:ptCount val="90"/>
                <c:pt idx="0">
                  <c:v>-7.4436546470768694E-2</c:v>
                </c:pt>
                <c:pt idx="1">
                  <c:v>0.10661333878230406</c:v>
                </c:pt>
                <c:pt idx="2">
                  <c:v>-6.5093716649031325E-2</c:v>
                </c:pt>
                <c:pt idx="3">
                  <c:v>-8.1977963744870791E-2</c:v>
                </c:pt>
                <c:pt idx="4">
                  <c:v>-0.10342982503198979</c:v>
                </c:pt>
                <c:pt idx="5">
                  <c:v>-0.1755710497843542</c:v>
                </c:pt>
                <c:pt idx="6">
                  <c:v>1.1265814980209315E-2</c:v>
                </c:pt>
                <c:pt idx="7">
                  <c:v>5.2971476658628114E-2</c:v>
                </c:pt>
                <c:pt idx="8">
                  <c:v>-0.29203268484849682</c:v>
                </c:pt>
                <c:pt idx="9">
                  <c:v>-0.19834458535688176</c:v>
                </c:pt>
                <c:pt idx="10">
                  <c:v>0.25228910151494832</c:v>
                </c:pt>
                <c:pt idx="11">
                  <c:v>-0.40370999298427523</c:v>
                </c:pt>
                <c:pt idx="12">
                  <c:v>-2.2891426188975023E-2</c:v>
                </c:pt>
                <c:pt idx="13">
                  <c:v>-5.4837816785356784E-2</c:v>
                </c:pt>
                <c:pt idx="14">
                  <c:v>-2.8738683698841729E-2</c:v>
                </c:pt>
                <c:pt idx="15">
                  <c:v>7.6987274431557381E-2</c:v>
                </c:pt>
                <c:pt idx="16">
                  <c:v>3.0656922883032671E-2</c:v>
                </c:pt>
                <c:pt idx="17">
                  <c:v>0.75208264474481701</c:v>
                </c:pt>
                <c:pt idx="18">
                  <c:v>0.38023651834957001</c:v>
                </c:pt>
                <c:pt idx="19">
                  <c:v>-0.20784520872959591</c:v>
                </c:pt>
                <c:pt idx="20">
                  <c:v>0.11094168307190107</c:v>
                </c:pt>
                <c:pt idx="21">
                  <c:v>-0.27760969040560018</c:v>
                </c:pt>
                <c:pt idx="22">
                  <c:v>-0.11780214067970969</c:v>
                </c:pt>
                <c:pt idx="23">
                  <c:v>-0.24309655477070899</c:v>
                </c:pt>
                <c:pt idx="24">
                  <c:v>6.8129718141083997E-2</c:v>
                </c:pt>
                <c:pt idx="25">
                  <c:v>0.18786797183559475</c:v>
                </c:pt>
                <c:pt idx="26">
                  <c:v>-2.1042877533283634E-2</c:v>
                </c:pt>
                <c:pt idx="27">
                  <c:v>-0.10619342693723478</c:v>
                </c:pt>
                <c:pt idx="28">
                  <c:v>8.5365513550384645E-2</c:v>
                </c:pt>
                <c:pt idx="29">
                  <c:v>-3.4215835469235165E-2</c:v>
                </c:pt>
                <c:pt idx="30">
                  <c:v>9.3859135408873237E-2</c:v>
                </c:pt>
                <c:pt idx="31">
                  <c:v>3.3715148013195952E-2</c:v>
                </c:pt>
                <c:pt idx="32">
                  <c:v>0.11066316466653606</c:v>
                </c:pt>
                <c:pt idx="33">
                  <c:v>0.16106730690377097</c:v>
                </c:pt>
                <c:pt idx="34">
                  <c:v>1.7184434903523525E-4</c:v>
                </c:pt>
                <c:pt idx="35">
                  <c:v>0.52684730859979512</c:v>
                </c:pt>
                <c:pt idx="36">
                  <c:v>-0.25726783614076926</c:v>
                </c:pt>
                <c:pt idx="37">
                  <c:v>0.56548819232935643</c:v>
                </c:pt>
                <c:pt idx="38">
                  <c:v>-0.17625183588374871</c:v>
                </c:pt>
                <c:pt idx="39">
                  <c:v>1.6738218660873768E-2</c:v>
                </c:pt>
                <c:pt idx="40">
                  <c:v>0.18770411213361674</c:v>
                </c:pt>
                <c:pt idx="41">
                  <c:v>-0.12808292227715737</c:v>
                </c:pt>
                <c:pt idx="42">
                  <c:v>0.13176881169661958</c:v>
                </c:pt>
                <c:pt idx="43">
                  <c:v>0.37221616928426626</c:v>
                </c:pt>
                <c:pt idx="44">
                  <c:v>0.26101903647521829</c:v>
                </c:pt>
                <c:pt idx="45">
                  <c:v>0.22953074410905022</c:v>
                </c:pt>
                <c:pt idx="46">
                  <c:v>0.77587352620156103</c:v>
                </c:pt>
                <c:pt idx="47">
                  <c:v>0.35449642980463147</c:v>
                </c:pt>
                <c:pt idx="48">
                  <c:v>0.24798989973183014</c:v>
                </c:pt>
                <c:pt idx="49">
                  <c:v>0.13111535309204841</c:v>
                </c:pt>
                <c:pt idx="50">
                  <c:v>0.29750504918190745</c:v>
                </c:pt>
                <c:pt idx="51">
                  <c:v>0.11338840174331218</c:v>
                </c:pt>
                <c:pt idx="52">
                  <c:v>0.28016171592377181</c:v>
                </c:pt>
                <c:pt idx="53">
                  <c:v>4.3398722175915713E-2</c:v>
                </c:pt>
                <c:pt idx="54">
                  <c:v>0.18944023697854862</c:v>
                </c:pt>
                <c:pt idx="55">
                  <c:v>-1.9412833235057391E-2</c:v>
                </c:pt>
                <c:pt idx="56">
                  <c:v>0.43127454395948323</c:v>
                </c:pt>
                <c:pt idx="57">
                  <c:v>0.43901713475436288</c:v>
                </c:pt>
                <c:pt idx="58">
                  <c:v>-1.7234185574399437E-2</c:v>
                </c:pt>
                <c:pt idx="59">
                  <c:v>0.44729203780741245</c:v>
                </c:pt>
                <c:pt idx="60">
                  <c:v>0.12173458903933895</c:v>
                </c:pt>
                <c:pt idx="61">
                  <c:v>9.372639552304779E-2</c:v>
                </c:pt>
                <c:pt idx="62">
                  <c:v>0.325381772742455</c:v>
                </c:pt>
                <c:pt idx="63">
                  <c:v>-1.7168690825610948E-2</c:v>
                </c:pt>
                <c:pt idx="64">
                  <c:v>-0.19288815829955308</c:v>
                </c:pt>
                <c:pt idx="65">
                  <c:v>-1.427751031407642E-2</c:v>
                </c:pt>
              </c:numCache>
            </c:numRef>
          </c:yVal>
        </c:ser>
        <c:dLbls/>
        <c:axId val="123746176"/>
        <c:axId val="123785216"/>
      </c:scatterChart>
      <c:valAx>
        <c:axId val="123746176"/>
        <c:scaling>
          <c:orientation val="minMax"/>
        </c:scaling>
        <c:axPos val="b"/>
        <c:title>
          <c:tx>
            <c:rich>
              <a:bodyPr/>
              <a:lstStyle/>
              <a:p>
                <a:pPr>
                  <a:defRPr lang="en-US" sz="1200"/>
                </a:pPr>
                <a:r>
                  <a:rPr lang="zh-CN" altLang="en-US" sz="1200"/>
                  <a:t>师生关系指数</a:t>
                </a:r>
                <a:endParaRPr lang="en-US" sz="1200"/>
              </a:p>
            </c:rich>
          </c:tx>
          <c:layout>
            <c:manualLayout>
              <c:xMode val="edge"/>
              <c:yMode val="edge"/>
              <c:x val="0.89092657292830124"/>
              <c:y val="0.56274564039419928"/>
            </c:manualLayout>
          </c:layout>
        </c:title>
        <c:numFmt formatCode="0.00" sourceLinked="1"/>
        <c:tickLblPos val="nextTo"/>
        <c:txPr>
          <a:bodyPr/>
          <a:lstStyle/>
          <a:p>
            <a:pPr>
              <a:defRPr lang="en-US"/>
            </a:pPr>
            <a:endParaRPr lang="zh-CN"/>
          </a:p>
        </c:txPr>
        <c:crossAx val="123785216"/>
        <c:crosses val="autoZero"/>
        <c:crossBetween val="midCat"/>
      </c:valAx>
      <c:valAx>
        <c:axId val="123785216"/>
        <c:scaling>
          <c:orientation val="minMax"/>
        </c:scaling>
        <c:axPos val="l"/>
        <c:majorGridlines>
          <c:spPr>
            <a:ln>
              <a:solidFill>
                <a:sysClr val="window" lastClr="FFFFFF"/>
              </a:solidFill>
            </a:ln>
          </c:spPr>
        </c:majorGridlines>
        <c:title>
          <c:tx>
            <c:rich>
              <a:bodyPr rot="0" vert="horz"/>
              <a:lstStyle/>
              <a:p>
                <a:pPr>
                  <a:defRPr lang="en-US" sz="1200"/>
                </a:pPr>
                <a:r>
                  <a:rPr lang="zh-CN" altLang="en-US" sz="1200"/>
                  <a:t>纪律风气指数</a:t>
                </a:r>
                <a:endParaRPr lang="en-US" sz="1200"/>
              </a:p>
            </c:rich>
          </c:tx>
          <c:layout>
            <c:manualLayout>
              <c:xMode val="edge"/>
              <c:yMode val="edge"/>
              <c:x val="0.44255320979601226"/>
              <c:y val="5.6581105406145776E-2"/>
            </c:manualLayout>
          </c:layout>
        </c:title>
        <c:numFmt formatCode="0.00" sourceLinked="1"/>
        <c:tickLblPos val="nextTo"/>
        <c:txPr>
          <a:bodyPr/>
          <a:lstStyle/>
          <a:p>
            <a:pPr>
              <a:defRPr lang="en-US"/>
            </a:pPr>
            <a:endParaRPr lang="zh-CN"/>
          </a:p>
        </c:txPr>
        <c:crossAx val="123746176"/>
        <c:crosses val="autoZero"/>
        <c:crossBetween val="midCat"/>
      </c:valAx>
    </c:plotArea>
    <c:plotVisOnly val="1"/>
    <c:dispBlanksAs val="gap"/>
  </c:chart>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zh-CN"/>
  <c:chart>
    <c:autoTitleDeleted val="1"/>
    <c:plotArea>
      <c:layout>
        <c:manualLayout>
          <c:layoutTarget val="inner"/>
          <c:xMode val="edge"/>
          <c:yMode val="edge"/>
          <c:x val="0.16362906955916465"/>
          <c:y val="1.0536524679415652E-2"/>
          <c:w val="0.80985261841654799"/>
          <c:h val="0.87622342793693608"/>
        </c:manualLayout>
      </c:layout>
      <c:barChart>
        <c:barDir val="bar"/>
        <c:grouping val="clustered"/>
        <c:ser>
          <c:idx val="1"/>
          <c:order val="0"/>
          <c:tx>
            <c:strRef>
              <c:f>induction!$C$42</c:f>
              <c:strCache>
                <c:ptCount val="1"/>
                <c:pt idx="0">
                  <c:v>正式入职培训</c:v>
                </c:pt>
              </c:strCache>
            </c:strRef>
          </c:tx>
          <c:spPr>
            <a:solidFill>
              <a:schemeClr val="tx2">
                <a:lumMod val="60000"/>
                <a:lumOff val="40000"/>
              </a:schemeClr>
            </a:solidFill>
          </c:spPr>
          <c:dLbls>
            <c:spPr>
              <a:noFill/>
              <a:ln>
                <a:noFill/>
              </a:ln>
              <a:effectLst/>
            </c:spPr>
            <c:showVal val="1"/>
            <c:extLst>
              <c:ext xmlns:c15="http://schemas.microsoft.com/office/drawing/2012/chart" uri="{CE6537A1-D6FC-4f65-9D91-7224C49458BB}">
                <c15:layout/>
                <c15:showLeaderLines val="0"/>
              </c:ext>
            </c:extLst>
          </c:dLbls>
          <c:cat>
            <c:strRef>
              <c:f>induction!$B$43:$B$79</c:f>
              <c:strCache>
                <c:ptCount val="37"/>
                <c:pt idx="0">
                  <c:v>挪威</c:v>
                </c:pt>
                <c:pt idx="1">
                  <c:v>瑞典</c:v>
                </c:pt>
                <c:pt idx="2">
                  <c:v>格鲁吉亚</c:v>
                </c:pt>
                <c:pt idx="3">
                  <c:v>芬兰</c:v>
                </c:pt>
                <c:pt idx="4">
                  <c:v>爱沙尼亚</c:v>
                </c:pt>
                <c:pt idx="5">
                  <c:v>丹麦</c:v>
                </c:pt>
                <c:pt idx="6">
                  <c:v>巴西</c:v>
                </c:pt>
                <c:pt idx="7">
                  <c:v>西班牙</c:v>
                </c:pt>
                <c:pt idx="8">
                  <c:v>葡萄牙</c:v>
                </c:pt>
                <c:pt idx="9">
                  <c:v>拉脱维亚</c:v>
                </c:pt>
                <c:pt idx="10">
                  <c:v>智利</c:v>
                </c:pt>
                <c:pt idx="11">
                  <c:v>波兰</c:v>
                </c:pt>
                <c:pt idx="12">
                  <c:v>弗兰德斯（比利时）</c:v>
                </c:pt>
                <c:pt idx="13">
                  <c:v>捷克</c:v>
                </c:pt>
                <c:pt idx="14">
                  <c:v>荷兰</c:v>
                </c:pt>
                <c:pt idx="15">
                  <c:v>意大利</c:v>
                </c:pt>
                <c:pt idx="16">
                  <c:v>国际平均值</c:v>
                </c:pt>
                <c:pt idx="17">
                  <c:v>阿尔伯塔（加拿大）</c:v>
                </c:pt>
                <c:pt idx="18">
                  <c:v>塞浦路斯</c:v>
                </c:pt>
                <c:pt idx="19">
                  <c:v>罗马尼亚</c:v>
                </c:pt>
                <c:pt idx="20">
                  <c:v>以色列</c:v>
                </c:pt>
                <c:pt idx="21">
                  <c:v>澳大利亚</c:v>
                </c:pt>
                <c:pt idx="22">
                  <c:v>法国</c:v>
                </c:pt>
                <c:pt idx="23">
                  <c:v>墨西哥</c:v>
                </c:pt>
                <c:pt idx="24">
                  <c:v>塞尔维亚</c:v>
                </c:pt>
                <c:pt idx="25">
                  <c:v>俄罗斯</c:v>
                </c:pt>
                <c:pt idx="26">
                  <c:v>斯洛伐克</c:v>
                </c:pt>
                <c:pt idx="27">
                  <c:v>新西兰</c:v>
                </c:pt>
                <c:pt idx="28">
                  <c:v>克罗地亚</c:v>
                </c:pt>
                <c:pt idx="29">
                  <c:v>保加利亚</c:v>
                </c:pt>
                <c:pt idx="30">
                  <c:v>阿布扎比（阿联酋）</c:v>
                </c:pt>
                <c:pt idx="31">
                  <c:v>韩国</c:v>
                </c:pt>
                <c:pt idx="32">
                  <c:v>英格兰（英国）</c:v>
                </c:pt>
                <c:pt idx="33">
                  <c:v>新加坡</c:v>
                </c:pt>
                <c:pt idx="34">
                  <c:v>日本</c:v>
                </c:pt>
                <c:pt idx="35">
                  <c:v>马来西亚</c:v>
                </c:pt>
                <c:pt idx="36">
                  <c:v>中国上海</c:v>
                </c:pt>
              </c:strCache>
            </c:strRef>
          </c:cat>
          <c:val>
            <c:numRef>
              <c:f>induction!$C$43:$C$79</c:f>
              <c:numCache>
                <c:formatCode>0.0_ </c:formatCode>
                <c:ptCount val="37"/>
                <c:pt idx="0">
                  <c:v>10.331647699702582</c:v>
                </c:pt>
                <c:pt idx="1">
                  <c:v>10.744883748140856</c:v>
                </c:pt>
                <c:pt idx="2">
                  <c:v>13.436447599295104</c:v>
                </c:pt>
                <c:pt idx="3">
                  <c:v>16.343598857252996</c:v>
                </c:pt>
                <c:pt idx="4">
                  <c:v>19.43427882329377</c:v>
                </c:pt>
                <c:pt idx="5">
                  <c:v>26.594767159847837</c:v>
                </c:pt>
                <c:pt idx="6">
                  <c:v>32.375917840213752</c:v>
                </c:pt>
                <c:pt idx="7">
                  <c:v>35.255632761213114</c:v>
                </c:pt>
                <c:pt idx="8">
                  <c:v>35.477370517890478</c:v>
                </c:pt>
                <c:pt idx="9">
                  <c:v>35.855780132828571</c:v>
                </c:pt>
                <c:pt idx="10">
                  <c:v>36.55281674192701</c:v>
                </c:pt>
                <c:pt idx="11">
                  <c:v>37.835363048362403</c:v>
                </c:pt>
                <c:pt idx="12">
                  <c:v>42.514123273533272</c:v>
                </c:pt>
                <c:pt idx="13">
                  <c:v>45.167894889535852</c:v>
                </c:pt>
                <c:pt idx="14">
                  <c:v>45.643575924464187</c:v>
                </c:pt>
                <c:pt idx="15">
                  <c:v>49.400055651364418</c:v>
                </c:pt>
                <c:pt idx="16">
                  <c:v>50.116767299423323</c:v>
                </c:pt>
                <c:pt idx="17">
                  <c:v>51.01839672687786</c:v>
                </c:pt>
                <c:pt idx="18">
                  <c:v>51.139757841605359</c:v>
                </c:pt>
                <c:pt idx="19">
                  <c:v>51.211460295953948</c:v>
                </c:pt>
                <c:pt idx="20">
                  <c:v>51.499686964612089</c:v>
                </c:pt>
                <c:pt idx="21">
                  <c:v>52.592695213726039</c:v>
                </c:pt>
                <c:pt idx="22">
                  <c:v>55.062110080168061</c:v>
                </c:pt>
                <c:pt idx="23">
                  <c:v>57.164028407524157</c:v>
                </c:pt>
                <c:pt idx="24">
                  <c:v>59.075407196984827</c:v>
                </c:pt>
                <c:pt idx="25">
                  <c:v>59.503672830940722</c:v>
                </c:pt>
                <c:pt idx="26">
                  <c:v>60.464175396393436</c:v>
                </c:pt>
                <c:pt idx="27">
                  <c:v>66.023470055371575</c:v>
                </c:pt>
                <c:pt idx="28">
                  <c:v>68.029521384118993</c:v>
                </c:pt>
                <c:pt idx="29">
                  <c:v>68.906009842057173</c:v>
                </c:pt>
                <c:pt idx="30">
                  <c:v>70.942221985522139</c:v>
                </c:pt>
                <c:pt idx="31">
                  <c:v>72.27187022846914</c:v>
                </c:pt>
                <c:pt idx="32">
                  <c:v>75.784348774733488</c:v>
                </c:pt>
                <c:pt idx="33">
                  <c:v>80.038022462944483</c:v>
                </c:pt>
                <c:pt idx="34">
                  <c:v>83.297579338746573</c:v>
                </c:pt>
                <c:pt idx="35">
                  <c:v>87.441587102372424</c:v>
                </c:pt>
                <c:pt idx="36">
                  <c:v>89.773445981251271</c:v>
                </c:pt>
              </c:numCache>
            </c:numRef>
          </c:val>
        </c:ser>
        <c:dLbls/>
        <c:axId val="131607936"/>
        <c:axId val="131606400"/>
      </c:barChart>
      <c:valAx>
        <c:axId val="131606400"/>
        <c:scaling>
          <c:orientation val="minMax"/>
        </c:scaling>
        <c:axPos val="b"/>
        <c:majorGridlines>
          <c:spPr>
            <a:ln>
              <a:noFill/>
            </a:ln>
          </c:spPr>
        </c:majorGridlines>
        <c:numFmt formatCode="#,##0_ " sourceLinked="0"/>
        <c:tickLblPos val="high"/>
        <c:crossAx val="131607936"/>
        <c:crosses val="max"/>
        <c:crossBetween val="between"/>
      </c:valAx>
      <c:catAx>
        <c:axId val="131607936"/>
        <c:scaling>
          <c:orientation val="maxMin"/>
        </c:scaling>
        <c:axPos val="l"/>
        <c:majorGridlines>
          <c:spPr>
            <a:ln>
              <a:noFill/>
            </a:ln>
          </c:spPr>
        </c:majorGridlines>
        <c:numFmt formatCode="General" sourceLinked="1"/>
        <c:majorTickMark val="none"/>
        <c:tickLblPos val="nextTo"/>
        <c:txPr>
          <a:bodyPr/>
          <a:lstStyle/>
          <a:p>
            <a:pPr>
              <a:defRPr sz="800"/>
            </a:pPr>
            <a:endParaRPr lang="zh-CN"/>
          </a:p>
        </c:txPr>
        <c:crossAx val="131606400"/>
        <c:crosses val="autoZero"/>
        <c:auto val="1"/>
        <c:lblAlgn val="ctr"/>
        <c:lblOffset val="100"/>
        <c:noMultiLvlLbl val="1"/>
      </c:catAx>
    </c:plotArea>
    <c:plotVisOnly val="1"/>
    <c:dispBlanksAs val="gap"/>
  </c:chart>
  <c:externalData r:id="rId1"/>
  <c:userShapes r:id="rId2"/>
</c:chartSpace>
</file>

<file path=ppt/charts/chart11.xml><?xml version="1.0" encoding="utf-8"?>
<c:chartSpace xmlns:c="http://schemas.openxmlformats.org/drawingml/2006/chart" xmlns:a="http://schemas.openxmlformats.org/drawingml/2006/main" xmlns:r="http://schemas.openxmlformats.org/officeDocument/2006/relationships">
  <c:lang val="zh-CN"/>
  <c:chart>
    <c:plotArea>
      <c:layout>
        <c:manualLayout>
          <c:layoutTarget val="inner"/>
          <c:xMode val="edge"/>
          <c:yMode val="edge"/>
          <c:x val="9.9949938690096204E-2"/>
          <c:y val="6.2803903655689455E-2"/>
          <c:w val="0.86618483500373278"/>
          <c:h val="0.82476211191833049"/>
        </c:manualLayout>
      </c:layout>
      <c:scatterChart>
        <c:scatterStyle val="lineMarker"/>
        <c:ser>
          <c:idx val="0"/>
          <c:order val="0"/>
          <c:spPr>
            <a:ln w="28575">
              <a:noFill/>
            </a:ln>
          </c:spPr>
          <c:dLbls>
            <c:dLbl>
              <c:idx val="0"/>
              <c:layout/>
              <c:tx>
                <c:strRef>
                  <c:f>mentor!$B$3</c:f>
                  <c:strCache>
                    <c:ptCount val="1"/>
                    <c:pt idx="0">
                      <c:v>澳大利亚</c:v>
                    </c:pt>
                  </c:strCache>
                </c:strRef>
              </c:tx>
              <c:showVal val="1"/>
              <c:extLst>
                <c:ext xmlns:c15="http://schemas.microsoft.com/office/drawing/2012/chart" uri="{CE6537A1-D6FC-4f65-9D91-7224C49458BB}">
                  <c15:layout/>
                  <c15:dlblFieldTable>
                    <c15:dlblFTEntry>
                      <c15:txfldGUID>{046D4020-2097-4D76-A5BC-1F56834854AA}</c15:txfldGUID>
                      <c15:f>mentor!$B$3</c15:f>
                      <c15:dlblFieldTableCache>
                        <c:ptCount val="1"/>
                        <c:pt idx="0">
                          <c:v>澳大利亚</c:v>
                        </c:pt>
                      </c15:dlblFieldTableCache>
                    </c15:dlblFTEntry>
                  </c15:dlblFieldTable>
                  <c15:showDataLabelsRange val="0"/>
                </c:ext>
              </c:extLst>
            </c:dLbl>
            <c:dLbl>
              <c:idx val="1"/>
              <c:layout/>
              <c:tx>
                <c:strRef>
                  <c:f>mentor!$B$4</c:f>
                  <c:strCache>
                    <c:ptCount val="1"/>
                    <c:pt idx="0">
                      <c:v>弗兰德斯（比利时）</c:v>
                    </c:pt>
                  </c:strCache>
                </c:strRef>
              </c:tx>
              <c:showVal val="1"/>
              <c:extLst>
                <c:ext xmlns:c15="http://schemas.microsoft.com/office/drawing/2012/chart" uri="{CE6537A1-D6FC-4f65-9D91-7224C49458BB}">
                  <c15:layout/>
                  <c15:dlblFieldTable>
                    <c15:dlblFTEntry>
                      <c15:txfldGUID>{832F5E15-8F37-425B-9BE5-80BBAFE13CCC}</c15:txfldGUID>
                      <c15:f>mentor!$B$4</c15:f>
                      <c15:dlblFieldTableCache>
                        <c:ptCount val="1"/>
                        <c:pt idx="0">
                          <c:v>弗兰德斯（比利时）</c:v>
                        </c:pt>
                      </c15:dlblFieldTableCache>
                    </c15:dlblFTEntry>
                  </c15:dlblFieldTable>
                  <c15:showDataLabelsRange val="0"/>
                </c:ext>
              </c:extLst>
            </c:dLbl>
            <c:dLbl>
              <c:idx val="2"/>
              <c:layout/>
              <c:tx>
                <c:strRef>
                  <c:f>mentor!$B$5</c:f>
                  <c:strCache>
                    <c:ptCount val="1"/>
                    <c:pt idx="0">
                      <c:v>巴西</c:v>
                    </c:pt>
                  </c:strCache>
                </c:strRef>
              </c:tx>
              <c:showVal val="1"/>
              <c:extLst>
                <c:ext xmlns:c15="http://schemas.microsoft.com/office/drawing/2012/chart" uri="{CE6537A1-D6FC-4f65-9D91-7224C49458BB}">
                  <c15:layout/>
                  <c15:dlblFieldTable>
                    <c15:dlblFTEntry>
                      <c15:txfldGUID>{F372FBA3-DF18-4D76-8F95-1ADD8F03337D}</c15:txfldGUID>
                      <c15:f>mentor!$B$5</c15:f>
                      <c15:dlblFieldTableCache>
                        <c:ptCount val="1"/>
                        <c:pt idx="0">
                          <c:v>巴西</c:v>
                        </c:pt>
                      </c15:dlblFieldTableCache>
                    </c15:dlblFTEntry>
                  </c15:dlblFieldTable>
                  <c15:showDataLabelsRange val="0"/>
                </c:ext>
              </c:extLst>
            </c:dLbl>
            <c:dLbl>
              <c:idx val="3"/>
              <c:layout/>
              <c:tx>
                <c:strRef>
                  <c:f>mentor!$B$6</c:f>
                  <c:strCache>
                    <c:ptCount val="1"/>
                    <c:pt idx="0">
                      <c:v>保加利亚</c:v>
                    </c:pt>
                  </c:strCache>
                </c:strRef>
              </c:tx>
              <c:showVal val="1"/>
              <c:extLst>
                <c:ext xmlns:c15="http://schemas.microsoft.com/office/drawing/2012/chart" uri="{CE6537A1-D6FC-4f65-9D91-7224C49458BB}">
                  <c15:layout/>
                  <c15:dlblFieldTable>
                    <c15:dlblFTEntry>
                      <c15:txfldGUID>{E6E8707B-EF74-4246-A07E-6440669F6D54}</c15:txfldGUID>
                      <c15:f>mentor!$B$6</c15:f>
                      <c15:dlblFieldTableCache>
                        <c:ptCount val="1"/>
                        <c:pt idx="0">
                          <c:v>保加利亚</c:v>
                        </c:pt>
                      </c15:dlblFieldTableCache>
                    </c15:dlblFTEntry>
                  </c15:dlblFieldTable>
                  <c15:showDataLabelsRange val="0"/>
                </c:ext>
              </c:extLst>
            </c:dLbl>
            <c:dLbl>
              <c:idx val="4"/>
              <c:layout>
                <c:manualLayout>
                  <c:x val="-3.8650657676769139E-2"/>
                  <c:y val="2.7662679510013697E-2"/>
                </c:manualLayout>
              </c:layout>
              <c:tx>
                <c:strRef>
                  <c:f>mentor!$B$7</c:f>
                  <c:strCache>
                    <c:ptCount val="1"/>
                    <c:pt idx="0">
                      <c:v>阿尔伯塔（加拿大）</c:v>
                    </c:pt>
                  </c:strCache>
                </c:strRef>
              </c:tx>
              <c:showVal val="1"/>
              <c:extLst>
                <c:ext xmlns:c15="http://schemas.microsoft.com/office/drawing/2012/chart" uri="{CE6537A1-D6FC-4f65-9D91-7224C49458BB}">
                  <c15:layout/>
                  <c15:dlblFieldTable>
                    <c15:dlblFTEntry>
                      <c15:txfldGUID>{C5F96E1D-8A48-420A-84DB-9EF19D36877C}</c15:txfldGUID>
                      <c15:f>mentor!$B$7</c15:f>
                      <c15:dlblFieldTableCache>
                        <c:ptCount val="1"/>
                        <c:pt idx="0">
                          <c:v>阿尔伯塔（加拿大）</c:v>
                        </c:pt>
                      </c15:dlblFieldTableCache>
                    </c15:dlblFTEntry>
                  </c15:dlblFieldTable>
                  <c15:showDataLabelsRange val="0"/>
                </c:ext>
              </c:extLst>
            </c:dLbl>
            <c:dLbl>
              <c:idx val="5"/>
              <c:layout/>
              <c:tx>
                <c:strRef>
                  <c:f>mentor!$B$8</c:f>
                  <c:strCache>
                    <c:ptCount val="1"/>
                    <c:pt idx="0">
                      <c:v>智利</c:v>
                    </c:pt>
                  </c:strCache>
                </c:strRef>
              </c:tx>
              <c:showVal val="1"/>
              <c:extLst>
                <c:ext xmlns:c15="http://schemas.microsoft.com/office/drawing/2012/chart" uri="{CE6537A1-D6FC-4f65-9D91-7224C49458BB}">
                  <c15:layout/>
                  <c15:dlblFieldTable>
                    <c15:dlblFTEntry>
                      <c15:txfldGUID>{525A8BCA-071F-4A3F-AA5E-75A682109274}</c15:txfldGUID>
                      <c15:f>mentor!$B$8</c15:f>
                      <c15:dlblFieldTableCache>
                        <c:ptCount val="1"/>
                        <c:pt idx="0">
                          <c:v>智利</c:v>
                        </c:pt>
                      </c15:dlblFieldTableCache>
                    </c15:dlblFTEntry>
                  </c15:dlblFieldTable>
                  <c15:showDataLabelsRange val="0"/>
                </c:ext>
              </c:extLst>
            </c:dLbl>
            <c:dLbl>
              <c:idx val="6"/>
              <c:layout>
                <c:manualLayout>
                  <c:x val="0"/>
                  <c:y val="-2.2535211267605711E-2"/>
                </c:manualLayout>
              </c:layout>
              <c:tx>
                <c:strRef>
                  <c:f>mentor!$B$9</c:f>
                  <c:strCache>
                    <c:ptCount val="1"/>
                    <c:pt idx="0">
                      <c:v>中国上海</c:v>
                    </c:pt>
                  </c:strCache>
                </c:strRef>
              </c:tx>
              <c:spPr>
                <a:solidFill>
                  <a:schemeClr val="accent6"/>
                </a:solidFill>
              </c:spPr>
              <c:txPr>
                <a:bodyPr/>
                <a:lstStyle/>
                <a:p>
                  <a:pPr>
                    <a:defRPr>
                      <a:latin typeface="微软雅黑" pitchFamily="34" charset="-122"/>
                      <a:ea typeface="微软雅黑" pitchFamily="34" charset="-122"/>
                    </a:defRPr>
                  </a:pPr>
                  <a:endParaRPr lang="zh-CN"/>
                </a:p>
              </c:txPr>
              <c:showVal val="1"/>
              <c:extLst>
                <c:ext xmlns:c15="http://schemas.microsoft.com/office/drawing/2012/chart" uri="{CE6537A1-D6FC-4f65-9D91-7224C49458BB}">
                  <c15:layout/>
                  <c15:dlblFieldTable>
                    <c15:dlblFTEntry>
                      <c15:txfldGUID>{9727D751-21ED-4002-94D8-A5E676D512DB}</c15:txfldGUID>
                      <c15:f>mentor!$B$9</c15:f>
                      <c15:dlblFieldTableCache>
                        <c:ptCount val="1"/>
                        <c:pt idx="0">
                          <c:v>中国上海</c:v>
                        </c:pt>
                      </c15:dlblFieldTableCache>
                    </c15:dlblFTEntry>
                  </c15:dlblFieldTable>
                  <c15:showDataLabelsRange val="0"/>
                </c:ext>
              </c:extLst>
            </c:dLbl>
            <c:dLbl>
              <c:idx val="7"/>
              <c:layout>
                <c:manualLayout>
                  <c:x val="-4.7872340425531922E-2"/>
                  <c:y val="2.2535063398765296E-2"/>
                </c:manualLayout>
              </c:layout>
              <c:tx>
                <c:strRef>
                  <c:f>mentor!$B$10</c:f>
                  <c:strCache>
                    <c:ptCount val="1"/>
                    <c:pt idx="0">
                      <c:v>克罗地亚</c:v>
                    </c:pt>
                  </c:strCache>
                </c:strRef>
              </c:tx>
              <c:showVal val="1"/>
              <c:extLst>
                <c:ext xmlns:c15="http://schemas.microsoft.com/office/drawing/2012/chart" uri="{CE6537A1-D6FC-4f65-9D91-7224C49458BB}">
                  <c15:layout/>
                  <c15:dlblFieldTable>
                    <c15:dlblFTEntry>
                      <c15:txfldGUID>{7AF29C0D-BCC5-4D2D-B71F-6F81D2F896B2}</c15:txfldGUID>
                      <c15:f>mentor!$B$10</c15:f>
                      <c15:dlblFieldTableCache>
                        <c:ptCount val="1"/>
                        <c:pt idx="0">
                          <c:v>克罗地亚</c:v>
                        </c:pt>
                      </c15:dlblFieldTableCache>
                    </c15:dlblFTEntry>
                  </c15:dlblFieldTable>
                  <c15:showDataLabelsRange val="0"/>
                </c:ext>
              </c:extLst>
            </c:dLbl>
            <c:dLbl>
              <c:idx val="8"/>
              <c:layout>
                <c:manualLayout>
                  <c:x val="-5.3191489361702126E-3"/>
                  <c:y val="3.192488262910799E-2"/>
                </c:manualLayout>
              </c:layout>
              <c:tx>
                <c:strRef>
                  <c:f>mentor!$B$11</c:f>
                  <c:strCache>
                    <c:ptCount val="1"/>
                    <c:pt idx="0">
                      <c:v>塞浦路斯</c:v>
                    </c:pt>
                  </c:strCache>
                </c:strRef>
              </c:tx>
              <c:showVal val="1"/>
              <c:extLst>
                <c:ext xmlns:c15="http://schemas.microsoft.com/office/drawing/2012/chart" uri="{CE6537A1-D6FC-4f65-9D91-7224C49458BB}">
                  <c15:layout/>
                  <c15:dlblFieldTable>
                    <c15:dlblFTEntry>
                      <c15:txfldGUID>{C1AEE612-47F2-461F-A110-376C7BF5B007}</c15:txfldGUID>
                      <c15:f>mentor!$B$11</c15:f>
                      <c15:dlblFieldTableCache>
                        <c:ptCount val="1"/>
                        <c:pt idx="0">
                          <c:v>塞浦路斯</c:v>
                        </c:pt>
                      </c15:dlblFieldTableCache>
                    </c15:dlblFTEntry>
                  </c15:dlblFieldTable>
                  <c15:showDataLabelsRange val="0"/>
                </c:ext>
              </c:extLst>
            </c:dLbl>
            <c:dLbl>
              <c:idx val="9"/>
              <c:layout/>
              <c:tx>
                <c:strRef>
                  <c:f>mentor!$B$12</c:f>
                  <c:strCache>
                    <c:ptCount val="1"/>
                    <c:pt idx="0">
                      <c:v>捷克</c:v>
                    </c:pt>
                  </c:strCache>
                </c:strRef>
              </c:tx>
              <c:showVal val="1"/>
              <c:extLst>
                <c:ext xmlns:c15="http://schemas.microsoft.com/office/drawing/2012/chart" uri="{CE6537A1-D6FC-4f65-9D91-7224C49458BB}">
                  <c15:layout/>
                  <c15:dlblFieldTable>
                    <c15:dlblFTEntry>
                      <c15:txfldGUID>{02CA87D3-A5B7-455D-80A7-0D1600353A1D}</c15:txfldGUID>
                      <c15:f>mentor!$B$12</c15:f>
                      <c15:dlblFieldTableCache>
                        <c:ptCount val="1"/>
                        <c:pt idx="0">
                          <c:v>捷克</c:v>
                        </c:pt>
                      </c15:dlblFieldTableCache>
                    </c15:dlblFTEntry>
                  </c15:dlblFieldTable>
                  <c15:showDataLabelsRange val="0"/>
                </c:ext>
              </c:extLst>
            </c:dLbl>
            <c:dLbl>
              <c:idx val="10"/>
              <c:layout/>
              <c:tx>
                <c:strRef>
                  <c:f>mentor!$B$13</c:f>
                  <c:strCache>
                    <c:ptCount val="1"/>
                    <c:pt idx="0">
                      <c:v>丹麦</c:v>
                    </c:pt>
                  </c:strCache>
                </c:strRef>
              </c:tx>
              <c:showVal val="1"/>
              <c:extLst>
                <c:ext xmlns:c15="http://schemas.microsoft.com/office/drawing/2012/chart" uri="{CE6537A1-D6FC-4f65-9D91-7224C49458BB}">
                  <c15:layout/>
                  <c15:dlblFieldTable>
                    <c15:dlblFTEntry>
                      <c15:txfldGUID>{DF78CD8A-3CC3-49CF-A6A3-475A9EB26094}</c15:txfldGUID>
                      <c15:f>mentor!$B$13</c15:f>
                      <c15:dlblFieldTableCache>
                        <c:ptCount val="1"/>
                        <c:pt idx="0">
                          <c:v>丹麦</c:v>
                        </c:pt>
                      </c15:dlblFieldTableCache>
                    </c15:dlblFTEntry>
                  </c15:dlblFieldTable>
                  <c15:showDataLabelsRange val="0"/>
                </c:ext>
              </c:extLst>
            </c:dLbl>
            <c:dLbl>
              <c:idx val="11"/>
              <c:layout/>
              <c:tx>
                <c:strRef>
                  <c:f>mentor!$B$14</c:f>
                  <c:strCache>
                    <c:ptCount val="1"/>
                    <c:pt idx="0">
                      <c:v>英格兰（英国）</c:v>
                    </c:pt>
                  </c:strCache>
                </c:strRef>
              </c:tx>
              <c:showVal val="1"/>
              <c:extLst>
                <c:ext xmlns:c15="http://schemas.microsoft.com/office/drawing/2012/chart" uri="{CE6537A1-D6FC-4f65-9D91-7224C49458BB}">
                  <c15:layout/>
                  <c15:dlblFieldTable>
                    <c15:dlblFTEntry>
                      <c15:txfldGUID>{21206CAA-4A39-4308-9891-45B89A891925}</c15:txfldGUID>
                      <c15:f>mentor!$B$14</c15:f>
                      <c15:dlblFieldTableCache>
                        <c:ptCount val="1"/>
                        <c:pt idx="0">
                          <c:v>英格兰（英国）</c:v>
                        </c:pt>
                      </c15:dlblFieldTableCache>
                    </c15:dlblFTEntry>
                  </c15:dlblFieldTable>
                  <c15:showDataLabelsRange val="0"/>
                </c:ext>
              </c:extLst>
            </c:dLbl>
            <c:dLbl>
              <c:idx val="12"/>
              <c:layout/>
              <c:tx>
                <c:strRef>
                  <c:f>mentor!$B$15</c:f>
                  <c:strCache>
                    <c:ptCount val="1"/>
                    <c:pt idx="0">
                      <c:v>爱沙尼亚</c:v>
                    </c:pt>
                  </c:strCache>
                </c:strRef>
              </c:tx>
              <c:showVal val="1"/>
              <c:extLst>
                <c:ext xmlns:c15="http://schemas.microsoft.com/office/drawing/2012/chart" uri="{CE6537A1-D6FC-4f65-9D91-7224C49458BB}">
                  <c15:layout/>
                  <c15:dlblFieldTable>
                    <c15:dlblFTEntry>
                      <c15:txfldGUID>{826220D8-6D7C-40B7-91BC-F156B14E0BEC}</c15:txfldGUID>
                      <c15:f>mentor!$B$15</c15:f>
                      <c15:dlblFieldTableCache>
                        <c:ptCount val="1"/>
                        <c:pt idx="0">
                          <c:v>爱沙尼亚</c:v>
                        </c:pt>
                      </c15:dlblFieldTableCache>
                    </c15:dlblFTEntry>
                  </c15:dlblFieldTable>
                  <c15:showDataLabelsRange val="0"/>
                </c:ext>
              </c:extLst>
            </c:dLbl>
            <c:dLbl>
              <c:idx val="13"/>
              <c:layout/>
              <c:tx>
                <c:strRef>
                  <c:f>mentor!$B$16</c:f>
                  <c:strCache>
                    <c:ptCount val="1"/>
                    <c:pt idx="0">
                      <c:v>芬兰</c:v>
                    </c:pt>
                  </c:strCache>
                </c:strRef>
              </c:tx>
              <c:spPr>
                <a:solidFill>
                  <a:srgbClr val="00B0F0"/>
                </a:solidFill>
              </c:spPr>
              <c:txPr>
                <a:bodyPr/>
                <a:lstStyle/>
                <a:p>
                  <a:pPr>
                    <a:defRPr>
                      <a:latin typeface="微软雅黑" pitchFamily="34" charset="-122"/>
                      <a:ea typeface="微软雅黑" pitchFamily="34" charset="-122"/>
                    </a:defRPr>
                  </a:pPr>
                  <a:endParaRPr lang="zh-CN"/>
                </a:p>
              </c:txPr>
              <c:showVal val="1"/>
              <c:extLst>
                <c:ext xmlns:c15="http://schemas.microsoft.com/office/drawing/2012/chart" uri="{CE6537A1-D6FC-4f65-9D91-7224C49458BB}">
                  <c15:layout/>
                  <c15:dlblFieldTable>
                    <c15:dlblFTEntry>
                      <c15:txfldGUID>{1BA1D25D-AB55-4AC6-9878-5B5E1776E619}</c15:txfldGUID>
                      <c15:f>mentor!$B$16</c15:f>
                      <c15:dlblFieldTableCache>
                        <c:ptCount val="1"/>
                        <c:pt idx="0">
                          <c:v>芬兰</c:v>
                        </c:pt>
                      </c15:dlblFieldTableCache>
                    </c15:dlblFTEntry>
                  </c15:dlblFieldTable>
                  <c15:showDataLabelsRange val="0"/>
                </c:ext>
              </c:extLst>
            </c:dLbl>
            <c:dLbl>
              <c:idx val="14"/>
              <c:layout/>
              <c:tx>
                <c:strRef>
                  <c:f>mentor!$B$17</c:f>
                  <c:strCache>
                    <c:ptCount val="1"/>
                    <c:pt idx="0">
                      <c:v>法国</c:v>
                    </c:pt>
                  </c:strCache>
                </c:strRef>
              </c:tx>
              <c:showVal val="1"/>
              <c:extLst>
                <c:ext xmlns:c15="http://schemas.microsoft.com/office/drawing/2012/chart" uri="{CE6537A1-D6FC-4f65-9D91-7224C49458BB}">
                  <c15:layout/>
                  <c15:dlblFieldTable>
                    <c15:dlblFTEntry>
                      <c15:txfldGUID>{ACCFBAA6-31CB-4785-BB76-51E5E701E725}</c15:txfldGUID>
                      <c15:f>mentor!$B$17</c15:f>
                      <c15:dlblFieldTableCache>
                        <c:ptCount val="1"/>
                        <c:pt idx="0">
                          <c:v>法国</c:v>
                        </c:pt>
                      </c15:dlblFieldTableCache>
                    </c15:dlblFTEntry>
                  </c15:dlblFieldTable>
                  <c15:showDataLabelsRange val="0"/>
                </c:ext>
              </c:extLst>
            </c:dLbl>
            <c:dLbl>
              <c:idx val="15"/>
              <c:layout/>
              <c:tx>
                <c:strRef>
                  <c:f>mentor!$B$18</c:f>
                  <c:strCache>
                    <c:ptCount val="1"/>
                    <c:pt idx="0">
                      <c:v>格鲁吉亚</c:v>
                    </c:pt>
                  </c:strCache>
                </c:strRef>
              </c:tx>
              <c:showVal val="1"/>
              <c:extLst>
                <c:ext xmlns:c15="http://schemas.microsoft.com/office/drawing/2012/chart" uri="{CE6537A1-D6FC-4f65-9D91-7224C49458BB}">
                  <c15:layout/>
                  <c15:dlblFieldTable>
                    <c15:dlblFTEntry>
                      <c15:txfldGUID>{707AC8BF-0949-494B-A1F3-9C2AED0A6909}</c15:txfldGUID>
                      <c15:f>mentor!$B$18</c15:f>
                      <c15:dlblFieldTableCache>
                        <c:ptCount val="1"/>
                        <c:pt idx="0">
                          <c:v>格鲁吉亚</c:v>
                        </c:pt>
                      </c15:dlblFieldTableCache>
                    </c15:dlblFTEntry>
                  </c15:dlblFieldTable>
                  <c15:showDataLabelsRange val="0"/>
                </c:ext>
              </c:extLst>
            </c:dLbl>
            <c:dLbl>
              <c:idx val="16"/>
              <c:layout>
                <c:manualLayout>
                  <c:x val="0"/>
                  <c:y val="1.2767390543083221E-2"/>
                </c:manualLayout>
              </c:layout>
              <c:tx>
                <c:strRef>
                  <c:f>mentor!$B$19</c:f>
                  <c:strCache>
                    <c:ptCount val="1"/>
                    <c:pt idx="0">
                      <c:v>以色列</c:v>
                    </c:pt>
                  </c:strCache>
                </c:strRef>
              </c:tx>
              <c:showVal val="1"/>
              <c:extLst>
                <c:ext xmlns:c15="http://schemas.microsoft.com/office/drawing/2012/chart" uri="{CE6537A1-D6FC-4f65-9D91-7224C49458BB}">
                  <c15:layout/>
                  <c15:dlblFieldTable>
                    <c15:dlblFTEntry>
                      <c15:txfldGUID>{A314D189-7C65-4134-A36F-3310F22238F0}</c15:txfldGUID>
                      <c15:f>mentor!$B$19</c15:f>
                      <c15:dlblFieldTableCache>
                        <c:ptCount val="1"/>
                        <c:pt idx="0">
                          <c:v>以色列</c:v>
                        </c:pt>
                      </c15:dlblFieldTableCache>
                    </c15:dlblFTEntry>
                  </c15:dlblFieldTable>
                  <c15:showDataLabelsRange val="0"/>
                </c:ext>
              </c:extLst>
            </c:dLbl>
            <c:dLbl>
              <c:idx val="17"/>
              <c:layout/>
              <c:tx>
                <c:strRef>
                  <c:f>mentor!$B$20</c:f>
                  <c:strCache>
                    <c:ptCount val="1"/>
                    <c:pt idx="0">
                      <c:v>意大利</c:v>
                    </c:pt>
                  </c:strCache>
                </c:strRef>
              </c:tx>
              <c:showVal val="1"/>
              <c:extLst>
                <c:ext xmlns:c15="http://schemas.microsoft.com/office/drawing/2012/chart" uri="{CE6537A1-D6FC-4f65-9D91-7224C49458BB}">
                  <c15:layout/>
                  <c15:dlblFieldTable>
                    <c15:dlblFTEntry>
                      <c15:txfldGUID>{3BFF9FA4-8D30-4FB0-B52C-7E262FF55C22}</c15:txfldGUID>
                      <c15:f>mentor!$B$20</c15:f>
                      <c15:dlblFieldTableCache>
                        <c:ptCount val="1"/>
                        <c:pt idx="0">
                          <c:v>意大利</c:v>
                        </c:pt>
                      </c15:dlblFieldTableCache>
                    </c15:dlblFTEntry>
                  </c15:dlblFieldTable>
                  <c15:showDataLabelsRange val="0"/>
                </c:ext>
              </c:extLst>
            </c:dLbl>
            <c:dLbl>
              <c:idx val="18"/>
              <c:layout/>
              <c:tx>
                <c:strRef>
                  <c:f>mentor!$B$21</c:f>
                  <c:strCache>
                    <c:ptCount val="1"/>
                    <c:pt idx="0">
                      <c:v>日本</c:v>
                    </c:pt>
                  </c:strCache>
                </c:strRef>
              </c:tx>
              <c:showVal val="1"/>
              <c:extLst>
                <c:ext xmlns:c15="http://schemas.microsoft.com/office/drawing/2012/chart" uri="{CE6537A1-D6FC-4f65-9D91-7224C49458BB}">
                  <c15:layout/>
                  <c15:dlblFieldTable>
                    <c15:dlblFTEntry>
                      <c15:txfldGUID>{6820FAF3-45F6-4FA7-B725-DB99251B30ED}</c15:txfldGUID>
                      <c15:f>mentor!$B$21</c15:f>
                      <c15:dlblFieldTableCache>
                        <c:ptCount val="1"/>
                        <c:pt idx="0">
                          <c:v>日本</c:v>
                        </c:pt>
                      </c15:dlblFieldTableCache>
                    </c15:dlblFTEntry>
                  </c15:dlblFieldTable>
                  <c15:showDataLabelsRange val="0"/>
                </c:ext>
              </c:extLst>
            </c:dLbl>
            <c:dLbl>
              <c:idx val="19"/>
              <c:layout/>
              <c:tx>
                <c:strRef>
                  <c:f>mentor!$B$22</c:f>
                  <c:strCache>
                    <c:ptCount val="1"/>
                    <c:pt idx="0">
                      <c:v>韩国</c:v>
                    </c:pt>
                  </c:strCache>
                </c:strRef>
              </c:tx>
              <c:showVal val="1"/>
              <c:extLst>
                <c:ext xmlns:c15="http://schemas.microsoft.com/office/drawing/2012/chart" uri="{CE6537A1-D6FC-4f65-9D91-7224C49458BB}">
                  <c15:layout/>
                  <c15:dlblFieldTable>
                    <c15:dlblFTEntry>
                      <c15:txfldGUID>{71455525-238B-4637-AD5E-15838FAFE9DC}</c15:txfldGUID>
                      <c15:f>mentor!$B$22</c15:f>
                      <c15:dlblFieldTableCache>
                        <c:ptCount val="1"/>
                        <c:pt idx="0">
                          <c:v>韩国</c:v>
                        </c:pt>
                      </c15:dlblFieldTableCache>
                    </c15:dlblFTEntry>
                  </c15:dlblFieldTable>
                  <c15:showDataLabelsRange val="0"/>
                </c:ext>
              </c:extLst>
            </c:dLbl>
            <c:dLbl>
              <c:idx val="20"/>
              <c:layout/>
              <c:tx>
                <c:strRef>
                  <c:f>mentor!$B$23</c:f>
                  <c:strCache>
                    <c:ptCount val="1"/>
                    <c:pt idx="0">
                      <c:v>拉脱维亚</c:v>
                    </c:pt>
                  </c:strCache>
                </c:strRef>
              </c:tx>
              <c:showVal val="1"/>
              <c:extLst>
                <c:ext xmlns:c15="http://schemas.microsoft.com/office/drawing/2012/chart" uri="{CE6537A1-D6FC-4f65-9D91-7224C49458BB}">
                  <c15:layout/>
                  <c15:dlblFieldTable>
                    <c15:dlblFTEntry>
                      <c15:txfldGUID>{DD3BF265-7567-4EF5-A56A-076F73AC6731}</c15:txfldGUID>
                      <c15:f>mentor!$B$23</c15:f>
                      <c15:dlblFieldTableCache>
                        <c:ptCount val="1"/>
                        <c:pt idx="0">
                          <c:v>拉脱维亚</c:v>
                        </c:pt>
                      </c15:dlblFieldTableCache>
                    </c15:dlblFTEntry>
                  </c15:dlblFieldTable>
                  <c15:showDataLabelsRange val="0"/>
                </c:ext>
              </c:extLst>
            </c:dLbl>
            <c:dLbl>
              <c:idx val="21"/>
              <c:layout>
                <c:manualLayout>
                  <c:x val="-1.5811632685951087E-2"/>
                  <c:y val="-2.5534948637223498E-2"/>
                </c:manualLayout>
              </c:layout>
              <c:tx>
                <c:strRef>
                  <c:f>mentor!$B$24</c:f>
                  <c:strCache>
                    <c:ptCount val="1"/>
                    <c:pt idx="0">
                      <c:v>马来西亚</c:v>
                    </c:pt>
                  </c:strCache>
                </c:strRef>
              </c:tx>
              <c:showVal val="1"/>
              <c:extLst>
                <c:ext xmlns:c15="http://schemas.microsoft.com/office/drawing/2012/chart" uri="{CE6537A1-D6FC-4f65-9D91-7224C49458BB}">
                  <c15:layout/>
                  <c15:dlblFieldTable>
                    <c15:dlblFTEntry>
                      <c15:txfldGUID>{BCBB52BC-382C-4AE9-9718-6A8696BBFA13}</c15:txfldGUID>
                      <c15:f>mentor!$B$24</c15:f>
                      <c15:dlblFieldTableCache>
                        <c:ptCount val="1"/>
                        <c:pt idx="0">
                          <c:v>马来西亚</c:v>
                        </c:pt>
                      </c15:dlblFieldTableCache>
                    </c15:dlblFTEntry>
                  </c15:dlblFieldTable>
                  <c15:showDataLabelsRange val="0"/>
                </c:ext>
              </c:extLst>
            </c:dLbl>
            <c:dLbl>
              <c:idx val="22"/>
              <c:layout/>
              <c:tx>
                <c:strRef>
                  <c:f>mentor!$B$25</c:f>
                  <c:strCache>
                    <c:ptCount val="1"/>
                    <c:pt idx="0">
                      <c:v>墨西哥</c:v>
                    </c:pt>
                  </c:strCache>
                </c:strRef>
              </c:tx>
              <c:showVal val="1"/>
              <c:extLst>
                <c:ext xmlns:c15="http://schemas.microsoft.com/office/drawing/2012/chart" uri="{CE6537A1-D6FC-4f65-9D91-7224C49458BB}">
                  <c15:layout/>
                  <c15:dlblFieldTable>
                    <c15:dlblFTEntry>
                      <c15:txfldGUID>{2FE3FBEE-3B3D-4387-9801-506300EC9857}</c15:txfldGUID>
                      <c15:f>mentor!$B$25</c15:f>
                      <c15:dlblFieldTableCache>
                        <c:ptCount val="1"/>
                        <c:pt idx="0">
                          <c:v>墨西哥</c:v>
                        </c:pt>
                      </c15:dlblFieldTableCache>
                    </c15:dlblFTEntry>
                  </c15:dlblFieldTable>
                  <c15:showDataLabelsRange val="0"/>
                </c:ext>
              </c:extLst>
            </c:dLbl>
            <c:dLbl>
              <c:idx val="23"/>
              <c:layout/>
              <c:tx>
                <c:strRef>
                  <c:f>mentor!$B$26</c:f>
                  <c:strCache>
                    <c:ptCount val="1"/>
                    <c:pt idx="0">
                      <c:v>荷兰</c:v>
                    </c:pt>
                  </c:strCache>
                </c:strRef>
              </c:tx>
              <c:showVal val="1"/>
              <c:extLst>
                <c:ext xmlns:c15="http://schemas.microsoft.com/office/drawing/2012/chart" uri="{CE6537A1-D6FC-4f65-9D91-7224C49458BB}">
                  <c15:layout/>
                  <c15:dlblFieldTable>
                    <c15:dlblFTEntry>
                      <c15:txfldGUID>{044EC1AC-3226-4D17-8BF1-7EB708C70C32}</c15:txfldGUID>
                      <c15:f>mentor!$B$26</c15:f>
                      <c15:dlblFieldTableCache>
                        <c:ptCount val="1"/>
                        <c:pt idx="0">
                          <c:v>荷兰</c:v>
                        </c:pt>
                      </c15:dlblFieldTableCache>
                    </c15:dlblFTEntry>
                  </c15:dlblFieldTable>
                  <c15:showDataLabelsRange val="0"/>
                </c:ext>
              </c:extLst>
            </c:dLbl>
            <c:dLbl>
              <c:idx val="24"/>
              <c:layout/>
              <c:tx>
                <c:strRef>
                  <c:f>mentor!$B$27</c:f>
                  <c:strCache>
                    <c:ptCount val="1"/>
                    <c:pt idx="0">
                      <c:v>新西兰</c:v>
                    </c:pt>
                  </c:strCache>
                </c:strRef>
              </c:tx>
              <c:showVal val="1"/>
              <c:extLst>
                <c:ext xmlns:c15="http://schemas.microsoft.com/office/drawing/2012/chart" uri="{CE6537A1-D6FC-4f65-9D91-7224C49458BB}">
                  <c15:layout/>
                  <c15:dlblFieldTable>
                    <c15:dlblFTEntry>
                      <c15:txfldGUID>{F0CC4E9E-64B3-4547-81A9-4696F7750C5A}</c15:txfldGUID>
                      <c15:f>mentor!$B$27</c15:f>
                      <c15:dlblFieldTableCache>
                        <c:ptCount val="1"/>
                        <c:pt idx="0">
                          <c:v>新西兰</c:v>
                        </c:pt>
                      </c15:dlblFieldTableCache>
                    </c15:dlblFTEntry>
                  </c15:dlblFieldTable>
                  <c15:showDataLabelsRange val="0"/>
                </c:ext>
              </c:extLst>
            </c:dLbl>
            <c:dLbl>
              <c:idx val="25"/>
              <c:layout/>
              <c:tx>
                <c:strRef>
                  <c:f>mentor!$B$28</c:f>
                  <c:strCache>
                    <c:ptCount val="1"/>
                    <c:pt idx="0">
                      <c:v>挪威</c:v>
                    </c:pt>
                  </c:strCache>
                </c:strRef>
              </c:tx>
              <c:showVal val="1"/>
              <c:extLst>
                <c:ext xmlns:c15="http://schemas.microsoft.com/office/drawing/2012/chart" uri="{CE6537A1-D6FC-4f65-9D91-7224C49458BB}">
                  <c15:layout/>
                  <c15:dlblFieldTable>
                    <c15:dlblFTEntry>
                      <c15:txfldGUID>{914B231A-47C4-40F1-B60F-40F4578BD668}</c15:txfldGUID>
                      <c15:f>mentor!$B$28</c15:f>
                      <c15:dlblFieldTableCache>
                        <c:ptCount val="1"/>
                        <c:pt idx="0">
                          <c:v>挪威</c:v>
                        </c:pt>
                      </c15:dlblFieldTableCache>
                    </c15:dlblFTEntry>
                  </c15:dlblFieldTable>
                  <c15:showDataLabelsRange val="0"/>
                </c:ext>
              </c:extLst>
            </c:dLbl>
            <c:dLbl>
              <c:idx val="26"/>
              <c:layout/>
              <c:tx>
                <c:strRef>
                  <c:f>mentor!$B$29</c:f>
                  <c:strCache>
                    <c:ptCount val="1"/>
                    <c:pt idx="0">
                      <c:v>波兰</c:v>
                    </c:pt>
                  </c:strCache>
                </c:strRef>
              </c:tx>
              <c:showVal val="1"/>
              <c:extLst>
                <c:ext xmlns:c15="http://schemas.microsoft.com/office/drawing/2012/chart" uri="{CE6537A1-D6FC-4f65-9D91-7224C49458BB}">
                  <c15:layout/>
                  <c15:dlblFieldTable>
                    <c15:dlblFTEntry>
                      <c15:txfldGUID>{04670681-9E46-49FF-A2C7-E2E72ABF0112}</c15:txfldGUID>
                      <c15:f>mentor!$B$29</c15:f>
                      <c15:dlblFieldTableCache>
                        <c:ptCount val="1"/>
                        <c:pt idx="0">
                          <c:v>波兰</c:v>
                        </c:pt>
                      </c15:dlblFieldTableCache>
                    </c15:dlblFTEntry>
                  </c15:dlblFieldTable>
                  <c15:showDataLabelsRange val="0"/>
                </c:ext>
              </c:extLst>
            </c:dLbl>
            <c:dLbl>
              <c:idx val="27"/>
              <c:layout/>
              <c:tx>
                <c:strRef>
                  <c:f>mentor!$B$30</c:f>
                  <c:strCache>
                    <c:ptCount val="1"/>
                    <c:pt idx="0">
                      <c:v>葡萄牙</c:v>
                    </c:pt>
                  </c:strCache>
                </c:strRef>
              </c:tx>
              <c:showVal val="1"/>
              <c:extLst>
                <c:ext xmlns:c15="http://schemas.microsoft.com/office/drawing/2012/chart" uri="{CE6537A1-D6FC-4f65-9D91-7224C49458BB}">
                  <c15:layout/>
                  <c15:dlblFieldTable>
                    <c15:dlblFTEntry>
                      <c15:txfldGUID>{EF29A1E3-8A07-4E2F-AB6E-767F895133FD}</c15:txfldGUID>
                      <c15:f>mentor!$B$30</c15:f>
                      <c15:dlblFieldTableCache>
                        <c:ptCount val="1"/>
                        <c:pt idx="0">
                          <c:v>葡萄牙</c:v>
                        </c:pt>
                      </c15:dlblFieldTableCache>
                    </c15:dlblFTEntry>
                  </c15:dlblFieldTable>
                  <c15:showDataLabelsRange val="0"/>
                </c:ext>
              </c:extLst>
            </c:dLbl>
            <c:dLbl>
              <c:idx val="28"/>
              <c:layout/>
              <c:tx>
                <c:strRef>
                  <c:f>mentor!$B$31</c:f>
                  <c:strCache>
                    <c:ptCount val="1"/>
                    <c:pt idx="0">
                      <c:v>罗马尼亚</c:v>
                    </c:pt>
                  </c:strCache>
                </c:strRef>
              </c:tx>
              <c:showVal val="1"/>
              <c:extLst>
                <c:ext xmlns:c15="http://schemas.microsoft.com/office/drawing/2012/chart" uri="{CE6537A1-D6FC-4f65-9D91-7224C49458BB}">
                  <c15:layout/>
                  <c15:dlblFieldTable>
                    <c15:dlblFTEntry>
                      <c15:txfldGUID>{A0F4433A-3321-4D9E-AC18-811AC4DFA230}</c15:txfldGUID>
                      <c15:f>mentor!$B$31</c15:f>
                      <c15:dlblFieldTableCache>
                        <c:ptCount val="1"/>
                        <c:pt idx="0">
                          <c:v>罗马尼亚</c:v>
                        </c:pt>
                      </c15:dlblFieldTableCache>
                    </c15:dlblFTEntry>
                  </c15:dlblFieldTable>
                  <c15:showDataLabelsRange val="0"/>
                </c:ext>
              </c:extLst>
            </c:dLbl>
            <c:dLbl>
              <c:idx val="29"/>
              <c:layout/>
              <c:tx>
                <c:strRef>
                  <c:f>mentor!$B$32</c:f>
                  <c:strCache>
                    <c:ptCount val="1"/>
                    <c:pt idx="0">
                      <c:v>俄罗斯</c:v>
                    </c:pt>
                  </c:strCache>
                </c:strRef>
              </c:tx>
              <c:showVal val="1"/>
              <c:extLst>
                <c:ext xmlns:c15="http://schemas.microsoft.com/office/drawing/2012/chart" uri="{CE6537A1-D6FC-4f65-9D91-7224C49458BB}">
                  <c15:layout/>
                  <c15:dlblFieldTable>
                    <c15:dlblFTEntry>
                      <c15:txfldGUID>{1C841D41-79AD-4AAF-8945-2B3B9C52DC53}</c15:txfldGUID>
                      <c15:f>mentor!$B$32</c15:f>
                      <c15:dlblFieldTableCache>
                        <c:ptCount val="1"/>
                        <c:pt idx="0">
                          <c:v>俄罗斯</c:v>
                        </c:pt>
                      </c15:dlblFieldTableCache>
                    </c15:dlblFTEntry>
                  </c15:dlblFieldTable>
                  <c15:showDataLabelsRange val="0"/>
                </c:ext>
              </c:extLst>
            </c:dLbl>
            <c:dLbl>
              <c:idx val="30"/>
              <c:layout>
                <c:manualLayout>
                  <c:x val="-6.3829787234042562E-2"/>
                  <c:y val="-5.6338028169014105E-3"/>
                </c:manualLayout>
              </c:layout>
              <c:tx>
                <c:strRef>
                  <c:f>mentor!$B$33</c:f>
                  <c:strCache>
                    <c:ptCount val="1"/>
                    <c:pt idx="0">
                      <c:v>塞尔维亚</c:v>
                    </c:pt>
                  </c:strCache>
                </c:strRef>
              </c:tx>
              <c:showVal val="1"/>
              <c:extLst>
                <c:ext xmlns:c15="http://schemas.microsoft.com/office/drawing/2012/chart" uri="{CE6537A1-D6FC-4f65-9D91-7224C49458BB}">
                  <c15:layout/>
                  <c15:dlblFieldTable>
                    <c15:dlblFTEntry>
                      <c15:txfldGUID>{23108DCC-E0E0-4BF0-A8B8-34753DDBD021}</c15:txfldGUID>
                      <c15:f>mentor!$B$33</c15:f>
                      <c15:dlblFieldTableCache>
                        <c:ptCount val="1"/>
                        <c:pt idx="0">
                          <c:v>塞尔维亚</c:v>
                        </c:pt>
                      </c15:dlblFieldTableCache>
                    </c15:dlblFTEntry>
                  </c15:dlblFieldTable>
                  <c15:showDataLabelsRange val="0"/>
                </c:ext>
              </c:extLst>
            </c:dLbl>
            <c:dLbl>
              <c:idx val="31"/>
              <c:layout>
                <c:manualLayout>
                  <c:x val="-8.3333333333333467E-2"/>
                  <c:y val="-1.8779342723004694E-3"/>
                </c:manualLayout>
              </c:layout>
              <c:tx>
                <c:strRef>
                  <c:f>mentor!$B$34</c:f>
                  <c:strCache>
                    <c:ptCount val="1"/>
                    <c:pt idx="0">
                      <c:v>新加坡</c:v>
                    </c:pt>
                  </c:strCache>
                </c:strRef>
              </c:tx>
              <c:spPr>
                <a:solidFill>
                  <a:srgbClr val="92D050"/>
                </a:solidFill>
              </c:spPr>
              <c:txPr>
                <a:bodyPr/>
                <a:lstStyle/>
                <a:p>
                  <a:pPr>
                    <a:defRPr>
                      <a:latin typeface="微软雅黑" pitchFamily="34" charset="-122"/>
                      <a:ea typeface="微软雅黑" pitchFamily="34" charset="-122"/>
                    </a:defRPr>
                  </a:pPr>
                  <a:endParaRPr lang="zh-CN"/>
                </a:p>
              </c:txPr>
              <c:showVal val="1"/>
              <c:extLst>
                <c:ext xmlns:c15="http://schemas.microsoft.com/office/drawing/2012/chart" uri="{CE6537A1-D6FC-4f65-9D91-7224C49458BB}">
                  <c15:layout/>
                  <c15:dlblFieldTable>
                    <c15:dlblFTEntry>
                      <c15:txfldGUID>{D5190D0D-3E15-4CBF-A6CE-1D264E3FE6DB}</c15:txfldGUID>
                      <c15:f>mentor!$B$34</c15:f>
                      <c15:dlblFieldTableCache>
                        <c:ptCount val="1"/>
                        <c:pt idx="0">
                          <c:v>新加坡</c:v>
                        </c:pt>
                      </c15:dlblFieldTableCache>
                    </c15:dlblFTEntry>
                  </c15:dlblFieldTable>
                  <c15:showDataLabelsRange val="0"/>
                </c:ext>
              </c:extLst>
            </c:dLbl>
            <c:dLbl>
              <c:idx val="32"/>
              <c:layout/>
              <c:tx>
                <c:strRef>
                  <c:f>mentor!$B$35</c:f>
                  <c:strCache>
                    <c:ptCount val="1"/>
                    <c:pt idx="0">
                      <c:v>斯洛伐克</c:v>
                    </c:pt>
                  </c:strCache>
                </c:strRef>
              </c:tx>
              <c:showVal val="1"/>
              <c:extLst>
                <c:ext xmlns:c15="http://schemas.microsoft.com/office/drawing/2012/chart" uri="{CE6537A1-D6FC-4f65-9D91-7224C49458BB}">
                  <c15:layout/>
                  <c15:dlblFieldTable>
                    <c15:dlblFTEntry>
                      <c15:txfldGUID>{ED50B54E-A144-40B8-981A-62EFB0DDB26B}</c15:txfldGUID>
                      <c15:f>mentor!$B$35</c15:f>
                      <c15:dlblFieldTableCache>
                        <c:ptCount val="1"/>
                        <c:pt idx="0">
                          <c:v>斯洛伐克</c:v>
                        </c:pt>
                      </c15:dlblFieldTableCache>
                    </c15:dlblFTEntry>
                  </c15:dlblFieldTable>
                  <c15:showDataLabelsRange val="0"/>
                </c:ext>
              </c:extLst>
            </c:dLbl>
            <c:dLbl>
              <c:idx val="33"/>
              <c:layout/>
              <c:tx>
                <c:strRef>
                  <c:f>mentor!$B$36</c:f>
                  <c:strCache>
                    <c:ptCount val="1"/>
                    <c:pt idx="0">
                      <c:v>西班牙</c:v>
                    </c:pt>
                  </c:strCache>
                </c:strRef>
              </c:tx>
              <c:showVal val="1"/>
              <c:extLst>
                <c:ext xmlns:c15="http://schemas.microsoft.com/office/drawing/2012/chart" uri="{CE6537A1-D6FC-4f65-9D91-7224C49458BB}">
                  <c15:layout/>
                  <c15:dlblFieldTable>
                    <c15:dlblFTEntry>
                      <c15:txfldGUID>{ABA2FC50-F3DC-4BED-BF9C-945F0E30E607}</c15:txfldGUID>
                      <c15:f>mentor!$B$36</c15:f>
                      <c15:dlblFieldTableCache>
                        <c:ptCount val="1"/>
                        <c:pt idx="0">
                          <c:v>西班牙</c:v>
                        </c:pt>
                      </c15:dlblFieldTableCache>
                    </c15:dlblFTEntry>
                  </c15:dlblFieldTable>
                  <c15:showDataLabelsRange val="0"/>
                </c:ext>
              </c:extLst>
            </c:dLbl>
            <c:dLbl>
              <c:idx val="34"/>
              <c:layout/>
              <c:tx>
                <c:strRef>
                  <c:f>mentor!$B$37</c:f>
                  <c:strCache>
                    <c:ptCount val="1"/>
                    <c:pt idx="0">
                      <c:v>瑞典</c:v>
                    </c:pt>
                  </c:strCache>
                </c:strRef>
              </c:tx>
              <c:showVal val="1"/>
              <c:extLst>
                <c:ext xmlns:c15="http://schemas.microsoft.com/office/drawing/2012/chart" uri="{CE6537A1-D6FC-4f65-9D91-7224C49458BB}">
                  <c15:layout/>
                  <c15:dlblFieldTable>
                    <c15:dlblFTEntry>
                      <c15:txfldGUID>{27CC78AA-E7F7-42D8-B411-12647935052B}</c15:txfldGUID>
                      <c15:f>mentor!$B$37</c15:f>
                      <c15:dlblFieldTableCache>
                        <c:ptCount val="1"/>
                        <c:pt idx="0">
                          <c:v>瑞典</c:v>
                        </c:pt>
                      </c15:dlblFieldTableCache>
                    </c15:dlblFTEntry>
                  </c15:dlblFieldTable>
                  <c15:showDataLabelsRange val="0"/>
                </c:ext>
              </c:extLst>
            </c:dLbl>
            <c:dLbl>
              <c:idx val="35"/>
              <c:layout>
                <c:manualLayout>
                  <c:x val="-2.635272114325159E-2"/>
                  <c:y val="-1.9151085814624862E-2"/>
                </c:manualLayout>
              </c:layout>
              <c:tx>
                <c:strRef>
                  <c:f>mentor!$B$38</c:f>
                  <c:strCache>
                    <c:ptCount val="1"/>
                    <c:pt idx="0">
                      <c:v>阿布扎比（阿联酋）</c:v>
                    </c:pt>
                  </c:strCache>
                </c:strRef>
              </c:tx>
              <c:showVal val="1"/>
              <c:extLst>
                <c:ext xmlns:c15="http://schemas.microsoft.com/office/drawing/2012/chart" uri="{CE6537A1-D6FC-4f65-9D91-7224C49458BB}">
                  <c15:layout/>
                  <c15:dlblFieldTable>
                    <c15:dlblFTEntry>
                      <c15:txfldGUID>{73596B34-8CB4-4B6E-AECE-40D57187DDF7}</c15:txfldGUID>
                      <c15:f>mentor!$B$38</c15:f>
                      <c15:dlblFieldTableCache>
                        <c:ptCount val="1"/>
                        <c:pt idx="0">
                          <c:v>阿布扎比（阿联酋）</c:v>
                        </c:pt>
                      </c15:dlblFieldTableCache>
                    </c15:dlblFTEntry>
                  </c15:dlblFieldTable>
                  <c15:showDataLabelsRange val="0"/>
                </c:ext>
              </c:extLst>
            </c:dLbl>
            <c:dLbl>
              <c:idx val="36"/>
              <c:layout>
                <c:manualLayout>
                  <c:x val="-1.7730496453900709E-3"/>
                  <c:y val="-2.0657424864145499E-2"/>
                </c:manualLayout>
              </c:layout>
              <c:tx>
                <c:strRef>
                  <c:f>mentor!$B$39</c:f>
                  <c:strCache>
                    <c:ptCount val="1"/>
                    <c:pt idx="0">
                      <c:v>国际平均值</c:v>
                    </c:pt>
                  </c:strCache>
                </c:strRef>
              </c:tx>
              <c:showVal val="1"/>
              <c:extLst>
                <c:ext xmlns:c15="http://schemas.microsoft.com/office/drawing/2012/chart" uri="{CE6537A1-D6FC-4f65-9D91-7224C49458BB}">
                  <c15:layout/>
                  <c15:dlblFieldTable>
                    <c15:dlblFTEntry>
                      <c15:txfldGUID>{1447BBF9-C8F3-447E-94B4-8920870A8CD0}</c15:txfldGUID>
                      <c15:f>mentor!$B$39</c15:f>
                      <c15:dlblFieldTableCache>
                        <c:ptCount val="1"/>
                        <c:pt idx="0">
                          <c:v>国际平均值</c:v>
                        </c:pt>
                      </c15:dlblFieldTableCache>
                    </c15:dlblFTEntry>
                  </c15:dlblFieldTable>
                  <c15:showDataLabelsRange val="0"/>
                </c:ext>
              </c:extLst>
            </c:dLbl>
            <c:spPr>
              <a:noFill/>
              <a:ln>
                <a:noFill/>
              </a:ln>
              <a:effectLst/>
            </c:spPr>
            <c:txPr>
              <a:bodyPr/>
              <a:lstStyle/>
              <a:p>
                <a:pPr>
                  <a:defRPr>
                    <a:latin typeface="微软雅黑" pitchFamily="34" charset="-122"/>
                    <a:ea typeface="微软雅黑" pitchFamily="34" charset="-122"/>
                  </a:defRPr>
                </a:pPr>
                <a:endParaRPr lang="zh-CN"/>
              </a:p>
            </c:txPr>
            <c:showVal val="1"/>
            <c:extLst>
              <c:ext xmlns:c15="http://schemas.microsoft.com/office/drawing/2012/chart" uri="{CE6537A1-D6FC-4f65-9D91-7224C49458BB}">
                <c15:showLeaderLines val="0"/>
              </c:ext>
            </c:extLst>
          </c:dLbls>
          <c:xVal>
            <c:numRef>
              <c:f>TC2G37!$C$2:$C$38</c:f>
              <c:numCache>
                <c:formatCode>0.0_ </c:formatCode>
                <c:ptCount val="37"/>
                <c:pt idx="0">
                  <c:v>55.279880692174451</c:v>
                </c:pt>
                <c:pt idx="1">
                  <c:v>24.950652106878021</c:v>
                </c:pt>
                <c:pt idx="2">
                  <c:v>40.175669593714304</c:v>
                </c:pt>
                <c:pt idx="3">
                  <c:v>72.982276006196585</c:v>
                </c:pt>
                <c:pt idx="4">
                  <c:v>67.587171105077203</c:v>
                </c:pt>
                <c:pt idx="5">
                  <c:v>49.687476285360994</c:v>
                </c:pt>
                <c:pt idx="6">
                  <c:v>100</c:v>
                </c:pt>
                <c:pt idx="7">
                  <c:v>98.396829243272848</c:v>
                </c:pt>
                <c:pt idx="8">
                  <c:v>96.600737392440024</c:v>
                </c:pt>
                <c:pt idx="9">
                  <c:v>87.761104036962621</c:v>
                </c:pt>
                <c:pt idx="10">
                  <c:v>45.161709996887794</c:v>
                </c:pt>
                <c:pt idx="11">
                  <c:v>39.676858748461427</c:v>
                </c:pt>
                <c:pt idx="12">
                  <c:v>68.729775522634043</c:v>
                </c:pt>
                <c:pt idx="13">
                  <c:v>76.624130280846131</c:v>
                </c:pt>
                <c:pt idx="14">
                  <c:v>95.218177453456875</c:v>
                </c:pt>
                <c:pt idx="15">
                  <c:v>66.484725320216782</c:v>
                </c:pt>
                <c:pt idx="16">
                  <c:v>85.296114534055704</c:v>
                </c:pt>
                <c:pt idx="17">
                  <c:v>88.823687016843166</c:v>
                </c:pt>
                <c:pt idx="18">
                  <c:v>57.946185036314226</c:v>
                </c:pt>
                <c:pt idx="19">
                  <c:v>75.85290393039871</c:v>
                </c:pt>
                <c:pt idx="20">
                  <c:v>57.543067262495214</c:v>
                </c:pt>
                <c:pt idx="21">
                  <c:v>71.049021038905707</c:v>
                </c:pt>
                <c:pt idx="22">
                  <c:v>55.159975345277751</c:v>
                </c:pt>
                <c:pt idx="23">
                  <c:v>19.20974139189536</c:v>
                </c:pt>
                <c:pt idx="24">
                  <c:v>62.642940861838454</c:v>
                </c:pt>
                <c:pt idx="25">
                  <c:v>45.130903201565886</c:v>
                </c:pt>
                <c:pt idx="26">
                  <c:v>81.126720202445071</c:v>
                </c:pt>
                <c:pt idx="27">
                  <c:v>82.516447924877042</c:v>
                </c:pt>
                <c:pt idx="28">
                  <c:v>77.065330593919526</c:v>
                </c:pt>
                <c:pt idx="29">
                  <c:v>77.310332218360287</c:v>
                </c:pt>
                <c:pt idx="30">
                  <c:v>98.100606569099554</c:v>
                </c:pt>
                <c:pt idx="31">
                  <c:v>85.460735909344663</c:v>
                </c:pt>
                <c:pt idx="32">
                  <c:v>94.905469364232516</c:v>
                </c:pt>
                <c:pt idx="33">
                  <c:v>68.046194534784021</c:v>
                </c:pt>
                <c:pt idx="34">
                  <c:v>60.345377065473485</c:v>
                </c:pt>
                <c:pt idx="35">
                  <c:v>74.327906621216542</c:v>
                </c:pt>
                <c:pt idx="36">
                  <c:v>69.532689844664517</c:v>
                </c:pt>
              </c:numCache>
            </c:numRef>
          </c:xVal>
          <c:yVal>
            <c:numRef>
              <c:f>TC2G37!$G$2:$G$38</c:f>
              <c:numCache>
                <c:formatCode>0.0_ </c:formatCode>
                <c:ptCount val="37"/>
                <c:pt idx="0">
                  <c:v>97.363968397635531</c:v>
                </c:pt>
                <c:pt idx="1">
                  <c:v>78.589618164758832</c:v>
                </c:pt>
                <c:pt idx="2">
                  <c:v>73.62250453970826</c:v>
                </c:pt>
                <c:pt idx="3">
                  <c:v>87.130999230541377</c:v>
                </c:pt>
                <c:pt idx="4">
                  <c:v>87.141101117294241</c:v>
                </c:pt>
                <c:pt idx="5">
                  <c:v>25.7001979485748</c:v>
                </c:pt>
                <c:pt idx="6">
                  <c:v>100</c:v>
                </c:pt>
                <c:pt idx="7">
                  <c:v>98.854668582678386</c:v>
                </c:pt>
                <c:pt idx="8">
                  <c:v>66.224061400930424</c:v>
                </c:pt>
                <c:pt idx="9">
                  <c:v>67.69417123339376</c:v>
                </c:pt>
                <c:pt idx="10">
                  <c:v>74.151444368713953</c:v>
                </c:pt>
                <c:pt idx="11">
                  <c:v>99.415354667429</c:v>
                </c:pt>
                <c:pt idx="12">
                  <c:v>74.395171676487692</c:v>
                </c:pt>
                <c:pt idx="13">
                  <c:v>34.632157388492303</c:v>
                </c:pt>
                <c:pt idx="14">
                  <c:v>76.423316965827993</c:v>
                </c:pt>
                <c:pt idx="15">
                  <c:v>51.444587079566915</c:v>
                </c:pt>
                <c:pt idx="16">
                  <c:v>86.820362713538543</c:v>
                </c:pt>
                <c:pt idx="17">
                  <c:v>68.817792311801398</c:v>
                </c:pt>
                <c:pt idx="18">
                  <c:v>79.783441991651799</c:v>
                </c:pt>
                <c:pt idx="19">
                  <c:v>85.863416351028647</c:v>
                </c:pt>
                <c:pt idx="20">
                  <c:v>58.556169209417646</c:v>
                </c:pt>
                <c:pt idx="21">
                  <c:v>92.001864850689273</c:v>
                </c:pt>
                <c:pt idx="22">
                  <c:v>39.749720639225082</c:v>
                </c:pt>
                <c:pt idx="23">
                  <c:v>96.543712804833632</c:v>
                </c:pt>
                <c:pt idx="24">
                  <c:v>96.244388126384536</c:v>
                </c:pt>
                <c:pt idx="25">
                  <c:v>60.032654895973067</c:v>
                </c:pt>
                <c:pt idx="26">
                  <c:v>66.011564151631603</c:v>
                </c:pt>
                <c:pt idx="27">
                  <c:v>34.254177900569054</c:v>
                </c:pt>
                <c:pt idx="28">
                  <c:v>78.974847433992991</c:v>
                </c:pt>
                <c:pt idx="29">
                  <c:v>95.221060099987355</c:v>
                </c:pt>
                <c:pt idx="30">
                  <c:v>100.00000000000001</c:v>
                </c:pt>
                <c:pt idx="31">
                  <c:v>99.203895580241664</c:v>
                </c:pt>
                <c:pt idx="32">
                  <c:v>82.379593167467007</c:v>
                </c:pt>
                <c:pt idx="33">
                  <c:v>41.277658704195559</c:v>
                </c:pt>
                <c:pt idx="34">
                  <c:v>100</c:v>
                </c:pt>
                <c:pt idx="35">
                  <c:v>88.616352872538883</c:v>
                </c:pt>
                <c:pt idx="36">
                  <c:v>74.959518209419514</c:v>
                </c:pt>
              </c:numCache>
            </c:numRef>
          </c:yVal>
        </c:ser>
        <c:dLbls/>
        <c:axId val="131818240"/>
        <c:axId val="131819776"/>
      </c:scatterChart>
      <c:valAx>
        <c:axId val="131818240"/>
        <c:scaling>
          <c:orientation val="minMax"/>
          <c:max val="100"/>
        </c:scaling>
        <c:axPos val="b"/>
        <c:majorGridlines>
          <c:spPr>
            <a:ln>
              <a:prstDash val="dash"/>
            </a:ln>
          </c:spPr>
        </c:majorGridlines>
        <c:numFmt formatCode="0_ " sourceLinked="0"/>
        <c:tickLblPos val="low"/>
        <c:crossAx val="131819776"/>
        <c:crossesAt val="75"/>
        <c:crossBetween val="midCat"/>
      </c:valAx>
      <c:valAx>
        <c:axId val="131819776"/>
        <c:scaling>
          <c:orientation val="minMax"/>
          <c:max val="100"/>
        </c:scaling>
        <c:axPos val="l"/>
        <c:majorGridlines>
          <c:spPr>
            <a:ln>
              <a:prstDash val="dash"/>
            </a:ln>
          </c:spPr>
        </c:majorGridlines>
        <c:numFmt formatCode="0_ " sourceLinked="0"/>
        <c:tickLblPos val="low"/>
        <c:crossAx val="131818240"/>
        <c:crossesAt val="69.5"/>
        <c:crossBetween val="midCat"/>
      </c:valAx>
    </c:plotArea>
    <c:plotVisOnly val="1"/>
    <c:dispBlanksAs val="gap"/>
  </c:chart>
  <c:externalData r:id="rId1"/>
  <c:userShapes r:id="rId2"/>
</c:chartSpace>
</file>

<file path=ppt/charts/chart12.xml><?xml version="1.0" encoding="utf-8"?>
<c:chartSpace xmlns:c="http://schemas.openxmlformats.org/drawingml/2006/chart" xmlns:a="http://schemas.openxmlformats.org/drawingml/2006/main" xmlns:r="http://schemas.openxmlformats.org/officeDocument/2006/relationships">
  <c:lang val="zh-CN"/>
  <c:style val="11"/>
  <c:chart>
    <c:plotArea>
      <c:layout/>
      <c:barChart>
        <c:barDir val="col"/>
        <c:grouping val="stacked"/>
        <c:ser>
          <c:idx val="0"/>
          <c:order val="0"/>
          <c:tx>
            <c:strRef>
              <c:f>pdacttime!$C$42</c:f>
              <c:strCache>
                <c:ptCount val="1"/>
                <c:pt idx="0">
                  <c:v>课程/工作坊</c:v>
                </c:pt>
              </c:strCache>
            </c:strRef>
          </c:tx>
          <c:dLbls>
            <c:spPr>
              <a:noFill/>
              <a:ln>
                <a:noFill/>
              </a:ln>
              <a:effectLst/>
            </c:spPr>
            <c:showVal val="1"/>
            <c:extLst>
              <c:ext xmlns:c15="http://schemas.microsoft.com/office/drawing/2012/chart" uri="{CE6537A1-D6FC-4f65-9D91-7224C49458BB}">
                <c15:layout/>
                <c15:showLeaderLines val="0"/>
              </c:ext>
            </c:extLst>
          </c:dLbls>
          <c:cat>
            <c:strRef>
              <c:f>pdacttime!$B$43:$B$44</c:f>
              <c:strCache>
                <c:ptCount val="2"/>
                <c:pt idx="0">
                  <c:v>中国上海</c:v>
                </c:pt>
                <c:pt idx="1">
                  <c:v>国际平均值</c:v>
                </c:pt>
              </c:strCache>
            </c:strRef>
          </c:cat>
          <c:val>
            <c:numRef>
              <c:f>pdacttime!$C$43:$C$44</c:f>
              <c:numCache>
                <c:formatCode>0.0_ </c:formatCode>
                <c:ptCount val="2"/>
                <c:pt idx="0">
                  <c:v>28.743486779425456</c:v>
                </c:pt>
                <c:pt idx="1">
                  <c:v>9.4176675138739938</c:v>
                </c:pt>
              </c:numCache>
            </c:numRef>
          </c:val>
        </c:ser>
        <c:ser>
          <c:idx val="1"/>
          <c:order val="1"/>
          <c:tx>
            <c:strRef>
              <c:f>pdacttime!$D$42</c:f>
              <c:strCache>
                <c:ptCount val="1"/>
                <c:pt idx="0">
                  <c:v>教育会议或研讨会</c:v>
                </c:pt>
              </c:strCache>
            </c:strRef>
          </c:tx>
          <c:dLbls>
            <c:spPr>
              <a:noFill/>
              <a:ln>
                <a:noFill/>
              </a:ln>
              <a:effectLst/>
            </c:spPr>
            <c:showVal val="1"/>
            <c:extLst>
              <c:ext xmlns:c15="http://schemas.microsoft.com/office/drawing/2012/chart" uri="{CE6537A1-D6FC-4f65-9D91-7224C49458BB}">
                <c15:layout/>
                <c15:showLeaderLines val="0"/>
              </c:ext>
            </c:extLst>
          </c:dLbls>
          <c:cat>
            <c:strRef>
              <c:f>pdacttime!$B$43:$B$44</c:f>
              <c:strCache>
                <c:ptCount val="2"/>
                <c:pt idx="0">
                  <c:v>中国上海</c:v>
                </c:pt>
                <c:pt idx="1">
                  <c:v>国际平均值</c:v>
                </c:pt>
              </c:strCache>
            </c:strRef>
          </c:cat>
          <c:val>
            <c:numRef>
              <c:f>pdacttime!$D$43:$D$44</c:f>
              <c:numCache>
                <c:formatCode>0.0_ </c:formatCode>
                <c:ptCount val="2"/>
                <c:pt idx="0">
                  <c:v>11.790241412786711</c:v>
                </c:pt>
                <c:pt idx="1">
                  <c:v>4.0822448781952057</c:v>
                </c:pt>
              </c:numCache>
            </c:numRef>
          </c:val>
        </c:ser>
        <c:ser>
          <c:idx val="2"/>
          <c:order val="2"/>
          <c:tx>
            <c:strRef>
              <c:f>pdacttime!$E$42</c:f>
              <c:strCache>
                <c:ptCount val="1"/>
                <c:pt idx="0">
                  <c:v>到其他学校考察访问</c:v>
                </c:pt>
              </c:strCache>
            </c:strRef>
          </c:tx>
          <c:dLbls>
            <c:spPr>
              <a:noFill/>
              <a:ln>
                <a:noFill/>
              </a:ln>
              <a:effectLst/>
            </c:spPr>
            <c:showVal val="1"/>
            <c:extLst>
              <c:ext xmlns:c15="http://schemas.microsoft.com/office/drawing/2012/chart" uri="{CE6537A1-D6FC-4f65-9D91-7224C49458BB}">
                <c15:layout/>
                <c15:showLeaderLines val="0"/>
              </c:ext>
            </c:extLst>
          </c:dLbls>
          <c:cat>
            <c:strRef>
              <c:f>pdacttime!$B$43:$B$44</c:f>
              <c:strCache>
                <c:ptCount val="2"/>
                <c:pt idx="0">
                  <c:v>中国上海</c:v>
                </c:pt>
                <c:pt idx="1">
                  <c:v>国际平均值</c:v>
                </c:pt>
              </c:strCache>
            </c:strRef>
          </c:cat>
          <c:val>
            <c:numRef>
              <c:f>pdacttime!$E$43:$E$44</c:f>
              <c:numCache>
                <c:formatCode>0.0_ </c:formatCode>
                <c:ptCount val="2"/>
                <c:pt idx="0">
                  <c:v>6.5565252085179546</c:v>
                </c:pt>
                <c:pt idx="1">
                  <c:v>3.2704465275651624</c:v>
                </c:pt>
              </c:numCache>
            </c:numRef>
          </c:val>
        </c:ser>
        <c:ser>
          <c:idx val="3"/>
          <c:order val="3"/>
          <c:tx>
            <c:strRef>
              <c:f>pdacttime!$F$42</c:f>
              <c:strCache>
                <c:ptCount val="1"/>
                <c:pt idx="0">
                  <c:v>到商业机构、公共机构、非政府机构考察访问</c:v>
                </c:pt>
              </c:strCache>
            </c:strRef>
          </c:tx>
          <c:dLbls>
            <c:spPr>
              <a:noFill/>
              <a:ln>
                <a:noFill/>
              </a:ln>
              <a:effectLst/>
            </c:spPr>
            <c:showVal val="1"/>
            <c:extLst>
              <c:ext xmlns:c15="http://schemas.microsoft.com/office/drawing/2012/chart" uri="{CE6537A1-D6FC-4f65-9D91-7224C49458BB}">
                <c15:layout/>
                <c15:showLeaderLines val="0"/>
              </c:ext>
            </c:extLst>
          </c:dLbls>
          <c:cat>
            <c:strRef>
              <c:f>pdacttime!$B$43:$B$44</c:f>
              <c:strCache>
                <c:ptCount val="2"/>
                <c:pt idx="0">
                  <c:v>中国上海</c:v>
                </c:pt>
                <c:pt idx="1">
                  <c:v>国际平均值</c:v>
                </c:pt>
              </c:strCache>
            </c:strRef>
          </c:cat>
          <c:val>
            <c:numRef>
              <c:f>pdacttime!$F$43:$F$44</c:f>
              <c:numCache>
                <c:formatCode>0.0_ </c:formatCode>
                <c:ptCount val="2"/>
                <c:pt idx="0">
                  <c:v>3.0917278735569602</c:v>
                </c:pt>
                <c:pt idx="1">
                  <c:v>3.3085002971819701</c:v>
                </c:pt>
              </c:numCache>
            </c:numRef>
          </c:val>
        </c:ser>
        <c:ser>
          <c:idx val="4"/>
          <c:order val="4"/>
          <c:tx>
            <c:strRef>
              <c:f>pdacttime!$G$42</c:f>
              <c:strCache>
                <c:ptCount val="1"/>
                <c:pt idx="0">
                  <c:v>商业机构、公共机构、非政府机构的在职培训课程</c:v>
                </c:pt>
              </c:strCache>
            </c:strRef>
          </c:tx>
          <c:dLbls>
            <c:spPr>
              <a:noFill/>
              <a:ln>
                <a:noFill/>
              </a:ln>
              <a:effectLst/>
            </c:spPr>
            <c:showVal val="1"/>
            <c:extLst>
              <c:ext xmlns:c15="http://schemas.microsoft.com/office/drawing/2012/chart" uri="{CE6537A1-D6FC-4f65-9D91-7224C49458BB}">
                <c15:layout/>
                <c15:showLeaderLines val="0"/>
              </c:ext>
            </c:extLst>
          </c:dLbls>
          <c:cat>
            <c:strRef>
              <c:f>pdacttime!$B$43:$B$44</c:f>
              <c:strCache>
                <c:ptCount val="2"/>
                <c:pt idx="0">
                  <c:v>中国上海</c:v>
                </c:pt>
                <c:pt idx="1">
                  <c:v>国际平均值</c:v>
                </c:pt>
              </c:strCache>
            </c:strRef>
          </c:cat>
          <c:val>
            <c:numRef>
              <c:f>pdacttime!$G$43:$G$44</c:f>
              <c:numCache>
                <c:formatCode>0.0_ </c:formatCode>
                <c:ptCount val="2"/>
                <c:pt idx="0">
                  <c:v>12.649113050489962</c:v>
                </c:pt>
                <c:pt idx="1">
                  <c:v>7.4788449309950895</c:v>
                </c:pt>
              </c:numCache>
            </c:numRef>
          </c:val>
        </c:ser>
        <c:dLbls/>
        <c:overlap val="100"/>
        <c:axId val="132114304"/>
        <c:axId val="132115840"/>
      </c:barChart>
      <c:catAx>
        <c:axId val="132114304"/>
        <c:scaling>
          <c:orientation val="minMax"/>
        </c:scaling>
        <c:axPos val="b"/>
        <c:majorGridlines>
          <c:spPr>
            <a:ln>
              <a:prstDash val="dash"/>
            </a:ln>
          </c:spPr>
        </c:majorGridlines>
        <c:numFmt formatCode="General" sourceLinked="0"/>
        <c:tickLblPos val="nextTo"/>
        <c:crossAx val="132115840"/>
        <c:crosses val="autoZero"/>
        <c:auto val="1"/>
        <c:lblAlgn val="ctr"/>
        <c:lblOffset val="100"/>
      </c:catAx>
      <c:valAx>
        <c:axId val="132115840"/>
        <c:scaling>
          <c:orientation val="minMax"/>
        </c:scaling>
        <c:axPos val="l"/>
        <c:majorGridlines>
          <c:spPr>
            <a:ln>
              <a:solidFill>
                <a:schemeClr val="tx1"/>
              </a:solidFill>
              <a:prstDash val="dash"/>
            </a:ln>
          </c:spPr>
        </c:majorGridlines>
        <c:numFmt formatCode="0_ " sourceLinked="0"/>
        <c:tickLblPos val="nextTo"/>
        <c:crossAx val="132114304"/>
        <c:crosses val="autoZero"/>
        <c:crossBetween val="between"/>
      </c:valAx>
    </c:plotArea>
    <c:legend>
      <c:legendPos val="r"/>
      <c:layout>
        <c:manualLayout>
          <c:xMode val="edge"/>
          <c:yMode val="edge"/>
          <c:x val="0.64385683725773402"/>
          <c:y val="0.13126901670423716"/>
          <c:w val="0.35614316274226615"/>
          <c:h val="0.86873098329576282"/>
        </c:manualLayout>
      </c:layout>
      <c:txPr>
        <a:bodyPr/>
        <a:lstStyle/>
        <a:p>
          <a:pPr>
            <a:lnSpc>
              <a:spcPts val="1800"/>
            </a:lnSpc>
            <a:defRPr sz="1200" b="0"/>
          </a:pPr>
          <a:endParaRPr lang="zh-CN"/>
        </a:p>
      </c:txPr>
    </c:legend>
    <c:plotVisOnly val="1"/>
    <c:dispBlanksAs val="gap"/>
  </c:chart>
  <c:externalData r:id="rId1"/>
</c:chartSpace>
</file>

<file path=ppt/charts/chart13.xml><?xml version="1.0" encoding="utf-8"?>
<c:chartSpace xmlns:c="http://schemas.openxmlformats.org/drawingml/2006/chart" xmlns:a="http://schemas.openxmlformats.org/drawingml/2006/main" xmlns:r="http://schemas.openxmlformats.org/officeDocument/2006/relationships">
  <c:lang val="zh-CN"/>
  <c:chart>
    <c:plotArea>
      <c:layout>
        <c:manualLayout>
          <c:layoutTarget val="inner"/>
          <c:xMode val="edge"/>
          <c:yMode val="edge"/>
          <c:x val="0.36036004180033054"/>
          <c:y val="0.104417557103317"/>
          <c:w val="0.46122630504520268"/>
          <c:h val="0.8269579451302792"/>
        </c:manualLayout>
      </c:layout>
      <c:barChart>
        <c:barDir val="bar"/>
        <c:grouping val="clustered"/>
        <c:ser>
          <c:idx val="0"/>
          <c:order val="0"/>
          <c:tx>
            <c:strRef>
              <c:f>'21pdact'!$B$79</c:f>
              <c:strCache>
                <c:ptCount val="1"/>
                <c:pt idx="0">
                  <c:v>国际平均值</c:v>
                </c:pt>
              </c:strCache>
            </c:strRef>
          </c:tx>
          <c:dLbls>
            <c:spPr>
              <a:noFill/>
              <a:ln>
                <a:noFill/>
              </a:ln>
              <a:effectLst/>
            </c:spPr>
            <c:showVal val="1"/>
            <c:extLst>
              <c:ext xmlns:c15="http://schemas.microsoft.com/office/drawing/2012/chart" uri="{CE6537A1-D6FC-4f65-9D91-7224C49458BB}">
                <c15:layout/>
                <c15:showLeaderLines val="0"/>
              </c:ext>
            </c:extLst>
          </c:dLbls>
          <c:cat>
            <c:strRef>
              <c:f>'21pdact'!$C$78:$K$78</c:f>
              <c:strCache>
                <c:ptCount val="9"/>
                <c:pt idx="0">
                  <c:v>课程/工作坊</c:v>
                </c:pt>
                <c:pt idx="1">
                  <c:v>教育会议或研讨会</c:v>
                </c:pt>
                <c:pt idx="2">
                  <c:v>到其他学校考察访问</c:v>
                </c:pt>
                <c:pt idx="3">
                  <c:v>到商业机构、公共机构、非政府机构考察访问</c:v>
                </c:pt>
                <c:pt idx="4">
                  <c:v>商业机构、公共机构、非政府机构的在职培训课程</c:v>
                </c:pt>
                <c:pt idx="5">
                  <c:v>专业资格课程</c:v>
                </c:pt>
                <c:pt idx="6">
                  <c:v>社交网络</c:v>
                </c:pt>
                <c:pt idx="7">
                  <c:v>个人或合作研究</c:v>
                </c:pt>
                <c:pt idx="8">
                  <c:v>带教、相互观摩和指导</c:v>
                </c:pt>
              </c:strCache>
            </c:strRef>
          </c:cat>
          <c:val>
            <c:numRef>
              <c:f>'21pdact'!$C$79:$K$79</c:f>
              <c:numCache>
                <c:formatCode>0.0_ </c:formatCode>
                <c:ptCount val="9"/>
                <c:pt idx="0">
                  <c:v>71.500016972373771</c:v>
                </c:pt>
                <c:pt idx="1">
                  <c:v>43.714920006971894</c:v>
                </c:pt>
                <c:pt idx="2">
                  <c:v>20.272953410765869</c:v>
                </c:pt>
                <c:pt idx="3">
                  <c:v>12.438997944770147</c:v>
                </c:pt>
                <c:pt idx="4">
                  <c:v>14.075318454763488</c:v>
                </c:pt>
                <c:pt idx="5">
                  <c:v>17.503328031805026</c:v>
                </c:pt>
                <c:pt idx="6">
                  <c:v>37.936889648456216</c:v>
                </c:pt>
                <c:pt idx="7">
                  <c:v>33.504839370041402</c:v>
                </c:pt>
                <c:pt idx="8">
                  <c:v>31.903597103570274</c:v>
                </c:pt>
              </c:numCache>
            </c:numRef>
          </c:val>
        </c:ser>
        <c:ser>
          <c:idx val="1"/>
          <c:order val="1"/>
          <c:tx>
            <c:strRef>
              <c:f>'21pdact'!$B$80</c:f>
              <c:strCache>
                <c:ptCount val="1"/>
                <c:pt idx="0">
                  <c:v>中国上海</c:v>
                </c:pt>
              </c:strCache>
            </c:strRef>
          </c:tx>
          <c:dLbls>
            <c:spPr>
              <a:noFill/>
              <a:ln>
                <a:noFill/>
              </a:ln>
              <a:effectLst/>
            </c:spPr>
            <c:showVal val="1"/>
            <c:extLst>
              <c:ext xmlns:c15="http://schemas.microsoft.com/office/drawing/2012/chart" uri="{CE6537A1-D6FC-4f65-9D91-7224C49458BB}">
                <c15:layout/>
                <c15:showLeaderLines val="0"/>
              </c:ext>
            </c:extLst>
          </c:dLbls>
          <c:cat>
            <c:strRef>
              <c:f>'21pdact'!$C$78:$K$78</c:f>
              <c:strCache>
                <c:ptCount val="9"/>
                <c:pt idx="0">
                  <c:v>课程/工作坊</c:v>
                </c:pt>
                <c:pt idx="1">
                  <c:v>教育会议或研讨会</c:v>
                </c:pt>
                <c:pt idx="2">
                  <c:v>到其他学校考察访问</c:v>
                </c:pt>
                <c:pt idx="3">
                  <c:v>到商业机构、公共机构、非政府机构考察访问</c:v>
                </c:pt>
                <c:pt idx="4">
                  <c:v>商业机构、公共机构、非政府机构的在职培训课程</c:v>
                </c:pt>
                <c:pt idx="5">
                  <c:v>专业资格课程</c:v>
                </c:pt>
                <c:pt idx="6">
                  <c:v>社交网络</c:v>
                </c:pt>
                <c:pt idx="7">
                  <c:v>个人或合作研究</c:v>
                </c:pt>
                <c:pt idx="8">
                  <c:v>带教、相互观摩和指导</c:v>
                </c:pt>
              </c:strCache>
            </c:strRef>
          </c:cat>
          <c:val>
            <c:numRef>
              <c:f>'21pdact'!$C$80:$K$80</c:f>
              <c:numCache>
                <c:formatCode>0.0_ </c:formatCode>
                <c:ptCount val="9"/>
                <c:pt idx="0">
                  <c:v>88.99724813598921</c:v>
                </c:pt>
                <c:pt idx="1">
                  <c:v>80.383836616634724</c:v>
                </c:pt>
                <c:pt idx="2">
                  <c:v>56.065934182298591</c:v>
                </c:pt>
                <c:pt idx="3">
                  <c:v>8.5747823775127525</c:v>
                </c:pt>
                <c:pt idx="4">
                  <c:v>9.9853818671714958</c:v>
                </c:pt>
                <c:pt idx="5">
                  <c:v>18.723749082176429</c:v>
                </c:pt>
                <c:pt idx="6">
                  <c:v>55.168712337656856</c:v>
                </c:pt>
                <c:pt idx="7">
                  <c:v>54.357198577965399</c:v>
                </c:pt>
                <c:pt idx="8">
                  <c:v>83.361752427268911</c:v>
                </c:pt>
              </c:numCache>
            </c:numRef>
          </c:val>
        </c:ser>
        <c:dLbls/>
        <c:axId val="132245376"/>
        <c:axId val="132246912"/>
      </c:barChart>
      <c:catAx>
        <c:axId val="132245376"/>
        <c:scaling>
          <c:orientation val="maxMin"/>
        </c:scaling>
        <c:axPos val="l"/>
        <c:majorGridlines>
          <c:spPr>
            <a:ln>
              <a:prstDash val="dash"/>
            </a:ln>
          </c:spPr>
        </c:majorGridlines>
        <c:numFmt formatCode="General" sourceLinked="0"/>
        <c:tickLblPos val="nextTo"/>
        <c:txPr>
          <a:bodyPr/>
          <a:lstStyle/>
          <a:p>
            <a:pPr>
              <a:defRPr sz="800"/>
            </a:pPr>
            <a:endParaRPr lang="zh-CN"/>
          </a:p>
        </c:txPr>
        <c:crossAx val="132246912"/>
        <c:crosses val="autoZero"/>
        <c:auto val="1"/>
        <c:lblAlgn val="ctr"/>
        <c:lblOffset val="100"/>
      </c:catAx>
      <c:valAx>
        <c:axId val="132246912"/>
        <c:scaling>
          <c:orientation val="minMax"/>
        </c:scaling>
        <c:axPos val="t"/>
        <c:majorGridlines>
          <c:spPr>
            <a:ln>
              <a:prstDash val="dash"/>
            </a:ln>
          </c:spPr>
        </c:majorGridlines>
        <c:numFmt formatCode="0_ " sourceLinked="0"/>
        <c:majorTickMark val="none"/>
        <c:tickLblPos val="high"/>
        <c:crossAx val="132245376"/>
        <c:crosses val="autoZero"/>
        <c:crossBetween val="between"/>
        <c:majorUnit val="20"/>
      </c:valAx>
    </c:plotArea>
    <c:legend>
      <c:legendPos val="t"/>
      <c:layout>
        <c:manualLayout>
          <c:xMode val="edge"/>
          <c:yMode val="edge"/>
          <c:x val="0.29573636628754746"/>
          <c:y val="2.5152145725590887E-2"/>
          <c:w val="0.41469986390590075"/>
          <c:h val="4.5482407262355307E-2"/>
        </c:manualLayout>
      </c:layout>
    </c:legend>
    <c:plotVisOnly val="1"/>
    <c:dispBlanksAs val="gap"/>
  </c:chart>
  <c:externalData r:id="rId1"/>
</c:chartSpace>
</file>

<file path=ppt/charts/chart14.xml><?xml version="1.0" encoding="utf-8"?>
<c:chartSpace xmlns:c="http://schemas.openxmlformats.org/drawingml/2006/chart" xmlns:a="http://schemas.openxmlformats.org/drawingml/2006/main" xmlns:r="http://schemas.openxmlformats.org/officeDocument/2006/relationships">
  <c:lang val="zh-CN"/>
  <c:chart>
    <c:autoTitleDeleted val="1"/>
    <c:plotArea>
      <c:layout>
        <c:manualLayout>
          <c:layoutTarget val="inner"/>
          <c:xMode val="edge"/>
          <c:yMode val="edge"/>
          <c:x val="0.11289166610353718"/>
          <c:y val="2.744863246806694E-2"/>
          <c:w val="0.8433672031859003"/>
          <c:h val="0.8728560676356778"/>
        </c:manualLayout>
      </c:layout>
      <c:scatterChart>
        <c:scatterStyle val="lineMarker"/>
        <c:ser>
          <c:idx val="0"/>
          <c:order val="0"/>
          <c:tx>
            <c:strRef>
              <c:f>pdacttime!$F$54</c:f>
              <c:strCache>
                <c:ptCount val="1"/>
                <c:pt idx="0">
                  <c:v>平均持续天数</c:v>
                </c:pt>
              </c:strCache>
            </c:strRef>
          </c:tx>
          <c:spPr>
            <a:ln w="28575">
              <a:noFill/>
            </a:ln>
          </c:spPr>
          <c:dLbls>
            <c:dLbl>
              <c:idx val="0"/>
              <c:layout/>
              <c:tx>
                <c:strRef>
                  <c:f>pdacttime!$D$55</c:f>
                  <c:strCache>
                    <c:ptCount val="1"/>
                    <c:pt idx="0">
                      <c:v>澳大利亚</c:v>
                    </c:pt>
                  </c:strCache>
                </c:strRef>
              </c:tx>
              <c:showVal val="1"/>
              <c:extLst>
                <c:ext xmlns:c15="http://schemas.microsoft.com/office/drawing/2012/chart" uri="{CE6537A1-D6FC-4f65-9D91-7224C49458BB}">
                  <c15:layout/>
                  <c15:dlblFieldTable>
                    <c15:dlblFTEntry>
                      <c15:txfldGUID>{308F3C3A-4EA0-4B99-A486-43D53EE7FAF6}</c15:txfldGUID>
                      <c15:f>pdacttime!$D$55</c15:f>
                      <c15:dlblFieldTableCache>
                        <c:ptCount val="1"/>
                        <c:pt idx="0">
                          <c:v>澳大利亚</c:v>
                        </c:pt>
                      </c15:dlblFieldTableCache>
                    </c15:dlblFTEntry>
                  </c15:dlblFieldTable>
                  <c15:showDataLabelsRange val="0"/>
                </c:ext>
              </c:extLst>
            </c:dLbl>
            <c:dLbl>
              <c:idx val="1"/>
              <c:layout/>
              <c:tx>
                <c:strRef>
                  <c:f>pdacttime!$D$56</c:f>
                  <c:strCache>
                    <c:ptCount val="1"/>
                    <c:pt idx="0">
                      <c:v>巴西</c:v>
                    </c:pt>
                  </c:strCache>
                </c:strRef>
              </c:tx>
              <c:showVal val="1"/>
              <c:extLst>
                <c:ext xmlns:c15="http://schemas.microsoft.com/office/drawing/2012/chart" uri="{CE6537A1-D6FC-4f65-9D91-7224C49458BB}">
                  <c15:layout/>
                  <c15:dlblFieldTable>
                    <c15:dlblFTEntry>
                      <c15:txfldGUID>{142C7F13-2189-4EF5-B8C2-B5820F5DEE27}</c15:txfldGUID>
                      <c15:f>pdacttime!$D$56</c15:f>
                      <c15:dlblFieldTableCache>
                        <c:ptCount val="1"/>
                        <c:pt idx="0">
                          <c:v>巴西</c:v>
                        </c:pt>
                      </c15:dlblFieldTableCache>
                    </c15:dlblFTEntry>
                  </c15:dlblFieldTable>
                  <c15:showDataLabelsRange val="0"/>
                </c:ext>
              </c:extLst>
            </c:dLbl>
            <c:dLbl>
              <c:idx val="2"/>
              <c:layout>
                <c:manualLayout>
                  <c:x val="-3.6364802536259532E-3"/>
                  <c:y val="-2.4840745394487601E-3"/>
                </c:manualLayout>
              </c:layout>
              <c:tx>
                <c:strRef>
                  <c:f>pdacttime!$D$57</c:f>
                  <c:strCache>
                    <c:ptCount val="1"/>
                    <c:pt idx="0">
                      <c:v>保加利亚</c:v>
                    </c:pt>
                  </c:strCache>
                </c:strRef>
              </c:tx>
              <c:showVal val="1"/>
              <c:extLst>
                <c:ext xmlns:c15="http://schemas.microsoft.com/office/drawing/2012/chart" uri="{CE6537A1-D6FC-4f65-9D91-7224C49458BB}">
                  <c15:layout/>
                  <c15:dlblFieldTable>
                    <c15:dlblFTEntry>
                      <c15:txfldGUID>{73982DE1-6975-4B82-A21E-ED361BD14C92}</c15:txfldGUID>
                      <c15:f>pdacttime!$D$57</c15:f>
                      <c15:dlblFieldTableCache>
                        <c:ptCount val="1"/>
                        <c:pt idx="0">
                          <c:v>保加利亚</c:v>
                        </c:pt>
                      </c15:dlblFieldTableCache>
                    </c15:dlblFTEntry>
                  </c15:dlblFieldTable>
                  <c15:showDataLabelsRange val="0"/>
                </c:ext>
              </c:extLst>
            </c:dLbl>
            <c:dLbl>
              <c:idx val="3"/>
              <c:layout/>
              <c:tx>
                <c:strRef>
                  <c:f>pdacttime!$D$58</c:f>
                  <c:strCache>
                    <c:ptCount val="1"/>
                    <c:pt idx="0">
                      <c:v>智利</c:v>
                    </c:pt>
                  </c:strCache>
                </c:strRef>
              </c:tx>
              <c:showVal val="1"/>
              <c:extLst>
                <c:ext xmlns:c15="http://schemas.microsoft.com/office/drawing/2012/chart" uri="{CE6537A1-D6FC-4f65-9D91-7224C49458BB}">
                  <c15:layout/>
                  <c15:dlblFieldTable>
                    <c15:dlblFTEntry>
                      <c15:txfldGUID>{6A7DA9C4-F797-448A-A466-7C4B0897CBA9}</c15:txfldGUID>
                      <c15:f>pdacttime!$D$58</c15:f>
                      <c15:dlblFieldTableCache>
                        <c:ptCount val="1"/>
                        <c:pt idx="0">
                          <c:v>智利</c:v>
                        </c:pt>
                      </c15:dlblFieldTableCache>
                    </c15:dlblFTEntry>
                  </c15:dlblFieldTable>
                  <c15:showDataLabelsRange val="0"/>
                </c:ext>
              </c:extLst>
            </c:dLbl>
            <c:dLbl>
              <c:idx val="4"/>
              <c:layout/>
              <c:tx>
                <c:strRef>
                  <c:f>pdacttime!$D$59</c:f>
                  <c:strCache>
                    <c:ptCount val="1"/>
                    <c:pt idx="0">
                      <c:v>克罗地亚</c:v>
                    </c:pt>
                  </c:strCache>
                </c:strRef>
              </c:tx>
              <c:showVal val="1"/>
              <c:extLst>
                <c:ext xmlns:c15="http://schemas.microsoft.com/office/drawing/2012/chart" uri="{CE6537A1-D6FC-4f65-9D91-7224C49458BB}">
                  <c15:layout/>
                  <c15:dlblFieldTable>
                    <c15:dlblFTEntry>
                      <c15:txfldGUID>{5C51AE7C-994D-463C-8631-D1D50C5DE990}</c15:txfldGUID>
                      <c15:f>pdacttime!$D$59</c15:f>
                      <c15:dlblFieldTableCache>
                        <c:ptCount val="1"/>
                        <c:pt idx="0">
                          <c:v>克罗地亚</c:v>
                        </c:pt>
                      </c15:dlblFieldTableCache>
                    </c15:dlblFTEntry>
                  </c15:dlblFieldTable>
                  <c15:showDataLabelsRange val="0"/>
                </c:ext>
              </c:extLst>
            </c:dLbl>
            <c:dLbl>
              <c:idx val="5"/>
              <c:layout>
                <c:manualLayout>
                  <c:x val="-7.2729605072518397E-3"/>
                  <c:y val="-1.4904447236692013E-2"/>
                </c:manualLayout>
              </c:layout>
              <c:tx>
                <c:strRef>
                  <c:f>pdacttime!$D$60</c:f>
                  <c:strCache>
                    <c:ptCount val="1"/>
                    <c:pt idx="0">
                      <c:v>塞浦路斯</c:v>
                    </c:pt>
                  </c:strCache>
                </c:strRef>
              </c:tx>
              <c:showVal val="1"/>
              <c:extLst>
                <c:ext xmlns:c15="http://schemas.microsoft.com/office/drawing/2012/chart" uri="{CE6537A1-D6FC-4f65-9D91-7224C49458BB}">
                  <c15:layout/>
                  <c15:dlblFieldTable>
                    <c15:dlblFTEntry>
                      <c15:txfldGUID>{D5597944-2488-48B7-99D6-BFE8802C3770}</c15:txfldGUID>
                      <c15:f>pdacttime!$D$60</c15:f>
                      <c15:dlblFieldTableCache>
                        <c:ptCount val="1"/>
                        <c:pt idx="0">
                          <c:v>塞浦路斯</c:v>
                        </c:pt>
                      </c15:dlblFieldTableCache>
                    </c15:dlblFTEntry>
                  </c15:dlblFieldTable>
                  <c15:showDataLabelsRange val="0"/>
                </c:ext>
              </c:extLst>
            </c:dLbl>
            <c:dLbl>
              <c:idx val="6"/>
              <c:layout/>
              <c:tx>
                <c:strRef>
                  <c:f>pdacttime!$D$61</c:f>
                  <c:strCache>
                    <c:ptCount val="1"/>
                    <c:pt idx="0">
                      <c:v>捷克</c:v>
                    </c:pt>
                  </c:strCache>
                </c:strRef>
              </c:tx>
              <c:showVal val="1"/>
              <c:extLst>
                <c:ext xmlns:c15="http://schemas.microsoft.com/office/drawing/2012/chart" uri="{CE6537A1-D6FC-4f65-9D91-7224C49458BB}">
                  <c15:layout/>
                  <c15:dlblFieldTable>
                    <c15:dlblFTEntry>
                      <c15:txfldGUID>{5EECCA0A-382F-4B35-8340-74438D7DDF45}</c15:txfldGUID>
                      <c15:f>pdacttime!$D$61</c15:f>
                      <c15:dlblFieldTableCache>
                        <c:ptCount val="1"/>
                        <c:pt idx="0">
                          <c:v>捷克</c:v>
                        </c:pt>
                      </c15:dlblFieldTableCache>
                    </c15:dlblFTEntry>
                  </c15:dlblFieldTable>
                  <c15:showDataLabelsRange val="0"/>
                </c:ext>
              </c:extLst>
            </c:dLbl>
            <c:dLbl>
              <c:idx val="7"/>
              <c:layout/>
              <c:tx>
                <c:strRef>
                  <c:f>pdacttime!$D$62</c:f>
                  <c:strCache>
                    <c:ptCount val="1"/>
                    <c:pt idx="0">
                      <c:v>丹麦</c:v>
                    </c:pt>
                  </c:strCache>
                </c:strRef>
              </c:tx>
              <c:showVal val="1"/>
              <c:extLst>
                <c:ext xmlns:c15="http://schemas.microsoft.com/office/drawing/2012/chart" uri="{CE6537A1-D6FC-4f65-9D91-7224C49458BB}">
                  <c15:layout/>
                  <c15:dlblFieldTable>
                    <c15:dlblFTEntry>
                      <c15:txfldGUID>{8AD094D6-26B2-46FE-B744-1894DB8D6299}</c15:txfldGUID>
                      <c15:f>pdacttime!$D$62</c15:f>
                      <c15:dlblFieldTableCache>
                        <c:ptCount val="1"/>
                        <c:pt idx="0">
                          <c:v>丹麦</c:v>
                        </c:pt>
                      </c15:dlblFieldTableCache>
                    </c15:dlblFTEntry>
                  </c15:dlblFieldTable>
                  <c15:showDataLabelsRange val="0"/>
                </c:ext>
              </c:extLst>
            </c:dLbl>
            <c:dLbl>
              <c:idx val="8"/>
              <c:layout/>
              <c:tx>
                <c:strRef>
                  <c:f>pdacttime!$D$63</c:f>
                  <c:strCache>
                    <c:ptCount val="1"/>
                    <c:pt idx="0">
                      <c:v>爱沙尼亚</c:v>
                    </c:pt>
                  </c:strCache>
                </c:strRef>
              </c:tx>
              <c:showVal val="1"/>
              <c:extLst>
                <c:ext xmlns:c15="http://schemas.microsoft.com/office/drawing/2012/chart" uri="{CE6537A1-D6FC-4f65-9D91-7224C49458BB}">
                  <c15:layout/>
                  <c15:dlblFieldTable>
                    <c15:dlblFTEntry>
                      <c15:txfldGUID>{32E7B1EA-B7B6-4574-B101-B91517E9BC0B}</c15:txfldGUID>
                      <c15:f>pdacttime!$D$63</c15:f>
                      <c15:dlblFieldTableCache>
                        <c:ptCount val="1"/>
                        <c:pt idx="0">
                          <c:v>爱沙尼亚</c:v>
                        </c:pt>
                      </c15:dlblFieldTableCache>
                    </c15:dlblFTEntry>
                  </c15:dlblFieldTable>
                  <c15:showDataLabelsRange val="0"/>
                </c:ext>
              </c:extLst>
            </c:dLbl>
            <c:dLbl>
              <c:idx val="9"/>
              <c:layout/>
              <c:tx>
                <c:strRef>
                  <c:f>pdacttime!$D$64</c:f>
                  <c:strCache>
                    <c:ptCount val="1"/>
                    <c:pt idx="0">
                      <c:v>芬兰</c:v>
                    </c:pt>
                  </c:strCache>
                </c:strRef>
              </c:tx>
              <c:spPr>
                <a:solidFill>
                  <a:srgbClr val="00B0F0"/>
                </a:solidFill>
              </c:spPr>
              <c:txPr>
                <a:bodyPr/>
                <a:lstStyle/>
                <a:p>
                  <a:pPr>
                    <a:defRPr sz="800"/>
                  </a:pPr>
                  <a:endParaRPr lang="zh-CN"/>
                </a:p>
              </c:txPr>
              <c:showVal val="1"/>
              <c:extLst>
                <c:ext xmlns:c15="http://schemas.microsoft.com/office/drawing/2012/chart" uri="{CE6537A1-D6FC-4f65-9D91-7224C49458BB}">
                  <c15:layout/>
                  <c15:dlblFieldTable>
                    <c15:dlblFTEntry>
                      <c15:txfldGUID>{4C064D3A-4842-4D10-960E-F3A18FB568D4}</c15:txfldGUID>
                      <c15:f>pdacttime!$D$64</c15:f>
                      <c15:dlblFieldTableCache>
                        <c:ptCount val="1"/>
                        <c:pt idx="0">
                          <c:v>芬兰</c:v>
                        </c:pt>
                      </c15:dlblFieldTableCache>
                    </c15:dlblFTEntry>
                  </c15:dlblFieldTable>
                  <c15:showDataLabelsRange val="0"/>
                </c:ext>
              </c:extLst>
            </c:dLbl>
            <c:dLbl>
              <c:idx val="10"/>
              <c:layout/>
              <c:tx>
                <c:strRef>
                  <c:f>pdacttime!$D$65</c:f>
                  <c:strCache>
                    <c:ptCount val="1"/>
                    <c:pt idx="0">
                      <c:v>法国</c:v>
                    </c:pt>
                  </c:strCache>
                </c:strRef>
              </c:tx>
              <c:showVal val="1"/>
              <c:extLst>
                <c:ext xmlns:c15="http://schemas.microsoft.com/office/drawing/2012/chart" uri="{CE6537A1-D6FC-4f65-9D91-7224C49458BB}">
                  <c15:layout/>
                  <c15:dlblFieldTable>
                    <c15:dlblFTEntry>
                      <c15:txfldGUID>{1034399C-7C10-4213-97AD-6B5DF9B06353}</c15:txfldGUID>
                      <c15:f>pdacttime!$D$65</c15:f>
                      <c15:dlblFieldTableCache>
                        <c:ptCount val="1"/>
                        <c:pt idx="0">
                          <c:v>法国</c:v>
                        </c:pt>
                      </c15:dlblFieldTableCache>
                    </c15:dlblFTEntry>
                  </c15:dlblFieldTable>
                  <c15:showDataLabelsRange val="0"/>
                </c:ext>
              </c:extLst>
            </c:dLbl>
            <c:dLbl>
              <c:idx val="11"/>
              <c:layout/>
              <c:tx>
                <c:strRef>
                  <c:f>pdacttime!$D$66</c:f>
                  <c:strCache>
                    <c:ptCount val="1"/>
                    <c:pt idx="0">
                      <c:v>格鲁吉亚</c:v>
                    </c:pt>
                  </c:strCache>
                </c:strRef>
              </c:tx>
              <c:showVal val="1"/>
              <c:extLst>
                <c:ext xmlns:c15="http://schemas.microsoft.com/office/drawing/2012/chart" uri="{CE6537A1-D6FC-4f65-9D91-7224C49458BB}">
                  <c15:layout/>
                  <c15:dlblFieldTable>
                    <c15:dlblFTEntry>
                      <c15:txfldGUID>{30B43CB3-03A0-43C6-8813-E2F04F74B5FA}</c15:txfldGUID>
                      <c15:f>pdacttime!$D$66</c15:f>
                      <c15:dlblFieldTableCache>
                        <c:ptCount val="1"/>
                        <c:pt idx="0">
                          <c:v>格鲁吉亚</c:v>
                        </c:pt>
                      </c15:dlblFieldTableCache>
                    </c15:dlblFTEntry>
                  </c15:dlblFieldTable>
                  <c15:showDataLabelsRange val="0"/>
                </c:ext>
              </c:extLst>
            </c:dLbl>
            <c:dLbl>
              <c:idx val="12"/>
              <c:layout/>
              <c:tx>
                <c:strRef>
                  <c:f>pdacttime!$D$67</c:f>
                  <c:strCache>
                    <c:ptCount val="1"/>
                    <c:pt idx="0">
                      <c:v>以色列</c:v>
                    </c:pt>
                  </c:strCache>
                </c:strRef>
              </c:tx>
              <c:showVal val="1"/>
              <c:extLst>
                <c:ext xmlns:c15="http://schemas.microsoft.com/office/drawing/2012/chart" uri="{CE6537A1-D6FC-4f65-9D91-7224C49458BB}">
                  <c15:layout/>
                  <c15:dlblFieldTable>
                    <c15:dlblFTEntry>
                      <c15:txfldGUID>{6CAD9535-A132-48F1-B149-94037BC6ED61}</c15:txfldGUID>
                      <c15:f>pdacttime!$D$67</c15:f>
                      <c15:dlblFieldTableCache>
                        <c:ptCount val="1"/>
                        <c:pt idx="0">
                          <c:v>以色列</c:v>
                        </c:pt>
                      </c15:dlblFieldTableCache>
                    </c15:dlblFTEntry>
                  </c15:dlblFieldTable>
                  <c15:showDataLabelsRange val="0"/>
                </c:ext>
              </c:extLst>
            </c:dLbl>
            <c:dLbl>
              <c:idx val="13"/>
              <c:layout/>
              <c:tx>
                <c:strRef>
                  <c:f>pdacttime!$D$68</c:f>
                  <c:strCache>
                    <c:ptCount val="1"/>
                    <c:pt idx="0">
                      <c:v>意大利</c:v>
                    </c:pt>
                  </c:strCache>
                </c:strRef>
              </c:tx>
              <c:showVal val="1"/>
              <c:extLst>
                <c:ext xmlns:c15="http://schemas.microsoft.com/office/drawing/2012/chart" uri="{CE6537A1-D6FC-4f65-9D91-7224C49458BB}">
                  <c15:layout/>
                  <c15:dlblFieldTable>
                    <c15:dlblFTEntry>
                      <c15:txfldGUID>{1611356B-A104-401E-846E-CAFD946A5969}</c15:txfldGUID>
                      <c15:f>pdacttime!$D$68</c15:f>
                      <c15:dlblFieldTableCache>
                        <c:ptCount val="1"/>
                        <c:pt idx="0">
                          <c:v>意大利</c:v>
                        </c:pt>
                      </c15:dlblFieldTableCache>
                    </c15:dlblFTEntry>
                  </c15:dlblFieldTable>
                  <c15:showDataLabelsRange val="0"/>
                </c:ext>
              </c:extLst>
            </c:dLbl>
            <c:dLbl>
              <c:idx val="14"/>
              <c:layout/>
              <c:tx>
                <c:strRef>
                  <c:f>pdacttime!$D$69</c:f>
                  <c:strCache>
                    <c:ptCount val="1"/>
                    <c:pt idx="0">
                      <c:v>日本</c:v>
                    </c:pt>
                  </c:strCache>
                </c:strRef>
              </c:tx>
              <c:showVal val="1"/>
              <c:extLst>
                <c:ext xmlns:c15="http://schemas.microsoft.com/office/drawing/2012/chart" uri="{CE6537A1-D6FC-4f65-9D91-7224C49458BB}">
                  <c15:layout/>
                  <c15:dlblFieldTable>
                    <c15:dlblFTEntry>
                      <c15:txfldGUID>{D2D3F678-058F-490B-BCF7-B6A30D95EF24}</c15:txfldGUID>
                      <c15:f>pdacttime!$D$69</c15:f>
                      <c15:dlblFieldTableCache>
                        <c:ptCount val="1"/>
                        <c:pt idx="0">
                          <c:v>日本</c:v>
                        </c:pt>
                      </c15:dlblFieldTableCache>
                    </c15:dlblFTEntry>
                  </c15:dlblFieldTable>
                  <c15:showDataLabelsRange val="0"/>
                </c:ext>
              </c:extLst>
            </c:dLbl>
            <c:dLbl>
              <c:idx val="15"/>
              <c:layout>
                <c:manualLayout>
                  <c:x val="-1.832760375239648E-2"/>
                  <c:y val="-2.2272836991850085E-2"/>
                </c:manualLayout>
              </c:layout>
              <c:tx>
                <c:strRef>
                  <c:f>pdacttime!$D$70</c:f>
                  <c:strCache>
                    <c:ptCount val="1"/>
                    <c:pt idx="0">
                      <c:v>韩国</c:v>
                    </c:pt>
                  </c:strCache>
                </c:strRef>
              </c:tx>
              <c:showVal val="1"/>
              <c:extLst>
                <c:ext xmlns:c15="http://schemas.microsoft.com/office/drawing/2012/chart" uri="{CE6537A1-D6FC-4f65-9D91-7224C49458BB}">
                  <c15:layout/>
                  <c15:dlblFieldTable>
                    <c15:dlblFTEntry>
                      <c15:txfldGUID>{E8AA97F2-F55E-4979-A4AB-71C50C6FD3F5}</c15:txfldGUID>
                      <c15:f>pdacttime!$D$70</c15:f>
                      <c15:dlblFieldTableCache>
                        <c:ptCount val="1"/>
                        <c:pt idx="0">
                          <c:v>韩国</c:v>
                        </c:pt>
                      </c15:dlblFieldTableCache>
                    </c15:dlblFTEntry>
                  </c15:dlblFieldTable>
                  <c15:showDataLabelsRange val="0"/>
                </c:ext>
              </c:extLst>
            </c:dLbl>
            <c:dLbl>
              <c:idx val="16"/>
              <c:layout/>
              <c:tx>
                <c:strRef>
                  <c:f>pdacttime!$D$71</c:f>
                  <c:strCache>
                    <c:ptCount val="1"/>
                    <c:pt idx="0">
                      <c:v>拉脱维亚</c:v>
                    </c:pt>
                  </c:strCache>
                </c:strRef>
              </c:tx>
              <c:showVal val="1"/>
              <c:extLst>
                <c:ext xmlns:c15="http://schemas.microsoft.com/office/drawing/2012/chart" uri="{CE6537A1-D6FC-4f65-9D91-7224C49458BB}">
                  <c15:layout/>
                  <c15:dlblFieldTable>
                    <c15:dlblFTEntry>
                      <c15:txfldGUID>{27772609-F866-4DCA-8326-766ECEE50AAE}</c15:txfldGUID>
                      <c15:f>pdacttime!$D$71</c15:f>
                      <c15:dlblFieldTableCache>
                        <c:ptCount val="1"/>
                        <c:pt idx="0">
                          <c:v>拉脱维亚</c:v>
                        </c:pt>
                      </c15:dlblFieldTableCache>
                    </c15:dlblFTEntry>
                  </c15:dlblFieldTable>
                  <c15:showDataLabelsRange val="0"/>
                </c:ext>
              </c:extLst>
            </c:dLbl>
            <c:dLbl>
              <c:idx val="17"/>
              <c:layout>
                <c:manualLayout>
                  <c:x val="-7.2729605072519056E-3"/>
                  <c:y val="-2.2356670855038108E-2"/>
                </c:manualLayout>
              </c:layout>
              <c:tx>
                <c:strRef>
                  <c:f>pdacttime!$D$72</c:f>
                  <c:strCache>
                    <c:ptCount val="1"/>
                    <c:pt idx="0">
                      <c:v>马来西亚</c:v>
                    </c:pt>
                  </c:strCache>
                </c:strRef>
              </c:tx>
              <c:showVal val="1"/>
              <c:extLst>
                <c:ext xmlns:c15="http://schemas.microsoft.com/office/drawing/2012/chart" uri="{CE6537A1-D6FC-4f65-9D91-7224C49458BB}">
                  <c15:layout/>
                  <c15:dlblFieldTable>
                    <c15:dlblFTEntry>
                      <c15:txfldGUID>{DF99D9B4-80FB-455A-8595-13D06E08583A}</c15:txfldGUID>
                      <c15:f>pdacttime!$D$72</c15:f>
                      <c15:dlblFieldTableCache>
                        <c:ptCount val="1"/>
                        <c:pt idx="0">
                          <c:v>马来西亚</c:v>
                        </c:pt>
                      </c15:dlblFieldTableCache>
                    </c15:dlblFTEntry>
                  </c15:dlblFieldTable>
                  <c15:showDataLabelsRange val="0"/>
                </c:ext>
              </c:extLst>
            </c:dLbl>
            <c:dLbl>
              <c:idx val="18"/>
              <c:layout/>
              <c:tx>
                <c:strRef>
                  <c:f>pdacttime!$D$73</c:f>
                  <c:strCache>
                    <c:ptCount val="1"/>
                    <c:pt idx="0">
                      <c:v>墨西哥</c:v>
                    </c:pt>
                  </c:strCache>
                </c:strRef>
              </c:tx>
              <c:showVal val="1"/>
              <c:extLst>
                <c:ext xmlns:c15="http://schemas.microsoft.com/office/drawing/2012/chart" uri="{CE6537A1-D6FC-4f65-9D91-7224C49458BB}">
                  <c15:layout/>
                  <c15:dlblFieldTable>
                    <c15:dlblFTEntry>
                      <c15:txfldGUID>{84B3042A-614B-49BD-B3A3-464C9789BC62}</c15:txfldGUID>
                      <c15:f>pdacttime!$D$73</c15:f>
                      <c15:dlblFieldTableCache>
                        <c:ptCount val="1"/>
                        <c:pt idx="0">
                          <c:v>墨西哥</c:v>
                        </c:pt>
                      </c15:dlblFieldTableCache>
                    </c15:dlblFTEntry>
                  </c15:dlblFieldTable>
                  <c15:showDataLabelsRange val="0"/>
                </c:ext>
              </c:extLst>
            </c:dLbl>
            <c:dLbl>
              <c:idx val="19"/>
              <c:layout/>
              <c:tx>
                <c:strRef>
                  <c:f>pdacttime!$D$74</c:f>
                  <c:strCache>
                    <c:ptCount val="1"/>
                    <c:pt idx="0">
                      <c:v>荷兰</c:v>
                    </c:pt>
                  </c:strCache>
                </c:strRef>
              </c:tx>
              <c:showVal val="1"/>
              <c:extLst>
                <c:ext xmlns:c15="http://schemas.microsoft.com/office/drawing/2012/chart" uri="{CE6537A1-D6FC-4f65-9D91-7224C49458BB}">
                  <c15:layout/>
                  <c15:dlblFieldTable>
                    <c15:dlblFTEntry>
                      <c15:txfldGUID>{7A6A1F51-E4DC-4390-9BE9-9076ADAF7F2C}</c15:txfldGUID>
                      <c15:f>pdacttime!$D$74</c15:f>
                      <c15:dlblFieldTableCache>
                        <c:ptCount val="1"/>
                        <c:pt idx="0">
                          <c:v>荷兰</c:v>
                        </c:pt>
                      </c15:dlblFieldTableCache>
                    </c15:dlblFTEntry>
                  </c15:dlblFieldTable>
                  <c15:showDataLabelsRange val="0"/>
                </c:ext>
              </c:extLst>
            </c:dLbl>
            <c:dLbl>
              <c:idx val="20"/>
              <c:layout/>
              <c:tx>
                <c:strRef>
                  <c:f>pdacttime!$D$75</c:f>
                  <c:strCache>
                    <c:ptCount val="1"/>
                    <c:pt idx="0">
                      <c:v>新西兰</c:v>
                    </c:pt>
                  </c:strCache>
                </c:strRef>
              </c:tx>
              <c:showVal val="1"/>
              <c:extLst>
                <c:ext xmlns:c15="http://schemas.microsoft.com/office/drawing/2012/chart" uri="{CE6537A1-D6FC-4f65-9D91-7224C49458BB}">
                  <c15:layout/>
                  <c15:dlblFieldTable>
                    <c15:dlblFTEntry>
                      <c15:txfldGUID>{0396325A-8404-47B1-B680-18A7BE377D56}</c15:txfldGUID>
                      <c15:f>pdacttime!$D$75</c15:f>
                      <c15:dlblFieldTableCache>
                        <c:ptCount val="1"/>
                        <c:pt idx="0">
                          <c:v>新西兰</c:v>
                        </c:pt>
                      </c15:dlblFieldTableCache>
                    </c15:dlblFTEntry>
                  </c15:dlblFieldTable>
                  <c15:showDataLabelsRange val="0"/>
                </c:ext>
              </c:extLst>
            </c:dLbl>
            <c:dLbl>
              <c:idx val="21"/>
              <c:layout/>
              <c:tx>
                <c:strRef>
                  <c:f>pdacttime!$D$76</c:f>
                  <c:strCache>
                    <c:ptCount val="1"/>
                    <c:pt idx="0">
                      <c:v>挪威</c:v>
                    </c:pt>
                  </c:strCache>
                </c:strRef>
              </c:tx>
              <c:showVal val="1"/>
              <c:extLst>
                <c:ext xmlns:c15="http://schemas.microsoft.com/office/drawing/2012/chart" uri="{CE6537A1-D6FC-4f65-9D91-7224C49458BB}">
                  <c15:layout/>
                  <c15:dlblFieldTable>
                    <c15:dlblFTEntry>
                      <c15:txfldGUID>{70A26B5C-E1A3-4B2A-A4D9-9DD60DD42784}</c15:txfldGUID>
                      <c15:f>pdacttime!$D$76</c15:f>
                      <c15:dlblFieldTableCache>
                        <c:ptCount val="1"/>
                        <c:pt idx="0">
                          <c:v>挪威</c:v>
                        </c:pt>
                      </c15:dlblFieldTableCache>
                    </c15:dlblFTEntry>
                  </c15:dlblFieldTable>
                  <c15:showDataLabelsRange val="0"/>
                </c:ext>
              </c:extLst>
            </c:dLbl>
            <c:dLbl>
              <c:idx val="22"/>
              <c:layout/>
              <c:tx>
                <c:strRef>
                  <c:f>pdacttime!$D$77</c:f>
                  <c:strCache>
                    <c:ptCount val="1"/>
                    <c:pt idx="0">
                      <c:v>波兰</c:v>
                    </c:pt>
                  </c:strCache>
                </c:strRef>
              </c:tx>
              <c:showVal val="1"/>
              <c:extLst>
                <c:ext xmlns:c15="http://schemas.microsoft.com/office/drawing/2012/chart" uri="{CE6537A1-D6FC-4f65-9D91-7224C49458BB}">
                  <c15:layout/>
                  <c15:dlblFieldTable>
                    <c15:dlblFTEntry>
                      <c15:txfldGUID>{47B294E5-3757-470B-A9B4-107B453FC77D}</c15:txfldGUID>
                      <c15:f>pdacttime!$D$77</c15:f>
                      <c15:dlblFieldTableCache>
                        <c:ptCount val="1"/>
                        <c:pt idx="0">
                          <c:v>波兰</c:v>
                        </c:pt>
                      </c15:dlblFieldTableCache>
                    </c15:dlblFTEntry>
                  </c15:dlblFieldTable>
                  <c15:showDataLabelsRange val="0"/>
                </c:ext>
              </c:extLst>
            </c:dLbl>
            <c:dLbl>
              <c:idx val="23"/>
              <c:layout/>
              <c:tx>
                <c:strRef>
                  <c:f>pdacttime!$D$78</c:f>
                  <c:strCache>
                    <c:ptCount val="1"/>
                    <c:pt idx="0">
                      <c:v>葡萄牙</c:v>
                    </c:pt>
                  </c:strCache>
                </c:strRef>
              </c:tx>
              <c:showVal val="1"/>
              <c:extLst>
                <c:ext xmlns:c15="http://schemas.microsoft.com/office/drawing/2012/chart" uri="{CE6537A1-D6FC-4f65-9D91-7224C49458BB}">
                  <c15:layout/>
                  <c15:dlblFieldTable>
                    <c15:dlblFTEntry>
                      <c15:txfldGUID>{44EA865A-1224-4D7B-9B20-9B72E61D739B}</c15:txfldGUID>
                      <c15:f>pdacttime!$D$78</c15:f>
                      <c15:dlblFieldTableCache>
                        <c:ptCount val="1"/>
                        <c:pt idx="0">
                          <c:v>葡萄牙</c:v>
                        </c:pt>
                      </c15:dlblFieldTableCache>
                    </c15:dlblFTEntry>
                  </c15:dlblFieldTable>
                  <c15:showDataLabelsRange val="0"/>
                </c:ext>
              </c:extLst>
            </c:dLbl>
            <c:dLbl>
              <c:idx val="24"/>
              <c:layout/>
              <c:tx>
                <c:strRef>
                  <c:f>pdacttime!$D$79</c:f>
                  <c:strCache>
                    <c:ptCount val="1"/>
                    <c:pt idx="0">
                      <c:v>俄罗斯</c:v>
                    </c:pt>
                  </c:strCache>
                </c:strRef>
              </c:tx>
              <c:showVal val="1"/>
              <c:extLst>
                <c:ext xmlns:c15="http://schemas.microsoft.com/office/drawing/2012/chart" uri="{CE6537A1-D6FC-4f65-9D91-7224C49458BB}">
                  <c15:layout/>
                  <c15:dlblFieldTable>
                    <c15:dlblFTEntry>
                      <c15:txfldGUID>{6712907F-F770-4E7F-9530-FFE48BEE1F5B}</c15:txfldGUID>
                      <c15:f>pdacttime!$D$79</c15:f>
                      <c15:dlblFieldTableCache>
                        <c:ptCount val="1"/>
                        <c:pt idx="0">
                          <c:v>俄罗斯</c:v>
                        </c:pt>
                      </c15:dlblFieldTableCache>
                    </c15:dlblFTEntry>
                  </c15:dlblFieldTable>
                  <c15:showDataLabelsRange val="0"/>
                </c:ext>
              </c:extLst>
            </c:dLbl>
            <c:dLbl>
              <c:idx val="25"/>
              <c:layout>
                <c:manualLayout>
                  <c:x val="-5.454720380438963E-3"/>
                  <c:y val="-1.9872596315589533E-2"/>
                </c:manualLayout>
              </c:layout>
              <c:tx>
                <c:strRef>
                  <c:f>pdacttime!$D$80</c:f>
                  <c:strCache>
                    <c:ptCount val="1"/>
                    <c:pt idx="0">
                      <c:v>塞尔维亚</c:v>
                    </c:pt>
                  </c:strCache>
                </c:strRef>
              </c:tx>
              <c:showVal val="1"/>
              <c:extLst>
                <c:ext xmlns:c15="http://schemas.microsoft.com/office/drawing/2012/chart" uri="{CE6537A1-D6FC-4f65-9D91-7224C49458BB}">
                  <c15:layout/>
                  <c15:dlblFieldTable>
                    <c15:dlblFTEntry>
                      <c15:txfldGUID>{FD5CAFF1-3244-4FD1-AA9D-6DD5A294B96C}</c15:txfldGUID>
                      <c15:f>pdacttime!$D$80</c15:f>
                      <c15:dlblFieldTableCache>
                        <c:ptCount val="1"/>
                        <c:pt idx="0">
                          <c:v>塞尔维亚</c:v>
                        </c:pt>
                      </c15:dlblFieldTableCache>
                    </c15:dlblFTEntry>
                  </c15:dlblFieldTable>
                  <c15:showDataLabelsRange val="0"/>
                </c:ext>
              </c:extLst>
            </c:dLbl>
            <c:dLbl>
              <c:idx val="26"/>
              <c:layout/>
              <c:tx>
                <c:strRef>
                  <c:f>pdacttime!$D$81</c:f>
                  <c:strCache>
                    <c:ptCount val="1"/>
                    <c:pt idx="0">
                      <c:v>新加坡</c:v>
                    </c:pt>
                  </c:strCache>
                </c:strRef>
              </c:tx>
              <c:spPr>
                <a:solidFill>
                  <a:srgbClr val="92D050"/>
                </a:solidFill>
              </c:spPr>
              <c:txPr>
                <a:bodyPr/>
                <a:lstStyle/>
                <a:p>
                  <a:pPr>
                    <a:defRPr sz="800"/>
                  </a:pPr>
                  <a:endParaRPr lang="zh-CN"/>
                </a:p>
              </c:txPr>
              <c:showVal val="1"/>
              <c:extLst>
                <c:ext xmlns:c15="http://schemas.microsoft.com/office/drawing/2012/chart" uri="{CE6537A1-D6FC-4f65-9D91-7224C49458BB}">
                  <c15:layout/>
                  <c15:dlblFieldTable>
                    <c15:dlblFTEntry>
                      <c15:txfldGUID>{27E475AA-0EFF-4DE3-8665-70D98E9757A7}</c15:txfldGUID>
                      <c15:f>pdacttime!$D$81</c15:f>
                      <c15:dlblFieldTableCache>
                        <c:ptCount val="1"/>
                        <c:pt idx="0">
                          <c:v>新加坡</c:v>
                        </c:pt>
                      </c15:dlblFieldTableCache>
                    </c15:dlblFTEntry>
                  </c15:dlblFieldTable>
                  <c15:showDataLabelsRange val="0"/>
                </c:ext>
              </c:extLst>
            </c:dLbl>
            <c:dLbl>
              <c:idx val="27"/>
              <c:layout/>
              <c:tx>
                <c:strRef>
                  <c:f>pdacttime!$D$82</c:f>
                  <c:strCache>
                    <c:ptCount val="1"/>
                    <c:pt idx="0">
                      <c:v>斯洛伐克</c:v>
                    </c:pt>
                  </c:strCache>
                </c:strRef>
              </c:tx>
              <c:showVal val="1"/>
              <c:extLst>
                <c:ext xmlns:c15="http://schemas.microsoft.com/office/drawing/2012/chart" uri="{CE6537A1-D6FC-4f65-9D91-7224C49458BB}">
                  <c15:layout/>
                  <c15:dlblFieldTable>
                    <c15:dlblFTEntry>
                      <c15:txfldGUID>{E290B957-47EC-4E72-BD80-FDF1568D4515}</c15:txfldGUID>
                      <c15:f>pdacttime!$D$82</c15:f>
                      <c15:dlblFieldTableCache>
                        <c:ptCount val="1"/>
                        <c:pt idx="0">
                          <c:v>斯洛伐克</c:v>
                        </c:pt>
                      </c15:dlblFieldTableCache>
                    </c15:dlblFTEntry>
                  </c15:dlblFieldTable>
                  <c15:showDataLabelsRange val="0"/>
                </c:ext>
              </c:extLst>
            </c:dLbl>
            <c:dLbl>
              <c:idx val="28"/>
              <c:layout/>
              <c:tx>
                <c:strRef>
                  <c:f>pdacttime!$D$83</c:f>
                  <c:strCache>
                    <c:ptCount val="1"/>
                    <c:pt idx="0">
                      <c:v>西班牙</c:v>
                    </c:pt>
                  </c:strCache>
                </c:strRef>
              </c:tx>
              <c:showVal val="1"/>
              <c:extLst>
                <c:ext xmlns:c15="http://schemas.microsoft.com/office/drawing/2012/chart" uri="{CE6537A1-D6FC-4f65-9D91-7224C49458BB}">
                  <c15:layout/>
                  <c15:dlblFieldTable>
                    <c15:dlblFTEntry>
                      <c15:txfldGUID>{8FD9E21E-C2B7-464F-8CF3-E2DD3067E99B}</c15:txfldGUID>
                      <c15:f>pdacttime!$D$83</c15:f>
                      <c15:dlblFieldTableCache>
                        <c:ptCount val="1"/>
                        <c:pt idx="0">
                          <c:v>西班牙</c:v>
                        </c:pt>
                      </c15:dlblFieldTableCache>
                    </c15:dlblFTEntry>
                  </c15:dlblFieldTable>
                  <c15:showDataLabelsRange val="0"/>
                </c:ext>
              </c:extLst>
            </c:dLbl>
            <c:dLbl>
              <c:idx val="29"/>
              <c:layout/>
              <c:tx>
                <c:strRef>
                  <c:f>pdacttime!$D$84</c:f>
                  <c:strCache>
                    <c:ptCount val="1"/>
                    <c:pt idx="0">
                      <c:v>瑞典</c:v>
                    </c:pt>
                  </c:strCache>
                </c:strRef>
              </c:tx>
              <c:showVal val="1"/>
              <c:extLst>
                <c:ext xmlns:c15="http://schemas.microsoft.com/office/drawing/2012/chart" uri="{CE6537A1-D6FC-4f65-9D91-7224C49458BB}">
                  <c15:layout/>
                  <c15:dlblFieldTable>
                    <c15:dlblFTEntry>
                      <c15:txfldGUID>{77149627-6A50-4E6B-AFAD-77767B86AB24}</c15:txfldGUID>
                      <c15:f>pdacttime!$D$84</c15:f>
                      <c15:dlblFieldTableCache>
                        <c:ptCount val="1"/>
                        <c:pt idx="0">
                          <c:v>瑞典</c:v>
                        </c:pt>
                      </c15:dlblFieldTableCache>
                    </c15:dlblFTEntry>
                  </c15:dlblFieldTable>
                  <c15:showDataLabelsRange val="0"/>
                </c:ext>
              </c:extLst>
            </c:dLbl>
            <c:dLbl>
              <c:idx val="30"/>
              <c:layout/>
              <c:tx>
                <c:strRef>
                  <c:f>pdacttime!$D$85</c:f>
                  <c:strCache>
                    <c:ptCount val="1"/>
                    <c:pt idx="0">
                      <c:v>英格兰（英国）</c:v>
                    </c:pt>
                  </c:strCache>
                </c:strRef>
              </c:tx>
              <c:showVal val="1"/>
              <c:extLst>
                <c:ext xmlns:c15="http://schemas.microsoft.com/office/drawing/2012/chart" uri="{CE6537A1-D6FC-4f65-9D91-7224C49458BB}">
                  <c15:layout/>
                  <c15:dlblFieldTable>
                    <c15:dlblFTEntry>
                      <c15:txfldGUID>{6CEEB2D7-508F-4260-9716-2A96DA0AF1BA}</c15:txfldGUID>
                      <c15:f>pdacttime!$D$85</c15:f>
                      <c15:dlblFieldTableCache>
                        <c:ptCount val="1"/>
                        <c:pt idx="0">
                          <c:v>英格兰（英国）</c:v>
                        </c:pt>
                      </c15:dlblFieldTableCache>
                    </c15:dlblFTEntry>
                  </c15:dlblFieldTable>
                  <c15:showDataLabelsRange val="0"/>
                </c:ext>
              </c:extLst>
            </c:dLbl>
            <c:dLbl>
              <c:idx val="31"/>
              <c:layout/>
              <c:tx>
                <c:strRef>
                  <c:f>pdacttime!$D$86</c:f>
                  <c:strCache>
                    <c:ptCount val="1"/>
                    <c:pt idx="0">
                      <c:v>弗兰德斯（比利时）</c:v>
                    </c:pt>
                  </c:strCache>
                </c:strRef>
              </c:tx>
              <c:showVal val="1"/>
              <c:extLst>
                <c:ext xmlns:c15="http://schemas.microsoft.com/office/drawing/2012/chart" uri="{CE6537A1-D6FC-4f65-9D91-7224C49458BB}">
                  <c15:layout/>
                  <c15:dlblFieldTable>
                    <c15:dlblFTEntry>
                      <c15:txfldGUID>{D5FE8EDB-763F-41D6-B00C-EAD32AED16ED}</c15:txfldGUID>
                      <c15:f>pdacttime!$D$86</c15:f>
                      <c15:dlblFieldTableCache>
                        <c:ptCount val="1"/>
                        <c:pt idx="0">
                          <c:v>弗兰德斯（比利时）</c:v>
                        </c:pt>
                      </c15:dlblFieldTableCache>
                    </c15:dlblFTEntry>
                  </c15:dlblFieldTable>
                  <c15:showDataLabelsRange val="0"/>
                </c:ext>
              </c:extLst>
            </c:dLbl>
            <c:dLbl>
              <c:idx val="32"/>
              <c:layout/>
              <c:tx>
                <c:strRef>
                  <c:f>pdacttime!$D$87</c:f>
                  <c:strCache>
                    <c:ptCount val="1"/>
                    <c:pt idx="0">
                      <c:v>阿布扎比（阿联酋）</c:v>
                    </c:pt>
                  </c:strCache>
                </c:strRef>
              </c:tx>
              <c:showVal val="1"/>
              <c:extLst>
                <c:ext xmlns:c15="http://schemas.microsoft.com/office/drawing/2012/chart" uri="{CE6537A1-D6FC-4f65-9D91-7224C49458BB}">
                  <c15:layout/>
                  <c15:dlblFieldTable>
                    <c15:dlblFTEntry>
                      <c15:txfldGUID>{F1C9A7C2-208D-4277-8D37-4E2F709773E8}</c15:txfldGUID>
                      <c15:f>pdacttime!$D$87</c15:f>
                      <c15:dlblFieldTableCache>
                        <c:ptCount val="1"/>
                        <c:pt idx="0">
                          <c:v>阿布扎比（阿联酋）</c:v>
                        </c:pt>
                      </c15:dlblFieldTableCache>
                    </c15:dlblFTEntry>
                  </c15:dlblFieldTable>
                  <c15:showDataLabelsRange val="0"/>
                </c:ext>
              </c:extLst>
            </c:dLbl>
            <c:dLbl>
              <c:idx val="33"/>
              <c:layout>
                <c:manualLayout>
                  <c:x val="-1.8182401268129434E-3"/>
                  <c:y val="9.9362981577946746E-3"/>
                </c:manualLayout>
              </c:layout>
              <c:tx>
                <c:strRef>
                  <c:f>pdacttime!$D$88</c:f>
                  <c:strCache>
                    <c:ptCount val="1"/>
                    <c:pt idx="0">
                      <c:v>阿尔伯塔（加拿大）</c:v>
                    </c:pt>
                  </c:strCache>
                </c:strRef>
              </c:tx>
              <c:showVal val="1"/>
              <c:extLst>
                <c:ext xmlns:c15="http://schemas.microsoft.com/office/drawing/2012/chart" uri="{CE6537A1-D6FC-4f65-9D91-7224C49458BB}">
                  <c15:layout/>
                  <c15:dlblFieldTable>
                    <c15:dlblFTEntry>
                      <c15:txfldGUID>{E324004F-F94D-41FA-8B7D-6ACCFB0402F2}</c15:txfldGUID>
                      <c15:f>pdacttime!$D$88</c15:f>
                      <c15:dlblFieldTableCache>
                        <c:ptCount val="1"/>
                        <c:pt idx="0">
                          <c:v>阿尔伯塔（加拿大）</c:v>
                        </c:pt>
                      </c15:dlblFieldTableCache>
                    </c15:dlblFTEntry>
                  </c15:dlblFieldTable>
                  <c15:showDataLabelsRange val="0"/>
                </c:ext>
              </c:extLst>
            </c:dLbl>
            <c:dLbl>
              <c:idx val="34"/>
              <c:layout/>
              <c:tx>
                <c:strRef>
                  <c:f>pdacttime!$D$89</c:f>
                  <c:strCache>
                    <c:ptCount val="1"/>
                    <c:pt idx="0">
                      <c:v>罗马尼亚</c:v>
                    </c:pt>
                  </c:strCache>
                </c:strRef>
              </c:tx>
              <c:showVal val="1"/>
              <c:extLst>
                <c:ext xmlns:c15="http://schemas.microsoft.com/office/drawing/2012/chart" uri="{CE6537A1-D6FC-4f65-9D91-7224C49458BB}">
                  <c15:layout/>
                  <c15:dlblFieldTable>
                    <c15:dlblFTEntry>
                      <c15:txfldGUID>{D4DDA7B4-36BE-4378-9C80-B8C2DFB25C43}</c15:txfldGUID>
                      <c15:f>pdacttime!$D$89</c15:f>
                      <c15:dlblFieldTableCache>
                        <c:ptCount val="1"/>
                        <c:pt idx="0">
                          <c:v>罗马尼亚</c:v>
                        </c:pt>
                      </c15:dlblFieldTableCache>
                    </c15:dlblFTEntry>
                  </c15:dlblFieldTable>
                  <c15:showDataLabelsRange val="0"/>
                </c:ext>
              </c:extLst>
            </c:dLbl>
            <c:dLbl>
              <c:idx val="36"/>
              <c:layout/>
              <c:tx>
                <c:strRef>
                  <c:f>pdacttime!$D$91</c:f>
                  <c:strCache>
                    <c:ptCount val="1"/>
                    <c:pt idx="0">
                      <c:v>中国上海</c:v>
                    </c:pt>
                  </c:strCache>
                </c:strRef>
              </c:tx>
              <c:showVal val="1"/>
              <c:extLst>
                <c:ext xmlns:c15="http://schemas.microsoft.com/office/drawing/2012/chart" uri="{CE6537A1-D6FC-4f65-9D91-7224C49458BB}">
                  <c15:layout/>
                  <c15:dlblFieldTable>
                    <c15:dlblFTEntry>
                      <c15:txfldGUID>{11883CC6-338B-47DC-8D70-F4EAC3063437}</c15:txfldGUID>
                      <c15:f>pdacttime!$D$91</c15:f>
                      <c15:dlblFieldTableCache>
                        <c:ptCount val="1"/>
                        <c:pt idx="0">
                          <c:v>中国上海</c:v>
                        </c:pt>
                      </c15:dlblFieldTableCache>
                    </c15:dlblFTEntry>
                  </c15:dlblFieldTable>
                  <c15:showDataLabelsRange val="0"/>
                </c:ext>
              </c:extLst>
            </c:dLbl>
            <c:delete val="1"/>
            <c:extLst>
              <c:ext xmlns:c15="http://schemas.microsoft.com/office/drawing/2012/chart" uri="{CE6537A1-D6FC-4f65-9D91-7224C49458BB}">
                <c15:showLeaderLines val="0"/>
              </c:ext>
            </c:extLst>
          </c:dLbls>
          <c:xVal>
            <c:numRef>
              <c:f>pdacttime!$E$55:$E$91</c:f>
              <c:numCache>
                <c:formatCode>0.0_ </c:formatCode>
                <c:ptCount val="37"/>
                <c:pt idx="0">
                  <c:v>85.707215593348408</c:v>
                </c:pt>
                <c:pt idx="1">
                  <c:v>65.836176938251384</c:v>
                </c:pt>
                <c:pt idx="2">
                  <c:v>60.252469201780976</c:v>
                </c:pt>
                <c:pt idx="3">
                  <c:v>55.262633984282743</c:v>
                </c:pt>
                <c:pt idx="4">
                  <c:v>79.133598742622155</c:v>
                </c:pt>
                <c:pt idx="5">
                  <c:v>60.565455621577264</c:v>
                </c:pt>
                <c:pt idx="6">
                  <c:v>69.674898371475166</c:v>
                </c:pt>
                <c:pt idx="7">
                  <c:v>72.894049974786157</c:v>
                </c:pt>
                <c:pt idx="8">
                  <c:v>81.994972212394188</c:v>
                </c:pt>
                <c:pt idx="9">
                  <c:v>60.097746177266316</c:v>
                </c:pt>
                <c:pt idx="10">
                  <c:v>53.714284519229594</c:v>
                </c:pt>
                <c:pt idx="11">
                  <c:v>50.300107620006095</c:v>
                </c:pt>
                <c:pt idx="12">
                  <c:v>76.348532345996148</c:v>
                </c:pt>
                <c:pt idx="13">
                  <c:v>50.9298460232636</c:v>
                </c:pt>
                <c:pt idx="14">
                  <c:v>59.761723269646204</c:v>
                </c:pt>
                <c:pt idx="15">
                  <c:v>78.142852585282881</c:v>
                </c:pt>
                <c:pt idx="16">
                  <c:v>88.758161423195034</c:v>
                </c:pt>
                <c:pt idx="17">
                  <c:v>91.287452175507511</c:v>
                </c:pt>
                <c:pt idx="18">
                  <c:v>90.265953284125445</c:v>
                </c:pt>
                <c:pt idx="19">
                  <c:v>78.392657196493474</c:v>
                </c:pt>
                <c:pt idx="20">
                  <c:v>85.819113587806399</c:v>
                </c:pt>
                <c:pt idx="21">
                  <c:v>64.208114085069184</c:v>
                </c:pt>
                <c:pt idx="22">
                  <c:v>81.013179187291755</c:v>
                </c:pt>
                <c:pt idx="23">
                  <c:v>66.54950741585742</c:v>
                </c:pt>
                <c:pt idx="24">
                  <c:v>79.899922409537183</c:v>
                </c:pt>
                <c:pt idx="25">
                  <c:v>69.862538249927468</c:v>
                </c:pt>
                <c:pt idx="26">
                  <c:v>92.881252279532873</c:v>
                </c:pt>
                <c:pt idx="27">
                  <c:v>38.521409976108082</c:v>
                </c:pt>
                <c:pt idx="28">
                  <c:v>66.636160044828003</c:v>
                </c:pt>
                <c:pt idx="29">
                  <c:v>58.143558391377013</c:v>
                </c:pt>
                <c:pt idx="30">
                  <c:v>75.003783526311508</c:v>
                </c:pt>
                <c:pt idx="31">
                  <c:v>78.804492622060579</c:v>
                </c:pt>
                <c:pt idx="32">
                  <c:v>81.616309662434162</c:v>
                </c:pt>
                <c:pt idx="33">
                  <c:v>84.857456093659835</c:v>
                </c:pt>
                <c:pt idx="34">
                  <c:v>51.865778077134138</c:v>
                </c:pt>
                <c:pt idx="35">
                  <c:v>71.500016972373771</c:v>
                </c:pt>
                <c:pt idx="36">
                  <c:v>88.99724813598921</c:v>
                </c:pt>
              </c:numCache>
            </c:numRef>
          </c:xVal>
          <c:yVal>
            <c:numRef>
              <c:f>pdacttime!$F$55:$F$91</c:f>
              <c:numCache>
                <c:formatCode>General</c:formatCode>
                <c:ptCount val="37"/>
                <c:pt idx="0">
                  <c:v>4.0231442112111493</c:v>
                </c:pt>
                <c:pt idx="1">
                  <c:v>20.12007067804403</c:v>
                </c:pt>
                <c:pt idx="2">
                  <c:v>5.931133526323765</c:v>
                </c:pt>
                <c:pt idx="3">
                  <c:v>20.181353019465337</c:v>
                </c:pt>
                <c:pt idx="4">
                  <c:v>3.620008469009198</c:v>
                </c:pt>
                <c:pt idx="5">
                  <c:v>6.3934790508163051</c:v>
                </c:pt>
                <c:pt idx="6">
                  <c:v>5.5241703107050384</c:v>
                </c:pt>
                <c:pt idx="7">
                  <c:v>3.9867246532292206</c:v>
                </c:pt>
                <c:pt idx="8">
                  <c:v>9.3939416001198683</c:v>
                </c:pt>
                <c:pt idx="9">
                  <c:v>3.1251484460044248</c:v>
                </c:pt>
                <c:pt idx="10">
                  <c:v>3.7524006731139896</c:v>
                </c:pt>
                <c:pt idx="11">
                  <c:v>16.347081151731736</c:v>
                </c:pt>
                <c:pt idx="12">
                  <c:v>12.518730377053005</c:v>
                </c:pt>
                <c:pt idx="13">
                  <c:v>7.806383903029591</c:v>
                </c:pt>
                <c:pt idx="14">
                  <c:v>4.5936149133848421</c:v>
                </c:pt>
                <c:pt idx="15">
                  <c:v>15.155335386842214</c:v>
                </c:pt>
                <c:pt idx="16">
                  <c:v>7.6951084291419116</c:v>
                </c:pt>
                <c:pt idx="17">
                  <c:v>6.163080991553926</c:v>
                </c:pt>
                <c:pt idx="18">
                  <c:v>19.158465758332301</c:v>
                </c:pt>
                <c:pt idx="19">
                  <c:v>4.3757018974433635</c:v>
                </c:pt>
                <c:pt idx="20">
                  <c:v>4.5190444483219343</c:v>
                </c:pt>
                <c:pt idx="21">
                  <c:v>3.4711278835918207</c:v>
                </c:pt>
                <c:pt idx="22">
                  <c:v>7.108081386087119</c:v>
                </c:pt>
                <c:pt idx="23">
                  <c:v>11.541175242567158</c:v>
                </c:pt>
                <c:pt idx="24">
                  <c:v>15.219633769072932</c:v>
                </c:pt>
                <c:pt idx="25">
                  <c:v>5.7668850147053687</c:v>
                </c:pt>
                <c:pt idx="26">
                  <c:v>8.9586099715283005</c:v>
                </c:pt>
                <c:pt idx="27">
                  <c:v>7.3105539077222161</c:v>
                </c:pt>
                <c:pt idx="28">
                  <c:v>17.990455374230901</c:v>
                </c:pt>
                <c:pt idx="29">
                  <c:v>3.5427062305361732</c:v>
                </c:pt>
                <c:pt idx="30">
                  <c:v>2.9912459338969</c:v>
                </c:pt>
                <c:pt idx="31">
                  <c:v>3.1089912652574143</c:v>
                </c:pt>
                <c:pt idx="32">
                  <c:v>11.105315222299781</c:v>
                </c:pt>
                <c:pt idx="33">
                  <c:v>5.8682654930517213</c:v>
                </c:pt>
                <c:pt idx="34">
                  <c:v>21.925375130613286</c:v>
                </c:pt>
                <c:pt idx="35">
                  <c:v>9.4176675138739938</c:v>
                </c:pt>
                <c:pt idx="36">
                  <c:v>28.743486779425456</c:v>
                </c:pt>
              </c:numCache>
            </c:numRef>
          </c:yVal>
        </c:ser>
        <c:dLbls/>
        <c:axId val="132401792"/>
        <c:axId val="132403584"/>
      </c:scatterChart>
      <c:valAx>
        <c:axId val="132401792"/>
        <c:scaling>
          <c:orientation val="minMax"/>
          <c:min val="30"/>
        </c:scaling>
        <c:axPos val="b"/>
        <c:majorGridlines>
          <c:spPr>
            <a:ln>
              <a:prstDash val="dash"/>
            </a:ln>
          </c:spPr>
        </c:majorGridlines>
        <c:numFmt formatCode="0_ " sourceLinked="0"/>
        <c:majorTickMark val="none"/>
        <c:tickLblPos val="low"/>
        <c:spPr>
          <a:ln>
            <a:prstDash val="solid"/>
          </a:ln>
        </c:spPr>
        <c:crossAx val="132403584"/>
        <c:crossesAt val="9.4170000000000016"/>
        <c:crossBetween val="midCat"/>
      </c:valAx>
      <c:valAx>
        <c:axId val="132403584"/>
        <c:scaling>
          <c:orientation val="minMax"/>
        </c:scaling>
        <c:axPos val="l"/>
        <c:majorGridlines>
          <c:spPr>
            <a:ln>
              <a:solidFill>
                <a:schemeClr val="tx1"/>
              </a:solidFill>
              <a:prstDash val="dash"/>
            </a:ln>
          </c:spPr>
        </c:majorGridlines>
        <c:numFmt formatCode="General" sourceLinked="1"/>
        <c:tickLblPos val="low"/>
        <c:spPr>
          <a:ln>
            <a:solidFill>
              <a:schemeClr val="tx1"/>
            </a:solidFill>
          </a:ln>
        </c:spPr>
        <c:crossAx val="132401792"/>
        <c:crossesAt val="71.5"/>
        <c:crossBetween val="midCat"/>
      </c:valAx>
      <c:spPr>
        <a:ln>
          <a:solidFill>
            <a:schemeClr val="tx1"/>
          </a:solidFill>
        </a:ln>
      </c:spPr>
    </c:plotArea>
    <c:plotVisOnly val="1"/>
    <c:dispBlanksAs val="gap"/>
  </c:chart>
  <c:externalData r:id="rId1"/>
  <c:userShapes r:id="rId2"/>
</c:chartSpace>
</file>

<file path=ppt/charts/chart15.xml><?xml version="1.0" encoding="utf-8"?>
<c:chartSpace xmlns:c="http://schemas.openxmlformats.org/drawingml/2006/chart" xmlns:a="http://schemas.openxmlformats.org/drawingml/2006/main" xmlns:r="http://schemas.openxmlformats.org/officeDocument/2006/relationships">
  <c:lang val="zh-CN"/>
  <c:chart>
    <c:plotArea>
      <c:layout/>
      <c:barChart>
        <c:barDir val="bar"/>
        <c:grouping val="clustered"/>
        <c:ser>
          <c:idx val="0"/>
          <c:order val="0"/>
          <c:tx>
            <c:strRef>
              <c:f>pdsbj!$F$118</c:f>
              <c:strCache>
                <c:ptCount val="1"/>
                <c:pt idx="0">
                  <c:v>国际平均值</c:v>
                </c:pt>
              </c:strCache>
            </c:strRef>
          </c:tx>
          <c:dLbls>
            <c:showVal val="1"/>
          </c:dLbls>
          <c:cat>
            <c:strRef>
              <c:f>pdsbj!$E$119:$E$130</c:f>
              <c:strCache>
                <c:ptCount val="12"/>
                <c:pt idx="0">
                  <c:v>所教学科领域的知识和理解</c:v>
                </c:pt>
                <c:pt idx="1">
                  <c:v>所教学科的教学能力</c:v>
                </c:pt>
                <c:pt idx="2">
                  <c:v>课程的知识</c:v>
                </c:pt>
                <c:pt idx="3">
                  <c:v>学生评价与评估的实践</c:v>
                </c:pt>
                <c:pt idx="4">
                  <c:v>学生行为和课堂管理</c:v>
                </c:pt>
                <c:pt idx="5">
                  <c:v>学校管理与行政</c:v>
                </c:pt>
                <c:pt idx="6">
                  <c:v>个性化学习的教学方法</c:v>
                </c:pt>
                <c:pt idx="7">
                  <c:v>跨学科技能的教学</c:v>
                </c:pt>
                <c:pt idx="8">
                  <c:v>为未来工作或研究培养跨职业技能的教学方法</c:v>
                </c:pt>
                <c:pt idx="9">
                  <c:v>多元文化或多语言环境下的教学</c:v>
                </c:pt>
                <c:pt idx="10">
                  <c:v>有特殊需要的学生的教学</c:v>
                </c:pt>
                <c:pt idx="11">
                  <c:v>学生职业指导与咨询</c:v>
                </c:pt>
              </c:strCache>
            </c:strRef>
          </c:cat>
          <c:val>
            <c:numRef>
              <c:f>pdsbj!$F$119:$F$130</c:f>
              <c:numCache>
                <c:formatCode>0.0_ </c:formatCode>
                <c:ptCount val="12"/>
                <c:pt idx="0">
                  <c:v>74.718141263255447</c:v>
                </c:pt>
                <c:pt idx="1">
                  <c:v>69.871741263379363</c:v>
                </c:pt>
                <c:pt idx="2">
                  <c:v>58.305414040209421</c:v>
                </c:pt>
                <c:pt idx="3">
                  <c:v>58.785639383890356</c:v>
                </c:pt>
                <c:pt idx="4">
                  <c:v>46.286973211540072</c:v>
                </c:pt>
                <c:pt idx="5">
                  <c:v>19.313453295743287</c:v>
                </c:pt>
                <c:pt idx="6">
                  <c:v>43.137449381089681</c:v>
                </c:pt>
                <c:pt idx="7">
                  <c:v>40.055630902713972</c:v>
                </c:pt>
                <c:pt idx="8">
                  <c:v>22.070432706612902</c:v>
                </c:pt>
                <c:pt idx="9">
                  <c:v>17.059329474861986</c:v>
                </c:pt>
                <c:pt idx="10">
                  <c:v>31.078879647118853</c:v>
                </c:pt>
                <c:pt idx="11">
                  <c:v>24.963490406800606</c:v>
                </c:pt>
              </c:numCache>
            </c:numRef>
          </c:val>
        </c:ser>
        <c:ser>
          <c:idx val="1"/>
          <c:order val="1"/>
          <c:tx>
            <c:strRef>
              <c:f>pdsbj!$G$118</c:f>
              <c:strCache>
                <c:ptCount val="1"/>
                <c:pt idx="0">
                  <c:v>中国上海</c:v>
                </c:pt>
              </c:strCache>
            </c:strRef>
          </c:tx>
          <c:dLbls>
            <c:showVal val="1"/>
          </c:dLbls>
          <c:cat>
            <c:strRef>
              <c:f>pdsbj!$E$119:$E$130</c:f>
              <c:strCache>
                <c:ptCount val="12"/>
                <c:pt idx="0">
                  <c:v>所教学科领域的知识和理解</c:v>
                </c:pt>
                <c:pt idx="1">
                  <c:v>所教学科的教学能力</c:v>
                </c:pt>
                <c:pt idx="2">
                  <c:v>课程的知识</c:v>
                </c:pt>
                <c:pt idx="3">
                  <c:v>学生评价与评估的实践</c:v>
                </c:pt>
                <c:pt idx="4">
                  <c:v>学生行为和课堂管理</c:v>
                </c:pt>
                <c:pt idx="5">
                  <c:v>学校管理与行政</c:v>
                </c:pt>
                <c:pt idx="6">
                  <c:v>个性化学习的教学方法</c:v>
                </c:pt>
                <c:pt idx="7">
                  <c:v>跨学科技能的教学</c:v>
                </c:pt>
                <c:pt idx="8">
                  <c:v>为未来工作或研究培养跨职业技能的教学方法</c:v>
                </c:pt>
                <c:pt idx="9">
                  <c:v>多元文化或多语言环境下的教学</c:v>
                </c:pt>
                <c:pt idx="10">
                  <c:v>有特殊需要的学生的教学</c:v>
                </c:pt>
                <c:pt idx="11">
                  <c:v>学生职业指导与咨询</c:v>
                </c:pt>
              </c:strCache>
            </c:strRef>
          </c:cat>
          <c:val>
            <c:numRef>
              <c:f>pdsbj!$G$119:$G$130</c:f>
              <c:numCache>
                <c:formatCode>0.0_ </c:formatCode>
                <c:ptCount val="12"/>
                <c:pt idx="0">
                  <c:v>95.855939526754085</c:v>
                </c:pt>
                <c:pt idx="1">
                  <c:v>95.247231282487462</c:v>
                </c:pt>
                <c:pt idx="2">
                  <c:v>88.931700717501087</c:v>
                </c:pt>
                <c:pt idx="3">
                  <c:v>75.133038361698127</c:v>
                </c:pt>
                <c:pt idx="4">
                  <c:v>71.033173846299817</c:v>
                </c:pt>
                <c:pt idx="5">
                  <c:v>27.679014668131359</c:v>
                </c:pt>
                <c:pt idx="6">
                  <c:v>70.903543927430363</c:v>
                </c:pt>
                <c:pt idx="7">
                  <c:v>42.519440284853104</c:v>
                </c:pt>
                <c:pt idx="8">
                  <c:v>31.380909867883833</c:v>
                </c:pt>
                <c:pt idx="9">
                  <c:v>28.227090859942678</c:v>
                </c:pt>
                <c:pt idx="10">
                  <c:v>23.604494276409792</c:v>
                </c:pt>
                <c:pt idx="11">
                  <c:v>21.918049709185627</c:v>
                </c:pt>
              </c:numCache>
            </c:numRef>
          </c:val>
        </c:ser>
        <c:dLbls/>
        <c:axId val="132158976"/>
        <c:axId val="132160512"/>
      </c:barChart>
      <c:catAx>
        <c:axId val="132158976"/>
        <c:scaling>
          <c:orientation val="maxMin"/>
        </c:scaling>
        <c:axPos val="l"/>
        <c:majorGridlines>
          <c:spPr>
            <a:ln>
              <a:prstDash val="dash"/>
            </a:ln>
          </c:spPr>
        </c:majorGridlines>
        <c:majorTickMark val="none"/>
        <c:tickLblPos val="nextTo"/>
        <c:crossAx val="132160512"/>
        <c:crosses val="autoZero"/>
        <c:auto val="1"/>
        <c:lblAlgn val="ctr"/>
        <c:lblOffset val="100"/>
      </c:catAx>
      <c:valAx>
        <c:axId val="132160512"/>
        <c:scaling>
          <c:orientation val="minMax"/>
          <c:max val="100"/>
        </c:scaling>
        <c:axPos val="b"/>
        <c:majorGridlines>
          <c:spPr>
            <a:ln>
              <a:prstDash val="dash"/>
            </a:ln>
          </c:spPr>
        </c:majorGridlines>
        <c:numFmt formatCode="0_ " sourceLinked="0"/>
        <c:majorTickMark val="cross"/>
        <c:tickLblPos val="high"/>
        <c:crossAx val="132158976"/>
        <c:crosses val="max"/>
        <c:crossBetween val="between"/>
      </c:valAx>
    </c:plotArea>
    <c:legend>
      <c:legendPos val="r"/>
      <c:layout>
        <c:manualLayout>
          <c:xMode val="edge"/>
          <c:yMode val="edge"/>
          <c:x val="0.83212436838890969"/>
          <c:y val="0.50617758879439712"/>
          <c:w val="0.12093482990427602"/>
          <c:h val="7.6589294647323683E-2"/>
        </c:manualLayout>
      </c:layout>
    </c:legend>
    <c:plotVisOnly val="1"/>
    <c:dispBlanksAs val="gap"/>
  </c:chart>
  <c:externalData r:id="rId1"/>
</c:chartSpace>
</file>

<file path=ppt/charts/chart16.xml><?xml version="1.0" encoding="utf-8"?>
<c:chartSpace xmlns:c="http://schemas.openxmlformats.org/drawingml/2006/chart" xmlns:a="http://schemas.openxmlformats.org/drawingml/2006/main" xmlns:r="http://schemas.openxmlformats.org/officeDocument/2006/relationships">
  <c:lang val="zh-CN"/>
  <c:chart>
    <c:plotArea>
      <c:layout>
        <c:manualLayout>
          <c:layoutTarget val="inner"/>
          <c:xMode val="edge"/>
          <c:yMode val="edge"/>
          <c:x val="0.12136299444825167"/>
          <c:y val="2.5069188200082707E-2"/>
          <c:w val="0.82861625315703469"/>
          <c:h val="0.87772330084572103"/>
        </c:manualLayout>
      </c:layout>
      <c:scatterChart>
        <c:scatterStyle val="lineMarker"/>
        <c:ser>
          <c:idx val="0"/>
          <c:order val="0"/>
          <c:spPr>
            <a:ln w="28575">
              <a:noFill/>
            </a:ln>
          </c:spPr>
          <c:dLbls>
            <c:dLbl>
              <c:idx val="0"/>
              <c:layout/>
              <c:tx>
                <c:strRef>
                  <c:f>'23slfpay'!$B$2</c:f>
                  <c:strCache>
                    <c:ptCount val="1"/>
                    <c:pt idx="0">
                      <c:v>澳大利亚</c:v>
                    </c:pt>
                  </c:strCache>
                </c:strRef>
              </c:tx>
              <c:showVal val="1"/>
              <c:extLst>
                <c:ext xmlns:c15="http://schemas.microsoft.com/office/drawing/2012/chart" uri="{CE6537A1-D6FC-4f65-9D91-7224C49458BB}">
                  <c15:layout/>
                  <c15:dlblFieldTable>
                    <c15:dlblFTEntry>
                      <c15:txfldGUID>{CF2BC4F3-9B03-425F-BCE6-8C24C2E7E0F8}</c15:txfldGUID>
                      <c15:f>'23slfpay'!$B$2</c15:f>
                      <c15:dlblFieldTableCache>
                        <c:ptCount val="1"/>
                        <c:pt idx="0">
                          <c:v>澳大利亚</c:v>
                        </c:pt>
                      </c15:dlblFieldTableCache>
                    </c15:dlblFTEntry>
                  </c15:dlblFieldTable>
                  <c15:showDataLabelsRange val="0"/>
                </c:ext>
              </c:extLst>
            </c:dLbl>
            <c:dLbl>
              <c:idx val="1"/>
              <c:layout/>
              <c:tx>
                <c:strRef>
                  <c:f>'23slfpay'!$B$3</c:f>
                  <c:strCache>
                    <c:ptCount val="1"/>
                    <c:pt idx="0">
                      <c:v>巴西</c:v>
                    </c:pt>
                  </c:strCache>
                </c:strRef>
              </c:tx>
              <c:showVal val="1"/>
              <c:extLst>
                <c:ext xmlns:c15="http://schemas.microsoft.com/office/drawing/2012/chart" uri="{CE6537A1-D6FC-4f65-9D91-7224C49458BB}">
                  <c15:layout/>
                  <c15:dlblFieldTable>
                    <c15:dlblFTEntry>
                      <c15:txfldGUID>{223FA10B-8B5B-43DA-8B29-F66A0431A620}</c15:txfldGUID>
                      <c15:f>'23slfpay'!$B$3</c15:f>
                      <c15:dlblFieldTableCache>
                        <c:ptCount val="1"/>
                        <c:pt idx="0">
                          <c:v>巴西</c:v>
                        </c:pt>
                      </c15:dlblFieldTableCache>
                    </c15:dlblFTEntry>
                  </c15:dlblFieldTable>
                  <c15:showDataLabelsRange val="0"/>
                </c:ext>
              </c:extLst>
            </c:dLbl>
            <c:dLbl>
              <c:idx val="2"/>
              <c:layout/>
              <c:tx>
                <c:strRef>
                  <c:f>'23slfpay'!$B$4</c:f>
                  <c:strCache>
                    <c:ptCount val="1"/>
                    <c:pt idx="0">
                      <c:v>保加利亚</c:v>
                    </c:pt>
                  </c:strCache>
                </c:strRef>
              </c:tx>
              <c:showVal val="1"/>
              <c:extLst>
                <c:ext xmlns:c15="http://schemas.microsoft.com/office/drawing/2012/chart" uri="{CE6537A1-D6FC-4f65-9D91-7224C49458BB}">
                  <c15:layout/>
                  <c15:dlblFieldTable>
                    <c15:dlblFTEntry>
                      <c15:txfldGUID>{F476DC99-B997-4C6D-8406-9BF9E812F8F3}</c15:txfldGUID>
                      <c15:f>'23slfpay'!$B$4</c15:f>
                      <c15:dlblFieldTableCache>
                        <c:ptCount val="1"/>
                        <c:pt idx="0">
                          <c:v>保加利亚</c:v>
                        </c:pt>
                      </c15:dlblFieldTableCache>
                    </c15:dlblFTEntry>
                  </c15:dlblFieldTable>
                  <c15:showDataLabelsRange val="0"/>
                </c:ext>
              </c:extLst>
            </c:dLbl>
            <c:dLbl>
              <c:idx val="3"/>
              <c:layout/>
              <c:tx>
                <c:strRef>
                  <c:f>'23slfpay'!$B$5</c:f>
                  <c:strCache>
                    <c:ptCount val="1"/>
                    <c:pt idx="0">
                      <c:v>智利</c:v>
                    </c:pt>
                  </c:strCache>
                </c:strRef>
              </c:tx>
              <c:showVal val="1"/>
              <c:extLst>
                <c:ext xmlns:c15="http://schemas.microsoft.com/office/drawing/2012/chart" uri="{CE6537A1-D6FC-4f65-9D91-7224C49458BB}">
                  <c15:layout/>
                  <c15:dlblFieldTable>
                    <c15:dlblFTEntry>
                      <c15:txfldGUID>{9990E843-E4D3-44EA-B8B9-8E7283661847}</c15:txfldGUID>
                      <c15:f>'23slfpay'!$B$5</c15:f>
                      <c15:dlblFieldTableCache>
                        <c:ptCount val="1"/>
                        <c:pt idx="0">
                          <c:v>智利</c:v>
                        </c:pt>
                      </c15:dlblFieldTableCache>
                    </c15:dlblFTEntry>
                  </c15:dlblFieldTable>
                  <c15:showDataLabelsRange val="0"/>
                </c:ext>
              </c:extLst>
            </c:dLbl>
            <c:dLbl>
              <c:idx val="4"/>
              <c:layout/>
              <c:tx>
                <c:strRef>
                  <c:f>'23slfpay'!$B$6</c:f>
                  <c:strCache>
                    <c:ptCount val="1"/>
                    <c:pt idx="0">
                      <c:v>克罗地亚</c:v>
                    </c:pt>
                  </c:strCache>
                </c:strRef>
              </c:tx>
              <c:showVal val="1"/>
              <c:extLst>
                <c:ext xmlns:c15="http://schemas.microsoft.com/office/drawing/2012/chart" uri="{CE6537A1-D6FC-4f65-9D91-7224C49458BB}">
                  <c15:layout/>
                  <c15:dlblFieldTable>
                    <c15:dlblFTEntry>
                      <c15:txfldGUID>{72F2E4E7-A4A6-4931-BA65-4A4BD28BB4CD}</c15:txfldGUID>
                      <c15:f>'23slfpay'!$B$6</c15:f>
                      <c15:dlblFieldTableCache>
                        <c:ptCount val="1"/>
                        <c:pt idx="0">
                          <c:v>克罗地亚</c:v>
                        </c:pt>
                      </c15:dlblFieldTableCache>
                    </c15:dlblFTEntry>
                  </c15:dlblFieldTable>
                  <c15:showDataLabelsRange val="0"/>
                </c:ext>
              </c:extLst>
            </c:dLbl>
            <c:dLbl>
              <c:idx val="5"/>
              <c:layout/>
              <c:tx>
                <c:strRef>
                  <c:f>'23slfpay'!$B$7</c:f>
                  <c:strCache>
                    <c:ptCount val="1"/>
                    <c:pt idx="0">
                      <c:v>塞浦路斯</c:v>
                    </c:pt>
                  </c:strCache>
                </c:strRef>
              </c:tx>
              <c:showVal val="1"/>
              <c:extLst>
                <c:ext xmlns:c15="http://schemas.microsoft.com/office/drawing/2012/chart" uri="{CE6537A1-D6FC-4f65-9D91-7224C49458BB}">
                  <c15:layout/>
                  <c15:dlblFieldTable>
                    <c15:dlblFTEntry>
                      <c15:txfldGUID>{C88BBAC7-97A7-4EED-95D9-543ED717C36F}</c15:txfldGUID>
                      <c15:f>'23slfpay'!$B$7</c15:f>
                      <c15:dlblFieldTableCache>
                        <c:ptCount val="1"/>
                        <c:pt idx="0">
                          <c:v>塞浦路斯</c:v>
                        </c:pt>
                      </c15:dlblFieldTableCache>
                    </c15:dlblFTEntry>
                  </c15:dlblFieldTable>
                  <c15:showDataLabelsRange val="0"/>
                </c:ext>
              </c:extLst>
            </c:dLbl>
            <c:dLbl>
              <c:idx val="6"/>
              <c:layout/>
              <c:tx>
                <c:strRef>
                  <c:f>'23slfpay'!$B$8</c:f>
                  <c:strCache>
                    <c:ptCount val="1"/>
                    <c:pt idx="0">
                      <c:v>捷克</c:v>
                    </c:pt>
                  </c:strCache>
                </c:strRef>
              </c:tx>
              <c:showVal val="1"/>
              <c:extLst>
                <c:ext xmlns:c15="http://schemas.microsoft.com/office/drawing/2012/chart" uri="{CE6537A1-D6FC-4f65-9D91-7224C49458BB}">
                  <c15:layout/>
                  <c15:dlblFieldTable>
                    <c15:dlblFTEntry>
                      <c15:txfldGUID>{4D57567B-8507-4B54-A1B4-FFEF977829C7}</c15:txfldGUID>
                      <c15:f>'23slfpay'!$B$8</c15:f>
                      <c15:dlblFieldTableCache>
                        <c:ptCount val="1"/>
                        <c:pt idx="0">
                          <c:v>捷克</c:v>
                        </c:pt>
                      </c15:dlblFieldTableCache>
                    </c15:dlblFTEntry>
                  </c15:dlblFieldTable>
                  <c15:showDataLabelsRange val="0"/>
                </c:ext>
              </c:extLst>
            </c:dLbl>
            <c:dLbl>
              <c:idx val="7"/>
              <c:layout/>
              <c:tx>
                <c:strRef>
                  <c:f>'23slfpay'!$B$9</c:f>
                  <c:strCache>
                    <c:ptCount val="1"/>
                    <c:pt idx="0">
                      <c:v>丹麦</c:v>
                    </c:pt>
                  </c:strCache>
                </c:strRef>
              </c:tx>
              <c:showVal val="1"/>
              <c:extLst>
                <c:ext xmlns:c15="http://schemas.microsoft.com/office/drawing/2012/chart" uri="{CE6537A1-D6FC-4f65-9D91-7224C49458BB}">
                  <c15:layout/>
                  <c15:dlblFieldTable>
                    <c15:dlblFTEntry>
                      <c15:txfldGUID>{10425678-83BC-4802-9D87-9D4591E229D8}</c15:txfldGUID>
                      <c15:f>'23slfpay'!$B$9</c15:f>
                      <c15:dlblFieldTableCache>
                        <c:ptCount val="1"/>
                        <c:pt idx="0">
                          <c:v>丹麦</c:v>
                        </c:pt>
                      </c15:dlblFieldTableCache>
                    </c15:dlblFTEntry>
                  </c15:dlblFieldTable>
                  <c15:showDataLabelsRange val="0"/>
                </c:ext>
              </c:extLst>
            </c:dLbl>
            <c:dLbl>
              <c:idx val="8"/>
              <c:layout/>
              <c:tx>
                <c:strRef>
                  <c:f>'23slfpay'!$B$10</c:f>
                  <c:strCache>
                    <c:ptCount val="1"/>
                    <c:pt idx="0">
                      <c:v>爱沙尼亚</c:v>
                    </c:pt>
                  </c:strCache>
                </c:strRef>
              </c:tx>
              <c:showVal val="1"/>
              <c:extLst>
                <c:ext xmlns:c15="http://schemas.microsoft.com/office/drawing/2012/chart" uri="{CE6537A1-D6FC-4f65-9D91-7224C49458BB}">
                  <c15:layout/>
                  <c15:dlblFieldTable>
                    <c15:dlblFTEntry>
                      <c15:txfldGUID>{0245A4D8-AE46-472E-9DED-D1200F0DA31C}</c15:txfldGUID>
                      <c15:f>'23slfpay'!$B$10</c15:f>
                      <c15:dlblFieldTableCache>
                        <c:ptCount val="1"/>
                        <c:pt idx="0">
                          <c:v>爱沙尼亚</c:v>
                        </c:pt>
                      </c15:dlblFieldTableCache>
                    </c15:dlblFTEntry>
                  </c15:dlblFieldTable>
                  <c15:showDataLabelsRange val="0"/>
                </c:ext>
              </c:extLst>
            </c:dLbl>
            <c:dLbl>
              <c:idx val="9"/>
              <c:layout/>
              <c:tx>
                <c:strRef>
                  <c:f>'23slfpay'!$B$11</c:f>
                  <c:strCache>
                    <c:ptCount val="1"/>
                    <c:pt idx="0">
                      <c:v>芬兰</c:v>
                    </c:pt>
                  </c:strCache>
                </c:strRef>
              </c:tx>
              <c:spPr>
                <a:solidFill>
                  <a:srgbClr val="00B0F0"/>
                </a:solidFill>
              </c:spPr>
              <c:txPr>
                <a:bodyPr/>
                <a:lstStyle/>
                <a:p>
                  <a:pPr>
                    <a:defRPr sz="800"/>
                  </a:pPr>
                  <a:endParaRPr lang="zh-CN"/>
                </a:p>
              </c:txPr>
              <c:showVal val="1"/>
              <c:extLst>
                <c:ext xmlns:c15="http://schemas.microsoft.com/office/drawing/2012/chart" uri="{CE6537A1-D6FC-4f65-9D91-7224C49458BB}">
                  <c15:layout/>
                  <c15:dlblFieldTable>
                    <c15:dlblFTEntry>
                      <c15:txfldGUID>{C9E5A66A-EF69-4769-9704-61807546118D}</c15:txfldGUID>
                      <c15:f>'23slfpay'!$B$11</c15:f>
                      <c15:dlblFieldTableCache>
                        <c:ptCount val="1"/>
                        <c:pt idx="0">
                          <c:v>芬兰</c:v>
                        </c:pt>
                      </c15:dlblFieldTableCache>
                    </c15:dlblFTEntry>
                  </c15:dlblFieldTable>
                  <c15:showDataLabelsRange val="0"/>
                </c:ext>
              </c:extLst>
            </c:dLbl>
            <c:dLbl>
              <c:idx val="10"/>
              <c:layout/>
              <c:tx>
                <c:strRef>
                  <c:f>'23slfpay'!$B$12</c:f>
                  <c:strCache>
                    <c:ptCount val="1"/>
                    <c:pt idx="0">
                      <c:v>法国</c:v>
                    </c:pt>
                  </c:strCache>
                </c:strRef>
              </c:tx>
              <c:showVal val="1"/>
              <c:extLst>
                <c:ext xmlns:c15="http://schemas.microsoft.com/office/drawing/2012/chart" uri="{CE6537A1-D6FC-4f65-9D91-7224C49458BB}">
                  <c15:layout/>
                  <c15:dlblFieldTable>
                    <c15:dlblFTEntry>
                      <c15:txfldGUID>{A54454DC-64A3-495A-BAB4-08FED24BEB3C}</c15:txfldGUID>
                      <c15:f>'23slfpay'!$B$12</c15:f>
                      <c15:dlblFieldTableCache>
                        <c:ptCount val="1"/>
                        <c:pt idx="0">
                          <c:v>法国</c:v>
                        </c:pt>
                      </c15:dlblFieldTableCache>
                    </c15:dlblFTEntry>
                  </c15:dlblFieldTable>
                  <c15:showDataLabelsRange val="0"/>
                </c:ext>
              </c:extLst>
            </c:dLbl>
            <c:dLbl>
              <c:idx val="11"/>
              <c:layout/>
              <c:tx>
                <c:strRef>
                  <c:f>'23slfpay'!$B$13</c:f>
                  <c:strCache>
                    <c:ptCount val="1"/>
                    <c:pt idx="0">
                      <c:v>格鲁吉亚</c:v>
                    </c:pt>
                  </c:strCache>
                </c:strRef>
              </c:tx>
              <c:showVal val="1"/>
              <c:extLst>
                <c:ext xmlns:c15="http://schemas.microsoft.com/office/drawing/2012/chart" uri="{CE6537A1-D6FC-4f65-9D91-7224C49458BB}">
                  <c15:layout/>
                  <c15:dlblFieldTable>
                    <c15:dlblFTEntry>
                      <c15:txfldGUID>{4E51247D-DB54-4064-984B-E6F39A4A1022}</c15:txfldGUID>
                      <c15:f>'23slfpay'!$B$13</c15:f>
                      <c15:dlblFieldTableCache>
                        <c:ptCount val="1"/>
                        <c:pt idx="0">
                          <c:v>格鲁吉亚</c:v>
                        </c:pt>
                      </c15:dlblFieldTableCache>
                    </c15:dlblFTEntry>
                  </c15:dlblFieldTable>
                  <c15:showDataLabelsRange val="0"/>
                </c:ext>
              </c:extLst>
            </c:dLbl>
            <c:dLbl>
              <c:idx val="12"/>
              <c:layout/>
              <c:tx>
                <c:strRef>
                  <c:f>'23slfpay'!$B$14</c:f>
                  <c:strCache>
                    <c:ptCount val="1"/>
                    <c:pt idx="0">
                      <c:v>以色列</c:v>
                    </c:pt>
                  </c:strCache>
                </c:strRef>
              </c:tx>
              <c:showVal val="1"/>
              <c:extLst>
                <c:ext xmlns:c15="http://schemas.microsoft.com/office/drawing/2012/chart" uri="{CE6537A1-D6FC-4f65-9D91-7224C49458BB}">
                  <c15:layout/>
                  <c15:dlblFieldTable>
                    <c15:dlblFTEntry>
                      <c15:txfldGUID>{CCF9E6E1-E7D4-47DA-A360-55175B0943E4}</c15:txfldGUID>
                      <c15:f>'23slfpay'!$B$14</c15:f>
                      <c15:dlblFieldTableCache>
                        <c:ptCount val="1"/>
                        <c:pt idx="0">
                          <c:v>以色列</c:v>
                        </c:pt>
                      </c15:dlblFieldTableCache>
                    </c15:dlblFTEntry>
                  </c15:dlblFieldTable>
                  <c15:showDataLabelsRange val="0"/>
                </c:ext>
              </c:extLst>
            </c:dLbl>
            <c:dLbl>
              <c:idx val="13"/>
              <c:layout/>
              <c:tx>
                <c:strRef>
                  <c:f>'23slfpay'!$B$15</c:f>
                  <c:strCache>
                    <c:ptCount val="1"/>
                    <c:pt idx="0">
                      <c:v>意大利</c:v>
                    </c:pt>
                  </c:strCache>
                </c:strRef>
              </c:tx>
              <c:showVal val="1"/>
              <c:extLst>
                <c:ext xmlns:c15="http://schemas.microsoft.com/office/drawing/2012/chart" uri="{CE6537A1-D6FC-4f65-9D91-7224C49458BB}">
                  <c15:layout/>
                  <c15:dlblFieldTable>
                    <c15:dlblFTEntry>
                      <c15:txfldGUID>{69E0AAFD-916B-4A56-BB00-8B8D46E46821}</c15:txfldGUID>
                      <c15:f>'23slfpay'!$B$15</c15:f>
                      <c15:dlblFieldTableCache>
                        <c:ptCount val="1"/>
                        <c:pt idx="0">
                          <c:v>意大利</c:v>
                        </c:pt>
                      </c15:dlblFieldTableCache>
                    </c15:dlblFTEntry>
                  </c15:dlblFieldTable>
                  <c15:showDataLabelsRange val="0"/>
                </c:ext>
              </c:extLst>
            </c:dLbl>
            <c:dLbl>
              <c:idx val="14"/>
              <c:layout/>
              <c:tx>
                <c:strRef>
                  <c:f>'23slfpay'!$B$16</c:f>
                  <c:strCache>
                    <c:ptCount val="1"/>
                    <c:pt idx="0">
                      <c:v>日本</c:v>
                    </c:pt>
                  </c:strCache>
                </c:strRef>
              </c:tx>
              <c:showVal val="1"/>
              <c:extLst>
                <c:ext xmlns:c15="http://schemas.microsoft.com/office/drawing/2012/chart" uri="{CE6537A1-D6FC-4f65-9D91-7224C49458BB}">
                  <c15:layout/>
                  <c15:dlblFieldTable>
                    <c15:dlblFTEntry>
                      <c15:txfldGUID>{34B3D080-3151-4283-9CBF-10254CE70273}</c15:txfldGUID>
                      <c15:f>'23slfpay'!$B$16</c15:f>
                      <c15:dlblFieldTableCache>
                        <c:ptCount val="1"/>
                        <c:pt idx="0">
                          <c:v>日本</c:v>
                        </c:pt>
                      </c15:dlblFieldTableCache>
                    </c15:dlblFTEntry>
                  </c15:dlblFieldTable>
                  <c15:showDataLabelsRange val="0"/>
                </c:ext>
              </c:extLst>
            </c:dLbl>
            <c:dLbl>
              <c:idx val="15"/>
              <c:layout/>
              <c:tx>
                <c:strRef>
                  <c:f>'23slfpay'!$B$17</c:f>
                  <c:strCache>
                    <c:ptCount val="1"/>
                    <c:pt idx="0">
                      <c:v>韩国</c:v>
                    </c:pt>
                  </c:strCache>
                </c:strRef>
              </c:tx>
              <c:showVal val="1"/>
              <c:extLst>
                <c:ext xmlns:c15="http://schemas.microsoft.com/office/drawing/2012/chart" uri="{CE6537A1-D6FC-4f65-9D91-7224C49458BB}">
                  <c15:layout/>
                  <c15:dlblFieldTable>
                    <c15:dlblFTEntry>
                      <c15:txfldGUID>{870634E7-0080-47C9-AA29-AD719CCBFF88}</c15:txfldGUID>
                      <c15:f>'23slfpay'!$B$17</c15:f>
                      <c15:dlblFieldTableCache>
                        <c:ptCount val="1"/>
                        <c:pt idx="0">
                          <c:v>韩国</c:v>
                        </c:pt>
                      </c15:dlblFieldTableCache>
                    </c15:dlblFTEntry>
                  </c15:dlblFieldTable>
                  <c15:showDataLabelsRange val="0"/>
                </c:ext>
              </c:extLst>
            </c:dLbl>
            <c:dLbl>
              <c:idx val="16"/>
              <c:layout/>
              <c:tx>
                <c:strRef>
                  <c:f>'23slfpay'!$B$18</c:f>
                  <c:strCache>
                    <c:ptCount val="1"/>
                    <c:pt idx="0">
                      <c:v>拉脱维亚</c:v>
                    </c:pt>
                  </c:strCache>
                </c:strRef>
              </c:tx>
              <c:showVal val="1"/>
              <c:extLst>
                <c:ext xmlns:c15="http://schemas.microsoft.com/office/drawing/2012/chart" uri="{CE6537A1-D6FC-4f65-9D91-7224C49458BB}">
                  <c15:layout/>
                  <c15:dlblFieldTable>
                    <c15:dlblFTEntry>
                      <c15:txfldGUID>{1EFA4E9C-38FF-4A8D-A1C5-9F362DBE9141}</c15:txfldGUID>
                      <c15:f>'23slfpay'!$B$18</c15:f>
                      <c15:dlblFieldTableCache>
                        <c:ptCount val="1"/>
                        <c:pt idx="0">
                          <c:v>拉脱维亚</c:v>
                        </c:pt>
                      </c15:dlblFieldTableCache>
                    </c15:dlblFTEntry>
                  </c15:dlblFieldTable>
                  <c15:showDataLabelsRange val="0"/>
                </c:ext>
              </c:extLst>
            </c:dLbl>
            <c:dLbl>
              <c:idx val="17"/>
              <c:layout>
                <c:manualLayout>
                  <c:x val="-0.11981309985826177"/>
                  <c:y val="0"/>
                </c:manualLayout>
              </c:layout>
              <c:tx>
                <c:strRef>
                  <c:f>'23slfpay'!$B$19</c:f>
                  <c:strCache>
                    <c:ptCount val="1"/>
                    <c:pt idx="0">
                      <c:v>马来西亚</c:v>
                    </c:pt>
                  </c:strCache>
                </c:strRef>
              </c:tx>
              <c:showVal val="1"/>
              <c:extLst>
                <c:ext xmlns:c15="http://schemas.microsoft.com/office/drawing/2012/chart" uri="{CE6537A1-D6FC-4f65-9D91-7224C49458BB}">
                  <c15:layout/>
                  <c15:dlblFieldTable>
                    <c15:dlblFTEntry>
                      <c15:txfldGUID>{676B2F3F-8C4E-4FB6-B2E7-A4ACAFD33BCB}</c15:txfldGUID>
                      <c15:f>'23slfpay'!$B$19</c15:f>
                      <c15:dlblFieldTableCache>
                        <c:ptCount val="1"/>
                        <c:pt idx="0">
                          <c:v>马来西亚</c:v>
                        </c:pt>
                      </c15:dlblFieldTableCache>
                    </c15:dlblFTEntry>
                  </c15:dlblFieldTable>
                  <c15:showDataLabelsRange val="0"/>
                </c:ext>
              </c:extLst>
            </c:dLbl>
            <c:dLbl>
              <c:idx val="18"/>
              <c:layout/>
              <c:tx>
                <c:strRef>
                  <c:f>'23slfpay'!$B$20</c:f>
                  <c:strCache>
                    <c:ptCount val="1"/>
                    <c:pt idx="0">
                      <c:v>墨西哥</c:v>
                    </c:pt>
                  </c:strCache>
                </c:strRef>
              </c:tx>
              <c:showVal val="1"/>
              <c:extLst>
                <c:ext xmlns:c15="http://schemas.microsoft.com/office/drawing/2012/chart" uri="{CE6537A1-D6FC-4f65-9D91-7224C49458BB}">
                  <c15:layout/>
                  <c15:dlblFieldTable>
                    <c15:dlblFTEntry>
                      <c15:txfldGUID>{0DE9D046-B47E-4A82-B179-54F02F955D6E}</c15:txfldGUID>
                      <c15:f>'23slfpay'!$B$20</c15:f>
                      <c15:dlblFieldTableCache>
                        <c:ptCount val="1"/>
                        <c:pt idx="0">
                          <c:v>墨西哥</c:v>
                        </c:pt>
                      </c15:dlblFieldTableCache>
                    </c15:dlblFTEntry>
                  </c15:dlblFieldTable>
                  <c15:showDataLabelsRange val="0"/>
                </c:ext>
              </c:extLst>
            </c:dLbl>
            <c:dLbl>
              <c:idx val="19"/>
              <c:layout/>
              <c:tx>
                <c:strRef>
                  <c:f>'23slfpay'!$B$21</c:f>
                  <c:strCache>
                    <c:ptCount val="1"/>
                    <c:pt idx="0">
                      <c:v>荷兰</c:v>
                    </c:pt>
                  </c:strCache>
                </c:strRef>
              </c:tx>
              <c:showVal val="1"/>
              <c:extLst>
                <c:ext xmlns:c15="http://schemas.microsoft.com/office/drawing/2012/chart" uri="{CE6537A1-D6FC-4f65-9D91-7224C49458BB}">
                  <c15:layout/>
                  <c15:dlblFieldTable>
                    <c15:dlblFTEntry>
                      <c15:txfldGUID>{75FBC4F2-19A5-4F51-A5E3-1A10709D3B21}</c15:txfldGUID>
                      <c15:f>'23slfpay'!$B$21</c15:f>
                      <c15:dlblFieldTableCache>
                        <c:ptCount val="1"/>
                        <c:pt idx="0">
                          <c:v>荷兰</c:v>
                        </c:pt>
                      </c15:dlblFieldTableCache>
                    </c15:dlblFTEntry>
                  </c15:dlblFieldTable>
                  <c15:showDataLabelsRange val="0"/>
                </c:ext>
              </c:extLst>
            </c:dLbl>
            <c:dLbl>
              <c:idx val="20"/>
              <c:layout>
                <c:manualLayout>
                  <c:x val="0"/>
                  <c:y val="-1.5804953012710281E-2"/>
                </c:manualLayout>
              </c:layout>
              <c:tx>
                <c:strRef>
                  <c:f>'23slfpay'!$B$22</c:f>
                  <c:strCache>
                    <c:ptCount val="1"/>
                    <c:pt idx="0">
                      <c:v>新西兰</c:v>
                    </c:pt>
                  </c:strCache>
                </c:strRef>
              </c:tx>
              <c:showVal val="1"/>
              <c:extLst>
                <c:ext xmlns:c15="http://schemas.microsoft.com/office/drawing/2012/chart" uri="{CE6537A1-D6FC-4f65-9D91-7224C49458BB}">
                  <c15:layout/>
                  <c15:dlblFieldTable>
                    <c15:dlblFTEntry>
                      <c15:txfldGUID>{3F5DDCF7-A164-4A38-8DD9-6476AE29BFDD}</c15:txfldGUID>
                      <c15:f>'23slfpay'!$B$22</c15:f>
                      <c15:dlblFieldTableCache>
                        <c:ptCount val="1"/>
                        <c:pt idx="0">
                          <c:v>新西兰</c:v>
                        </c:pt>
                      </c15:dlblFieldTableCache>
                    </c15:dlblFTEntry>
                  </c15:dlblFieldTable>
                  <c15:showDataLabelsRange val="0"/>
                </c:ext>
              </c:extLst>
            </c:dLbl>
            <c:dLbl>
              <c:idx val="21"/>
              <c:layout>
                <c:manualLayout>
                  <c:x val="-1.5101135993855003E-2"/>
                  <c:y val="2.0320653873484636E-2"/>
                </c:manualLayout>
              </c:layout>
              <c:tx>
                <c:strRef>
                  <c:f>'23slfpay'!$B$23</c:f>
                  <c:strCache>
                    <c:ptCount val="1"/>
                    <c:pt idx="0">
                      <c:v>挪威</c:v>
                    </c:pt>
                  </c:strCache>
                </c:strRef>
              </c:tx>
              <c:showVal val="1"/>
              <c:extLst>
                <c:ext xmlns:c15="http://schemas.microsoft.com/office/drawing/2012/chart" uri="{CE6537A1-D6FC-4f65-9D91-7224C49458BB}">
                  <c15:layout/>
                  <c15:dlblFieldTable>
                    <c15:dlblFTEntry>
                      <c15:txfldGUID>{EB758D27-FA3E-48D7-800C-27C7E2B6AD6D}</c15:txfldGUID>
                      <c15:f>'23slfpay'!$B$23</c15:f>
                      <c15:dlblFieldTableCache>
                        <c:ptCount val="1"/>
                        <c:pt idx="0">
                          <c:v>挪威</c:v>
                        </c:pt>
                      </c15:dlblFieldTableCache>
                    </c15:dlblFTEntry>
                  </c15:dlblFieldTable>
                  <c15:showDataLabelsRange val="0"/>
                </c:ext>
              </c:extLst>
            </c:dLbl>
            <c:dLbl>
              <c:idx val="22"/>
              <c:layout/>
              <c:tx>
                <c:strRef>
                  <c:f>'23slfpay'!$B$24</c:f>
                  <c:strCache>
                    <c:ptCount val="1"/>
                    <c:pt idx="0">
                      <c:v>波兰</c:v>
                    </c:pt>
                  </c:strCache>
                </c:strRef>
              </c:tx>
              <c:showVal val="1"/>
              <c:extLst>
                <c:ext xmlns:c15="http://schemas.microsoft.com/office/drawing/2012/chart" uri="{CE6537A1-D6FC-4f65-9D91-7224C49458BB}">
                  <c15:layout/>
                  <c15:dlblFieldTable>
                    <c15:dlblFTEntry>
                      <c15:txfldGUID>{6073D6EA-36E4-45B8-9756-89BC1E4F972C}</c15:txfldGUID>
                      <c15:f>'23slfpay'!$B$24</c15:f>
                      <c15:dlblFieldTableCache>
                        <c:ptCount val="1"/>
                        <c:pt idx="0">
                          <c:v>波兰</c:v>
                        </c:pt>
                      </c15:dlblFieldTableCache>
                    </c15:dlblFTEntry>
                  </c15:dlblFieldTable>
                  <c15:showDataLabelsRange val="0"/>
                </c:ext>
              </c:extLst>
            </c:dLbl>
            <c:dLbl>
              <c:idx val="23"/>
              <c:layout/>
              <c:tx>
                <c:strRef>
                  <c:f>'23slfpay'!$B$25</c:f>
                  <c:strCache>
                    <c:ptCount val="1"/>
                    <c:pt idx="0">
                      <c:v>葡萄牙</c:v>
                    </c:pt>
                  </c:strCache>
                </c:strRef>
              </c:tx>
              <c:showVal val="1"/>
              <c:extLst>
                <c:ext xmlns:c15="http://schemas.microsoft.com/office/drawing/2012/chart" uri="{CE6537A1-D6FC-4f65-9D91-7224C49458BB}">
                  <c15:layout/>
                  <c15:dlblFieldTable>
                    <c15:dlblFTEntry>
                      <c15:txfldGUID>{B32DD897-993E-4CF5-B2FB-86BA6E91917E}</c15:txfldGUID>
                      <c15:f>'23slfpay'!$B$25</c15:f>
                      <c15:dlblFieldTableCache>
                        <c:ptCount val="1"/>
                        <c:pt idx="0">
                          <c:v>葡萄牙</c:v>
                        </c:pt>
                      </c15:dlblFieldTableCache>
                    </c15:dlblFTEntry>
                  </c15:dlblFieldTable>
                  <c15:showDataLabelsRange val="0"/>
                </c:ext>
              </c:extLst>
            </c:dLbl>
            <c:dLbl>
              <c:idx val="24"/>
              <c:layout/>
              <c:tx>
                <c:strRef>
                  <c:f>'23slfpay'!$B$26</c:f>
                  <c:strCache>
                    <c:ptCount val="1"/>
                    <c:pt idx="0">
                      <c:v>俄罗斯</c:v>
                    </c:pt>
                  </c:strCache>
                </c:strRef>
              </c:tx>
              <c:showVal val="1"/>
              <c:extLst>
                <c:ext xmlns:c15="http://schemas.microsoft.com/office/drawing/2012/chart" uri="{CE6537A1-D6FC-4f65-9D91-7224C49458BB}">
                  <c15:layout/>
                  <c15:dlblFieldTable>
                    <c15:dlblFTEntry>
                      <c15:txfldGUID>{D3EC32B5-7384-43B9-92DA-D67C4387EB63}</c15:txfldGUID>
                      <c15:f>'23slfpay'!$B$26</c15:f>
                      <c15:dlblFieldTableCache>
                        <c:ptCount val="1"/>
                        <c:pt idx="0">
                          <c:v>俄罗斯</c:v>
                        </c:pt>
                      </c15:dlblFieldTableCache>
                    </c15:dlblFTEntry>
                  </c15:dlblFieldTable>
                  <c15:showDataLabelsRange val="0"/>
                </c:ext>
              </c:extLst>
            </c:dLbl>
            <c:dLbl>
              <c:idx val="25"/>
              <c:layout/>
              <c:tx>
                <c:strRef>
                  <c:f>'23slfpay'!$B$27</c:f>
                  <c:strCache>
                    <c:ptCount val="1"/>
                    <c:pt idx="0">
                      <c:v>塞尔维亚</c:v>
                    </c:pt>
                  </c:strCache>
                </c:strRef>
              </c:tx>
              <c:showVal val="1"/>
              <c:extLst>
                <c:ext xmlns:c15="http://schemas.microsoft.com/office/drawing/2012/chart" uri="{CE6537A1-D6FC-4f65-9D91-7224C49458BB}">
                  <c15:layout/>
                  <c15:dlblFieldTable>
                    <c15:dlblFTEntry>
                      <c15:txfldGUID>{47462E04-654C-41B7-99A2-B8FF7D9EBA77}</c15:txfldGUID>
                      <c15:f>'23slfpay'!$B$27</c15:f>
                      <c15:dlblFieldTableCache>
                        <c:ptCount val="1"/>
                        <c:pt idx="0">
                          <c:v>塞尔维亚</c:v>
                        </c:pt>
                      </c15:dlblFieldTableCache>
                    </c15:dlblFTEntry>
                  </c15:dlblFieldTable>
                  <c15:showDataLabelsRange val="0"/>
                </c:ext>
              </c:extLst>
            </c:dLbl>
            <c:dLbl>
              <c:idx val="26"/>
              <c:layout/>
              <c:tx>
                <c:strRef>
                  <c:f>'23slfpay'!$B$28</c:f>
                  <c:strCache>
                    <c:ptCount val="1"/>
                    <c:pt idx="0">
                      <c:v>新加坡</c:v>
                    </c:pt>
                  </c:strCache>
                </c:strRef>
              </c:tx>
              <c:spPr>
                <a:solidFill>
                  <a:srgbClr val="92D050"/>
                </a:solidFill>
              </c:spPr>
              <c:txPr>
                <a:bodyPr/>
                <a:lstStyle/>
                <a:p>
                  <a:pPr>
                    <a:defRPr sz="800"/>
                  </a:pPr>
                  <a:endParaRPr lang="zh-CN"/>
                </a:p>
              </c:txPr>
              <c:showVal val="1"/>
              <c:extLst>
                <c:ext xmlns:c15="http://schemas.microsoft.com/office/drawing/2012/chart" uri="{CE6537A1-D6FC-4f65-9D91-7224C49458BB}">
                  <c15:layout/>
                  <c15:dlblFieldTable>
                    <c15:dlblFTEntry>
                      <c15:txfldGUID>{845EA038-5B6A-45DC-B308-49EBDDEFC110}</c15:txfldGUID>
                      <c15:f>'23slfpay'!$B$28</c15:f>
                      <c15:dlblFieldTableCache>
                        <c:ptCount val="1"/>
                        <c:pt idx="0">
                          <c:v>新加坡</c:v>
                        </c:pt>
                      </c15:dlblFieldTableCache>
                    </c15:dlblFTEntry>
                  </c15:dlblFieldTable>
                  <c15:showDataLabelsRange val="0"/>
                </c:ext>
              </c:extLst>
            </c:dLbl>
            <c:dLbl>
              <c:idx val="27"/>
              <c:layout/>
              <c:tx>
                <c:strRef>
                  <c:f>'23slfpay'!$B$29</c:f>
                  <c:strCache>
                    <c:ptCount val="1"/>
                    <c:pt idx="0">
                      <c:v>斯洛伐克</c:v>
                    </c:pt>
                  </c:strCache>
                </c:strRef>
              </c:tx>
              <c:showVal val="1"/>
              <c:extLst>
                <c:ext xmlns:c15="http://schemas.microsoft.com/office/drawing/2012/chart" uri="{CE6537A1-D6FC-4f65-9D91-7224C49458BB}">
                  <c15:layout/>
                  <c15:dlblFieldTable>
                    <c15:dlblFTEntry>
                      <c15:txfldGUID>{054A5880-3123-46E1-8302-88EC9E3D5D06}</c15:txfldGUID>
                      <c15:f>'23slfpay'!$B$29</c15:f>
                      <c15:dlblFieldTableCache>
                        <c:ptCount val="1"/>
                        <c:pt idx="0">
                          <c:v>斯洛伐克</c:v>
                        </c:pt>
                      </c15:dlblFieldTableCache>
                    </c15:dlblFTEntry>
                  </c15:dlblFieldTable>
                  <c15:showDataLabelsRange val="0"/>
                </c:ext>
              </c:extLst>
            </c:dLbl>
            <c:dLbl>
              <c:idx val="28"/>
              <c:layout/>
              <c:tx>
                <c:strRef>
                  <c:f>'23slfpay'!$B$30</c:f>
                  <c:strCache>
                    <c:ptCount val="1"/>
                    <c:pt idx="0">
                      <c:v>西班牙</c:v>
                    </c:pt>
                  </c:strCache>
                </c:strRef>
              </c:tx>
              <c:showVal val="1"/>
              <c:extLst>
                <c:ext xmlns:c15="http://schemas.microsoft.com/office/drawing/2012/chart" uri="{CE6537A1-D6FC-4f65-9D91-7224C49458BB}">
                  <c15:layout/>
                  <c15:dlblFieldTable>
                    <c15:dlblFTEntry>
                      <c15:txfldGUID>{1DF2416A-6929-46FD-8EF5-DD078ABA3A2A}</c15:txfldGUID>
                      <c15:f>'23slfpay'!$B$30</c15:f>
                      <c15:dlblFieldTableCache>
                        <c:ptCount val="1"/>
                        <c:pt idx="0">
                          <c:v>西班牙</c:v>
                        </c:pt>
                      </c15:dlblFieldTableCache>
                    </c15:dlblFTEntry>
                  </c15:dlblFieldTable>
                  <c15:showDataLabelsRange val="0"/>
                </c:ext>
              </c:extLst>
            </c:dLbl>
            <c:dLbl>
              <c:idx val="29"/>
              <c:layout/>
              <c:tx>
                <c:strRef>
                  <c:f>'23slfpay'!$B$31</c:f>
                  <c:strCache>
                    <c:ptCount val="1"/>
                    <c:pt idx="0">
                      <c:v>瑞典</c:v>
                    </c:pt>
                  </c:strCache>
                </c:strRef>
              </c:tx>
              <c:showVal val="1"/>
              <c:extLst>
                <c:ext xmlns:c15="http://schemas.microsoft.com/office/drawing/2012/chart" uri="{CE6537A1-D6FC-4f65-9D91-7224C49458BB}">
                  <c15:layout/>
                  <c15:dlblFieldTable>
                    <c15:dlblFTEntry>
                      <c15:txfldGUID>{6C4A2BFE-DF5E-478E-9702-FCB5EE9FEA20}</c15:txfldGUID>
                      <c15:f>'23slfpay'!$B$31</c15:f>
                      <c15:dlblFieldTableCache>
                        <c:ptCount val="1"/>
                        <c:pt idx="0">
                          <c:v>瑞典</c:v>
                        </c:pt>
                      </c15:dlblFieldTableCache>
                    </c15:dlblFTEntry>
                  </c15:dlblFieldTable>
                  <c15:showDataLabelsRange val="0"/>
                </c:ext>
              </c:extLst>
            </c:dLbl>
            <c:dLbl>
              <c:idx val="30"/>
              <c:layout/>
              <c:tx>
                <c:strRef>
                  <c:f>'23slfpay'!$B$32</c:f>
                  <c:strCache>
                    <c:ptCount val="1"/>
                    <c:pt idx="0">
                      <c:v>英格兰（英国）</c:v>
                    </c:pt>
                  </c:strCache>
                </c:strRef>
              </c:tx>
              <c:showVal val="1"/>
              <c:extLst>
                <c:ext xmlns:c15="http://schemas.microsoft.com/office/drawing/2012/chart" uri="{CE6537A1-D6FC-4f65-9D91-7224C49458BB}">
                  <c15:layout/>
                  <c15:dlblFieldTable>
                    <c15:dlblFTEntry>
                      <c15:txfldGUID>{716CF521-C018-4773-AA3B-B4DE3078D846}</c15:txfldGUID>
                      <c15:f>'23slfpay'!$B$32</c15:f>
                      <c15:dlblFieldTableCache>
                        <c:ptCount val="1"/>
                        <c:pt idx="0">
                          <c:v>英格兰（英国）</c:v>
                        </c:pt>
                      </c15:dlblFieldTableCache>
                    </c15:dlblFTEntry>
                  </c15:dlblFieldTable>
                  <c15:showDataLabelsRange val="0"/>
                </c:ext>
              </c:extLst>
            </c:dLbl>
            <c:dLbl>
              <c:idx val="31"/>
              <c:layout/>
              <c:tx>
                <c:strRef>
                  <c:f>'23slfpay'!$B$33</c:f>
                  <c:strCache>
                    <c:ptCount val="1"/>
                    <c:pt idx="0">
                      <c:v>弗兰德斯（比利时）</c:v>
                    </c:pt>
                  </c:strCache>
                </c:strRef>
              </c:tx>
              <c:showVal val="1"/>
              <c:extLst>
                <c:ext xmlns:c15="http://schemas.microsoft.com/office/drawing/2012/chart" uri="{CE6537A1-D6FC-4f65-9D91-7224C49458BB}">
                  <c15:layout/>
                  <c15:dlblFieldTable>
                    <c15:dlblFTEntry>
                      <c15:txfldGUID>{8B96BCDB-7552-4828-AA48-6B622BFA6AC4}</c15:txfldGUID>
                      <c15:f>'23slfpay'!$B$33</c15:f>
                      <c15:dlblFieldTableCache>
                        <c:ptCount val="1"/>
                        <c:pt idx="0">
                          <c:v>弗兰德斯（比利时）</c:v>
                        </c:pt>
                      </c15:dlblFieldTableCache>
                    </c15:dlblFTEntry>
                  </c15:dlblFieldTable>
                  <c15:showDataLabelsRange val="0"/>
                </c:ext>
              </c:extLst>
            </c:dLbl>
            <c:dLbl>
              <c:idx val="32"/>
              <c:layout/>
              <c:tx>
                <c:strRef>
                  <c:f>'23slfpay'!$B$34</c:f>
                  <c:strCache>
                    <c:ptCount val="1"/>
                    <c:pt idx="0">
                      <c:v>阿布扎比（阿联酋）</c:v>
                    </c:pt>
                  </c:strCache>
                </c:strRef>
              </c:tx>
              <c:showVal val="1"/>
              <c:extLst>
                <c:ext xmlns:c15="http://schemas.microsoft.com/office/drawing/2012/chart" uri="{CE6537A1-D6FC-4f65-9D91-7224C49458BB}">
                  <c15:layout/>
                  <c15:dlblFieldTable>
                    <c15:dlblFTEntry>
                      <c15:txfldGUID>{206524D1-4AE5-444E-B537-C12FA55238EB}</c15:txfldGUID>
                      <c15:f>'23slfpay'!$B$34</c15:f>
                      <c15:dlblFieldTableCache>
                        <c:ptCount val="1"/>
                        <c:pt idx="0">
                          <c:v>阿布扎比（阿联酋）</c:v>
                        </c:pt>
                      </c15:dlblFieldTableCache>
                    </c15:dlblFTEntry>
                  </c15:dlblFieldTable>
                  <c15:showDataLabelsRange val="0"/>
                </c:ext>
              </c:extLst>
            </c:dLbl>
            <c:dLbl>
              <c:idx val="33"/>
              <c:layout/>
              <c:tx>
                <c:strRef>
                  <c:f>'23slfpay'!$B$35</c:f>
                  <c:strCache>
                    <c:ptCount val="1"/>
                    <c:pt idx="0">
                      <c:v>阿尔伯塔（加拿大）</c:v>
                    </c:pt>
                  </c:strCache>
                </c:strRef>
              </c:tx>
              <c:showVal val="1"/>
              <c:extLst>
                <c:ext xmlns:c15="http://schemas.microsoft.com/office/drawing/2012/chart" uri="{CE6537A1-D6FC-4f65-9D91-7224C49458BB}">
                  <c15:layout/>
                  <c15:dlblFieldTable>
                    <c15:dlblFTEntry>
                      <c15:txfldGUID>{3C272870-FCA0-4A3B-BB0A-1132E903B1B9}</c15:txfldGUID>
                      <c15:f>'23slfpay'!$B$35</c15:f>
                      <c15:dlblFieldTableCache>
                        <c:ptCount val="1"/>
                        <c:pt idx="0">
                          <c:v>阿尔伯塔（加拿大）</c:v>
                        </c:pt>
                      </c15:dlblFieldTableCache>
                    </c15:dlblFTEntry>
                  </c15:dlblFieldTable>
                  <c15:showDataLabelsRange val="0"/>
                </c:ext>
              </c:extLst>
            </c:dLbl>
            <c:dLbl>
              <c:idx val="34"/>
              <c:layout/>
              <c:tx>
                <c:strRef>
                  <c:f>'23slfpay'!$B$36</c:f>
                  <c:strCache>
                    <c:ptCount val="1"/>
                    <c:pt idx="0">
                      <c:v>罗马尼亚</c:v>
                    </c:pt>
                  </c:strCache>
                </c:strRef>
              </c:tx>
              <c:showVal val="1"/>
              <c:extLst>
                <c:ext xmlns:c15="http://schemas.microsoft.com/office/drawing/2012/chart" uri="{CE6537A1-D6FC-4f65-9D91-7224C49458BB}">
                  <c15:layout/>
                  <c15:dlblFieldTable>
                    <c15:dlblFTEntry>
                      <c15:txfldGUID>{13DB3239-3940-4DC0-B426-8F328987CBFF}</c15:txfldGUID>
                      <c15:f>'23slfpay'!$B$36</c15:f>
                      <c15:dlblFieldTableCache>
                        <c:ptCount val="1"/>
                        <c:pt idx="0">
                          <c:v>罗马尼亚</c:v>
                        </c:pt>
                      </c15:dlblFieldTableCache>
                    </c15:dlblFTEntry>
                  </c15:dlblFieldTable>
                  <c15:showDataLabelsRange val="0"/>
                </c:ext>
              </c:extLst>
            </c:dLbl>
            <c:dLbl>
              <c:idx val="36"/>
              <c:layout>
                <c:manualLayout>
                  <c:x val="-1.9570785115519004E-2"/>
                  <c:y val="-5.5323384057629599E-2"/>
                </c:manualLayout>
              </c:layout>
              <c:tx>
                <c:rich>
                  <a:bodyPr/>
                  <a:lstStyle/>
                  <a:p>
                    <a:pPr>
                      <a:defRPr sz="800"/>
                    </a:pPr>
                    <a:r>
                      <a:rPr lang="zh-CN" altLang="en-US" dirty="0">
                        <a:solidFill>
                          <a:schemeClr val="tx1"/>
                        </a:solidFill>
                      </a:rPr>
                      <a:t>中国上海</a:t>
                    </a:r>
                  </a:p>
                </c:rich>
              </c:tx>
              <c:spPr>
                <a:solidFill>
                  <a:srgbClr val="FFC000"/>
                </a:solidFill>
              </c:spPr>
              <c:showVal val="1"/>
              <c:extLst>
                <c:ext xmlns:c15="http://schemas.microsoft.com/office/drawing/2012/chart" uri="{CE6537A1-D6FC-4f65-9D91-7224C49458BB}">
                  <c15:layout>
                    <c:manualLayout>
                      <c:w val="9.7853925577594994E-2"/>
                      <c:h val="5.058146099130631E-2"/>
                    </c:manualLayout>
                  </c15:layout>
                </c:ext>
              </c:extLst>
            </c:dLbl>
            <c:delete val="1"/>
            <c:extLst>
              <c:ext xmlns:c15="http://schemas.microsoft.com/office/drawing/2012/chart" uri="{CE6537A1-D6FC-4f65-9D91-7224C49458BB}">
                <c15:showLeaderLines val="0"/>
              </c:ext>
            </c:extLst>
          </c:dLbls>
          <c:trendline>
            <c:trendlineType val="linear"/>
          </c:trendline>
          <c:xVal>
            <c:numRef>
              <c:f>'23slfpay'!$H$47:$H$83</c:f>
              <c:numCache>
                <c:formatCode>0.0_ </c:formatCode>
                <c:ptCount val="37"/>
                <c:pt idx="0">
                  <c:v>96.633199596272661</c:v>
                </c:pt>
                <c:pt idx="1">
                  <c:v>91.537457451808407</c:v>
                </c:pt>
                <c:pt idx="2">
                  <c:v>85.1695597564769</c:v>
                </c:pt>
                <c:pt idx="3">
                  <c:v>71.693871284613905</c:v>
                </c:pt>
                <c:pt idx="4">
                  <c:v>96.783310656330102</c:v>
                </c:pt>
                <c:pt idx="5">
                  <c:v>89.148069060616223</c:v>
                </c:pt>
                <c:pt idx="6">
                  <c:v>82.458081604610257</c:v>
                </c:pt>
                <c:pt idx="7">
                  <c:v>86.419022041694944</c:v>
                </c:pt>
                <c:pt idx="8">
                  <c:v>93.04796892132606</c:v>
                </c:pt>
                <c:pt idx="9">
                  <c:v>79.276358693529787</c:v>
                </c:pt>
                <c:pt idx="10">
                  <c:v>76.365919870338402</c:v>
                </c:pt>
                <c:pt idx="11">
                  <c:v>77.412128284720069</c:v>
                </c:pt>
                <c:pt idx="12">
                  <c:v>91.119409386891661</c:v>
                </c:pt>
                <c:pt idx="13">
                  <c:v>75.401518043435857</c:v>
                </c:pt>
                <c:pt idx="14">
                  <c:v>83.158918020272978</c:v>
                </c:pt>
                <c:pt idx="15">
                  <c:v>91.421639733794819</c:v>
                </c:pt>
                <c:pt idx="16">
                  <c:v>96.084718874023139</c:v>
                </c:pt>
                <c:pt idx="17">
                  <c:v>96.581014621194797</c:v>
                </c:pt>
                <c:pt idx="18">
                  <c:v>95.604691112519404</c:v>
                </c:pt>
                <c:pt idx="19">
                  <c:v>93.168177047318821</c:v>
                </c:pt>
                <c:pt idx="20">
                  <c:v>96.804959358081589</c:v>
                </c:pt>
                <c:pt idx="21">
                  <c:v>87.00964652705585</c:v>
                </c:pt>
                <c:pt idx="22">
                  <c:v>93.676362027101163</c:v>
                </c:pt>
                <c:pt idx="23">
                  <c:v>88.539605548233595</c:v>
                </c:pt>
                <c:pt idx="24">
                  <c:v>94.895231480244576</c:v>
                </c:pt>
                <c:pt idx="25">
                  <c:v>92.878874279986334</c:v>
                </c:pt>
                <c:pt idx="26">
                  <c:v>97.989733706943312</c:v>
                </c:pt>
                <c:pt idx="27">
                  <c:v>73.298559908579406</c:v>
                </c:pt>
                <c:pt idx="28">
                  <c:v>84.270247099886433</c:v>
                </c:pt>
                <c:pt idx="29">
                  <c:v>83.449534539773822</c:v>
                </c:pt>
                <c:pt idx="30">
                  <c:v>91.749901260334127</c:v>
                </c:pt>
                <c:pt idx="31">
                  <c:v>88.192991513113284</c:v>
                </c:pt>
                <c:pt idx="32">
                  <c:v>91.964937232207177</c:v>
                </c:pt>
                <c:pt idx="33">
                  <c:v>97.736708347047085</c:v>
                </c:pt>
                <c:pt idx="34">
                  <c:v>83.260688598515785</c:v>
                </c:pt>
                <c:pt idx="35">
                  <c:v>88.664554422721409</c:v>
                </c:pt>
                <c:pt idx="36">
                  <c:v>97.720943729078897</c:v>
                </c:pt>
              </c:numCache>
            </c:numRef>
          </c:xVal>
          <c:yVal>
            <c:numRef>
              <c:f>'23slfpay'!$I$47:$I$83</c:f>
              <c:numCache>
                <c:formatCode>0.0_ </c:formatCode>
                <c:ptCount val="37"/>
                <c:pt idx="0">
                  <c:v>79.455837365230082</c:v>
                </c:pt>
                <c:pt idx="1">
                  <c:v>43.911335678280878</c:v>
                </c:pt>
                <c:pt idx="2">
                  <c:v>51.445715603909591</c:v>
                </c:pt>
                <c:pt idx="3">
                  <c:v>44.376560210467055</c:v>
                </c:pt>
                <c:pt idx="4">
                  <c:v>73.455810933824495</c:v>
                </c:pt>
                <c:pt idx="5">
                  <c:v>58.508197621249245</c:v>
                </c:pt>
                <c:pt idx="6">
                  <c:v>60.475721660069055</c:v>
                </c:pt>
                <c:pt idx="7">
                  <c:v>61.88752494598765</c:v>
                </c:pt>
                <c:pt idx="8">
                  <c:v>81.823659390714752</c:v>
                </c:pt>
                <c:pt idx="9">
                  <c:v>51.318299394184088</c:v>
                </c:pt>
                <c:pt idx="10">
                  <c:v>46.14791246642325</c:v>
                </c:pt>
                <c:pt idx="11">
                  <c:v>32.349124177988756</c:v>
                </c:pt>
                <c:pt idx="12">
                  <c:v>32.900279618346367</c:v>
                </c:pt>
                <c:pt idx="13">
                  <c:v>26.909023131243185</c:v>
                </c:pt>
                <c:pt idx="14">
                  <c:v>58.360653473886522</c:v>
                </c:pt>
                <c:pt idx="15">
                  <c:v>28.325002066147139</c:v>
                </c:pt>
                <c:pt idx="16">
                  <c:v>63.740790814545768</c:v>
                </c:pt>
                <c:pt idx="17">
                  <c:v>88.021457681519266</c:v>
                </c:pt>
                <c:pt idx="18">
                  <c:v>48.161371769217133</c:v>
                </c:pt>
                <c:pt idx="19">
                  <c:v>69.981083447703227</c:v>
                </c:pt>
                <c:pt idx="20">
                  <c:v>75.107133171581964</c:v>
                </c:pt>
                <c:pt idx="21">
                  <c:v>60.103566682234714</c:v>
                </c:pt>
                <c:pt idx="22">
                  <c:v>39.059266389659825</c:v>
                </c:pt>
                <c:pt idx="23">
                  <c:v>15.148265503301063</c:v>
                </c:pt>
                <c:pt idx="24">
                  <c:v>57.801046392113079</c:v>
                </c:pt>
                <c:pt idx="25">
                  <c:v>46.803849173403741</c:v>
                </c:pt>
                <c:pt idx="26">
                  <c:v>70.305181515532865</c:v>
                </c:pt>
                <c:pt idx="27">
                  <c:v>54.049618689793554</c:v>
                </c:pt>
                <c:pt idx="28">
                  <c:v>22.569655911324986</c:v>
                </c:pt>
                <c:pt idx="29">
                  <c:v>64.28838532345128</c:v>
                </c:pt>
                <c:pt idx="30">
                  <c:v>66.14492890570726</c:v>
                </c:pt>
                <c:pt idx="31">
                  <c:v>61.461331858237358</c:v>
                </c:pt>
                <c:pt idx="32">
                  <c:v>61.270134844123021</c:v>
                </c:pt>
                <c:pt idx="33">
                  <c:v>73.899238241767094</c:v>
                </c:pt>
                <c:pt idx="34">
                  <c:v>18.445475764670714</c:v>
                </c:pt>
                <c:pt idx="35">
                  <c:v>54.882746420237147</c:v>
                </c:pt>
                <c:pt idx="36">
                  <c:v>87.7664313106973</c:v>
                </c:pt>
              </c:numCache>
            </c:numRef>
          </c:yVal>
        </c:ser>
        <c:dLbls/>
        <c:axId val="128361984"/>
        <c:axId val="128363520"/>
      </c:scatterChart>
      <c:valAx>
        <c:axId val="128361984"/>
        <c:scaling>
          <c:orientation val="minMax"/>
          <c:max val="100"/>
          <c:min val="70"/>
        </c:scaling>
        <c:axPos val="b"/>
        <c:majorGridlines>
          <c:spPr>
            <a:ln cmpd="sng">
              <a:prstDash val="dash"/>
            </a:ln>
          </c:spPr>
        </c:majorGridlines>
        <c:numFmt formatCode="0_ " sourceLinked="0"/>
        <c:tickLblPos val="low"/>
        <c:txPr>
          <a:bodyPr/>
          <a:lstStyle/>
          <a:p>
            <a:pPr>
              <a:defRPr sz="800"/>
            </a:pPr>
            <a:endParaRPr lang="zh-CN"/>
          </a:p>
        </c:txPr>
        <c:crossAx val="128363520"/>
        <c:crossesAt val="54.9"/>
        <c:crossBetween val="midCat"/>
      </c:valAx>
      <c:valAx>
        <c:axId val="128363520"/>
        <c:scaling>
          <c:orientation val="minMax"/>
        </c:scaling>
        <c:axPos val="l"/>
        <c:majorGridlines>
          <c:spPr>
            <a:ln>
              <a:prstDash val="dash"/>
            </a:ln>
          </c:spPr>
        </c:majorGridlines>
        <c:numFmt formatCode="0_ " sourceLinked="0"/>
        <c:tickLblPos val="low"/>
        <c:txPr>
          <a:bodyPr/>
          <a:lstStyle/>
          <a:p>
            <a:pPr>
              <a:defRPr sz="800"/>
            </a:pPr>
            <a:endParaRPr lang="zh-CN"/>
          </a:p>
        </c:txPr>
        <c:crossAx val="128361984"/>
        <c:crossesAt val="88.7"/>
        <c:crossBetween val="midCat"/>
      </c:valAx>
      <c:spPr>
        <a:ln>
          <a:solidFill>
            <a:schemeClr val="tx1"/>
          </a:solidFill>
        </a:ln>
      </c:spPr>
    </c:plotArea>
    <c:plotVisOnly val="1"/>
    <c:dispBlanksAs val="gap"/>
  </c:chart>
  <c:externalData r:id="rId1"/>
  <c:userShapes r:id="rId2"/>
</c:chartSpace>
</file>

<file path=ppt/charts/chart17.xml><?xml version="1.0" encoding="utf-8"?>
<c:chartSpace xmlns:c="http://schemas.openxmlformats.org/drawingml/2006/chart" xmlns:a="http://schemas.openxmlformats.org/drawingml/2006/main" xmlns:r="http://schemas.openxmlformats.org/officeDocument/2006/relationships">
  <c:lang val="zh-CN"/>
  <c:chart>
    <c:autoTitleDeleted val="1"/>
    <c:plotArea>
      <c:layout>
        <c:manualLayout>
          <c:layoutTarget val="inner"/>
          <c:xMode val="edge"/>
          <c:yMode val="edge"/>
          <c:x val="0.13791371555942447"/>
          <c:y val="4.3223024708118382E-2"/>
          <c:w val="0.83211675173769095"/>
          <c:h val="0.8573716354421218"/>
        </c:manualLayout>
      </c:layout>
      <c:scatterChart>
        <c:scatterStyle val="lineMarker"/>
        <c:ser>
          <c:idx val="0"/>
          <c:order val="0"/>
          <c:tx>
            <c:strRef>
              <c:f>'fb32'!$Q$47</c:f>
              <c:strCache>
                <c:ptCount val="1"/>
                <c:pt idx="0">
                  <c:v>思维和推理过程比具体的课程内容更重要</c:v>
                </c:pt>
              </c:strCache>
            </c:strRef>
          </c:tx>
          <c:spPr>
            <a:ln w="28575">
              <a:noFill/>
            </a:ln>
          </c:spPr>
          <c:dLbls>
            <c:dLbl>
              <c:idx val="0"/>
              <c:layout/>
              <c:tx>
                <c:strRef>
                  <c:f>'fb32'!$O$48</c:f>
                  <c:strCache>
                    <c:ptCount val="1"/>
                    <c:pt idx="0">
                      <c:v>澳大利亚</c:v>
                    </c:pt>
                  </c:strCache>
                </c:strRef>
              </c:tx>
              <c:showVal val="1"/>
              <c:extLst>
                <c:ext xmlns:c15="http://schemas.microsoft.com/office/drawing/2012/chart" uri="{CE6537A1-D6FC-4f65-9D91-7224C49458BB}">
                  <c15:layout/>
                  <c15:dlblFieldTable>
                    <c15:dlblFTEntry>
                      <c15:txfldGUID>{BA42B3A0-C89A-4E0A-80DC-8116F0AD4E74}</c15:txfldGUID>
                      <c15:f>'fb32'!$O$48</c15:f>
                      <c15:dlblFieldTableCache>
                        <c:ptCount val="1"/>
                        <c:pt idx="0">
                          <c:v>澳大利亚</c:v>
                        </c:pt>
                      </c15:dlblFieldTableCache>
                    </c15:dlblFTEntry>
                  </c15:dlblFieldTable>
                  <c15:showDataLabelsRange val="0"/>
                </c:ext>
              </c:extLst>
            </c:dLbl>
            <c:dLbl>
              <c:idx val="1"/>
              <c:layout/>
              <c:tx>
                <c:strRef>
                  <c:f>'fb32'!$O$49</c:f>
                  <c:strCache>
                    <c:ptCount val="1"/>
                    <c:pt idx="0">
                      <c:v>巴西</c:v>
                    </c:pt>
                  </c:strCache>
                </c:strRef>
              </c:tx>
              <c:showVal val="1"/>
              <c:extLst>
                <c:ext xmlns:c15="http://schemas.microsoft.com/office/drawing/2012/chart" uri="{CE6537A1-D6FC-4f65-9D91-7224C49458BB}">
                  <c15:layout/>
                  <c15:dlblFieldTable>
                    <c15:dlblFTEntry>
                      <c15:txfldGUID>{79D89AAD-EE2A-4835-AE11-61B4009856E6}</c15:txfldGUID>
                      <c15:f>'fb32'!$O$49</c15:f>
                      <c15:dlblFieldTableCache>
                        <c:ptCount val="1"/>
                        <c:pt idx="0">
                          <c:v>巴西</c:v>
                        </c:pt>
                      </c15:dlblFieldTableCache>
                    </c15:dlblFTEntry>
                  </c15:dlblFieldTable>
                  <c15:showDataLabelsRange val="0"/>
                </c:ext>
              </c:extLst>
            </c:dLbl>
            <c:dLbl>
              <c:idx val="2"/>
              <c:layout/>
              <c:tx>
                <c:strRef>
                  <c:f>'fb32'!$O$50</c:f>
                  <c:strCache>
                    <c:ptCount val="1"/>
                    <c:pt idx="0">
                      <c:v>保加利亚</c:v>
                    </c:pt>
                  </c:strCache>
                </c:strRef>
              </c:tx>
              <c:showVal val="1"/>
              <c:extLst>
                <c:ext xmlns:c15="http://schemas.microsoft.com/office/drawing/2012/chart" uri="{CE6537A1-D6FC-4f65-9D91-7224C49458BB}">
                  <c15:layout/>
                  <c15:dlblFieldTable>
                    <c15:dlblFTEntry>
                      <c15:txfldGUID>{8DEB4F8C-FCC0-4E73-9A72-81DCFA47A9B3}</c15:txfldGUID>
                      <c15:f>'fb32'!$O$50</c15:f>
                      <c15:dlblFieldTableCache>
                        <c:ptCount val="1"/>
                        <c:pt idx="0">
                          <c:v>保加利亚</c:v>
                        </c:pt>
                      </c15:dlblFieldTableCache>
                    </c15:dlblFTEntry>
                  </c15:dlblFieldTable>
                  <c15:showDataLabelsRange val="0"/>
                </c:ext>
              </c:extLst>
            </c:dLbl>
            <c:dLbl>
              <c:idx val="3"/>
              <c:layout/>
              <c:tx>
                <c:strRef>
                  <c:f>'fb32'!$O$51</c:f>
                  <c:strCache>
                    <c:ptCount val="1"/>
                    <c:pt idx="0">
                      <c:v>智利</c:v>
                    </c:pt>
                  </c:strCache>
                </c:strRef>
              </c:tx>
              <c:showVal val="1"/>
              <c:extLst>
                <c:ext xmlns:c15="http://schemas.microsoft.com/office/drawing/2012/chart" uri="{CE6537A1-D6FC-4f65-9D91-7224C49458BB}">
                  <c15:layout/>
                  <c15:dlblFieldTable>
                    <c15:dlblFTEntry>
                      <c15:txfldGUID>{2D6D798C-C07F-4E37-87C0-7724AECC5518}</c15:txfldGUID>
                      <c15:f>'fb32'!$O$51</c15:f>
                      <c15:dlblFieldTableCache>
                        <c:ptCount val="1"/>
                        <c:pt idx="0">
                          <c:v>智利</c:v>
                        </c:pt>
                      </c15:dlblFieldTableCache>
                    </c15:dlblFTEntry>
                  </c15:dlblFieldTable>
                  <c15:showDataLabelsRange val="0"/>
                </c:ext>
              </c:extLst>
            </c:dLbl>
            <c:dLbl>
              <c:idx val="4"/>
              <c:layout/>
              <c:tx>
                <c:strRef>
                  <c:f>'fb32'!$O$52</c:f>
                  <c:strCache>
                    <c:ptCount val="1"/>
                    <c:pt idx="0">
                      <c:v>克罗地亚</c:v>
                    </c:pt>
                  </c:strCache>
                </c:strRef>
              </c:tx>
              <c:showVal val="1"/>
              <c:extLst>
                <c:ext xmlns:c15="http://schemas.microsoft.com/office/drawing/2012/chart" uri="{CE6537A1-D6FC-4f65-9D91-7224C49458BB}">
                  <c15:layout/>
                  <c15:dlblFieldTable>
                    <c15:dlblFTEntry>
                      <c15:txfldGUID>{167962EA-7B71-4752-A384-241F20F4FDD9}</c15:txfldGUID>
                      <c15:f>'fb32'!$O$52</c15:f>
                      <c15:dlblFieldTableCache>
                        <c:ptCount val="1"/>
                        <c:pt idx="0">
                          <c:v>克罗地亚</c:v>
                        </c:pt>
                      </c15:dlblFieldTableCache>
                    </c15:dlblFTEntry>
                  </c15:dlblFieldTable>
                  <c15:showDataLabelsRange val="0"/>
                </c:ext>
              </c:extLst>
            </c:dLbl>
            <c:dLbl>
              <c:idx val="5"/>
              <c:layout/>
              <c:tx>
                <c:strRef>
                  <c:f>'fb32'!$O$53</c:f>
                  <c:strCache>
                    <c:ptCount val="1"/>
                    <c:pt idx="0">
                      <c:v>塞浦路斯</c:v>
                    </c:pt>
                  </c:strCache>
                </c:strRef>
              </c:tx>
              <c:showVal val="1"/>
              <c:extLst>
                <c:ext xmlns:c15="http://schemas.microsoft.com/office/drawing/2012/chart" uri="{CE6537A1-D6FC-4f65-9D91-7224C49458BB}">
                  <c15:layout/>
                  <c15:dlblFieldTable>
                    <c15:dlblFTEntry>
                      <c15:txfldGUID>{47175B0C-C2D1-41F4-B94F-9AF5BB235B48}</c15:txfldGUID>
                      <c15:f>'fb32'!$O$53</c15:f>
                      <c15:dlblFieldTableCache>
                        <c:ptCount val="1"/>
                        <c:pt idx="0">
                          <c:v>塞浦路斯</c:v>
                        </c:pt>
                      </c15:dlblFieldTableCache>
                    </c15:dlblFTEntry>
                  </c15:dlblFieldTable>
                  <c15:showDataLabelsRange val="0"/>
                </c:ext>
              </c:extLst>
            </c:dLbl>
            <c:dLbl>
              <c:idx val="6"/>
              <c:layout/>
              <c:tx>
                <c:strRef>
                  <c:f>'fb32'!$O$54</c:f>
                  <c:strCache>
                    <c:ptCount val="1"/>
                    <c:pt idx="0">
                      <c:v>捷克</c:v>
                    </c:pt>
                  </c:strCache>
                </c:strRef>
              </c:tx>
              <c:showVal val="1"/>
              <c:extLst>
                <c:ext xmlns:c15="http://schemas.microsoft.com/office/drawing/2012/chart" uri="{CE6537A1-D6FC-4f65-9D91-7224C49458BB}">
                  <c15:layout/>
                  <c15:dlblFieldTable>
                    <c15:dlblFTEntry>
                      <c15:txfldGUID>{5E7A5930-5524-47E9-8AA7-4F8072CA0E10}</c15:txfldGUID>
                      <c15:f>'fb32'!$O$54</c15:f>
                      <c15:dlblFieldTableCache>
                        <c:ptCount val="1"/>
                        <c:pt idx="0">
                          <c:v>捷克</c:v>
                        </c:pt>
                      </c15:dlblFieldTableCache>
                    </c15:dlblFTEntry>
                  </c15:dlblFieldTable>
                  <c15:showDataLabelsRange val="0"/>
                </c:ext>
              </c:extLst>
            </c:dLbl>
            <c:dLbl>
              <c:idx val="7"/>
              <c:layout/>
              <c:tx>
                <c:strRef>
                  <c:f>'fb32'!$O$55</c:f>
                  <c:strCache>
                    <c:ptCount val="1"/>
                    <c:pt idx="0">
                      <c:v>丹麦</c:v>
                    </c:pt>
                  </c:strCache>
                </c:strRef>
              </c:tx>
              <c:showVal val="1"/>
              <c:extLst>
                <c:ext xmlns:c15="http://schemas.microsoft.com/office/drawing/2012/chart" uri="{CE6537A1-D6FC-4f65-9D91-7224C49458BB}">
                  <c15:layout/>
                  <c15:dlblFieldTable>
                    <c15:dlblFTEntry>
                      <c15:txfldGUID>{0A979872-EB1D-41DD-B654-C9313DC8F14B}</c15:txfldGUID>
                      <c15:f>'fb32'!$O$55</c15:f>
                      <c15:dlblFieldTableCache>
                        <c:ptCount val="1"/>
                        <c:pt idx="0">
                          <c:v>丹麦</c:v>
                        </c:pt>
                      </c15:dlblFieldTableCache>
                    </c15:dlblFTEntry>
                  </c15:dlblFieldTable>
                  <c15:showDataLabelsRange val="0"/>
                </c:ext>
              </c:extLst>
            </c:dLbl>
            <c:dLbl>
              <c:idx val="8"/>
              <c:layout/>
              <c:tx>
                <c:strRef>
                  <c:f>'fb32'!$O$56</c:f>
                  <c:strCache>
                    <c:ptCount val="1"/>
                    <c:pt idx="0">
                      <c:v>爱沙尼亚</c:v>
                    </c:pt>
                  </c:strCache>
                </c:strRef>
              </c:tx>
              <c:showVal val="1"/>
              <c:extLst>
                <c:ext xmlns:c15="http://schemas.microsoft.com/office/drawing/2012/chart" uri="{CE6537A1-D6FC-4f65-9D91-7224C49458BB}">
                  <c15:layout/>
                  <c15:dlblFieldTable>
                    <c15:dlblFTEntry>
                      <c15:txfldGUID>{C67E7412-4237-4116-92E0-85022FA4668A}</c15:txfldGUID>
                      <c15:f>'fb32'!$O$56</c15:f>
                      <c15:dlblFieldTableCache>
                        <c:ptCount val="1"/>
                        <c:pt idx="0">
                          <c:v>爱沙尼亚</c:v>
                        </c:pt>
                      </c15:dlblFieldTableCache>
                    </c15:dlblFTEntry>
                  </c15:dlblFieldTable>
                  <c15:showDataLabelsRange val="0"/>
                </c:ext>
              </c:extLst>
            </c:dLbl>
            <c:dLbl>
              <c:idx val="9"/>
              <c:layout/>
              <c:tx>
                <c:strRef>
                  <c:f>'fb32'!$O$57</c:f>
                  <c:strCache>
                    <c:ptCount val="1"/>
                    <c:pt idx="0">
                      <c:v>芬兰</c:v>
                    </c:pt>
                  </c:strCache>
                </c:strRef>
              </c:tx>
              <c:spPr>
                <a:solidFill>
                  <a:srgbClr val="00B0F0"/>
                </a:solidFill>
              </c:spPr>
              <c:txPr>
                <a:bodyPr/>
                <a:lstStyle/>
                <a:p>
                  <a:pPr>
                    <a:defRPr sz="800"/>
                  </a:pPr>
                  <a:endParaRPr lang="zh-CN"/>
                </a:p>
              </c:txPr>
              <c:showVal val="1"/>
              <c:extLst>
                <c:ext xmlns:c15="http://schemas.microsoft.com/office/drawing/2012/chart" uri="{CE6537A1-D6FC-4f65-9D91-7224C49458BB}">
                  <c15:layout/>
                  <c15:dlblFieldTable>
                    <c15:dlblFTEntry>
                      <c15:txfldGUID>{62274A5E-B17E-4DC8-8EF6-197E01B4B416}</c15:txfldGUID>
                      <c15:f>'fb32'!$O$57</c15:f>
                      <c15:dlblFieldTableCache>
                        <c:ptCount val="1"/>
                        <c:pt idx="0">
                          <c:v>芬兰</c:v>
                        </c:pt>
                      </c15:dlblFieldTableCache>
                    </c15:dlblFTEntry>
                  </c15:dlblFieldTable>
                  <c15:showDataLabelsRange val="0"/>
                </c:ext>
              </c:extLst>
            </c:dLbl>
            <c:dLbl>
              <c:idx val="10"/>
              <c:layout/>
              <c:tx>
                <c:strRef>
                  <c:f>'fb32'!$O$58</c:f>
                  <c:strCache>
                    <c:ptCount val="1"/>
                    <c:pt idx="0">
                      <c:v>法国</c:v>
                    </c:pt>
                  </c:strCache>
                </c:strRef>
              </c:tx>
              <c:showVal val="1"/>
              <c:extLst>
                <c:ext xmlns:c15="http://schemas.microsoft.com/office/drawing/2012/chart" uri="{CE6537A1-D6FC-4f65-9D91-7224C49458BB}">
                  <c15:layout/>
                  <c15:dlblFieldTable>
                    <c15:dlblFTEntry>
                      <c15:txfldGUID>{941B15FC-BFDA-4DF2-9770-FCB071795844}</c15:txfldGUID>
                      <c15:f>'fb32'!$O$58</c15:f>
                      <c15:dlblFieldTableCache>
                        <c:ptCount val="1"/>
                        <c:pt idx="0">
                          <c:v>法国</c:v>
                        </c:pt>
                      </c15:dlblFieldTableCache>
                    </c15:dlblFTEntry>
                  </c15:dlblFieldTable>
                  <c15:showDataLabelsRange val="0"/>
                </c:ext>
              </c:extLst>
            </c:dLbl>
            <c:dLbl>
              <c:idx val="11"/>
              <c:layout/>
              <c:tx>
                <c:strRef>
                  <c:f>'fb32'!$O$59</c:f>
                  <c:strCache>
                    <c:ptCount val="1"/>
                    <c:pt idx="0">
                      <c:v>格鲁吉亚</c:v>
                    </c:pt>
                  </c:strCache>
                </c:strRef>
              </c:tx>
              <c:showVal val="1"/>
              <c:extLst>
                <c:ext xmlns:c15="http://schemas.microsoft.com/office/drawing/2012/chart" uri="{CE6537A1-D6FC-4f65-9D91-7224C49458BB}">
                  <c15:layout/>
                  <c15:dlblFieldTable>
                    <c15:dlblFTEntry>
                      <c15:txfldGUID>{382F6FD8-31E5-470E-90B6-4C495DA335C7}</c15:txfldGUID>
                      <c15:f>'fb32'!$O$59</c15:f>
                      <c15:dlblFieldTableCache>
                        <c:ptCount val="1"/>
                        <c:pt idx="0">
                          <c:v>格鲁吉亚</c:v>
                        </c:pt>
                      </c15:dlblFieldTableCache>
                    </c15:dlblFTEntry>
                  </c15:dlblFieldTable>
                  <c15:showDataLabelsRange val="0"/>
                </c:ext>
              </c:extLst>
            </c:dLbl>
            <c:dLbl>
              <c:idx val="12"/>
              <c:layout>
                <c:manualLayout>
                  <c:x val="0"/>
                  <c:y val="-6.5595107741255711E-3"/>
                </c:manualLayout>
              </c:layout>
              <c:tx>
                <c:strRef>
                  <c:f>'fb32'!$O$60</c:f>
                  <c:strCache>
                    <c:ptCount val="1"/>
                    <c:pt idx="0">
                      <c:v>以色列</c:v>
                    </c:pt>
                  </c:strCache>
                </c:strRef>
              </c:tx>
              <c:showVal val="1"/>
              <c:extLst>
                <c:ext xmlns:c15="http://schemas.microsoft.com/office/drawing/2012/chart" uri="{CE6537A1-D6FC-4f65-9D91-7224C49458BB}">
                  <c15:layout/>
                  <c15:dlblFieldTable>
                    <c15:dlblFTEntry>
                      <c15:txfldGUID>{6E8B36D7-F5C1-4525-AA4D-255324CA7EC2}</c15:txfldGUID>
                      <c15:f>'fb32'!$O$60</c15:f>
                      <c15:dlblFieldTableCache>
                        <c:ptCount val="1"/>
                        <c:pt idx="0">
                          <c:v>以色列</c:v>
                        </c:pt>
                      </c15:dlblFieldTableCache>
                    </c15:dlblFTEntry>
                  </c15:dlblFieldTable>
                  <c15:showDataLabelsRange val="0"/>
                </c:ext>
              </c:extLst>
            </c:dLbl>
            <c:dLbl>
              <c:idx val="13"/>
              <c:layout/>
              <c:tx>
                <c:strRef>
                  <c:f>'fb32'!$O$61</c:f>
                  <c:strCache>
                    <c:ptCount val="1"/>
                    <c:pt idx="0">
                      <c:v>意大利</c:v>
                    </c:pt>
                  </c:strCache>
                </c:strRef>
              </c:tx>
              <c:showVal val="1"/>
              <c:extLst>
                <c:ext xmlns:c15="http://schemas.microsoft.com/office/drawing/2012/chart" uri="{CE6537A1-D6FC-4f65-9D91-7224C49458BB}">
                  <c15:layout/>
                  <c15:dlblFieldTable>
                    <c15:dlblFTEntry>
                      <c15:txfldGUID>{5B1EFF0B-768A-4A15-8900-D105C82B8C1B}</c15:txfldGUID>
                      <c15:f>'fb32'!$O$61</c15:f>
                      <c15:dlblFieldTableCache>
                        <c:ptCount val="1"/>
                        <c:pt idx="0">
                          <c:v>意大利</c:v>
                        </c:pt>
                      </c15:dlblFieldTableCache>
                    </c15:dlblFTEntry>
                  </c15:dlblFieldTable>
                  <c15:showDataLabelsRange val="0"/>
                </c:ext>
              </c:extLst>
            </c:dLbl>
            <c:dLbl>
              <c:idx val="14"/>
              <c:layout/>
              <c:tx>
                <c:strRef>
                  <c:f>'fb32'!$O$62</c:f>
                  <c:strCache>
                    <c:ptCount val="1"/>
                    <c:pt idx="0">
                      <c:v>日本</c:v>
                    </c:pt>
                  </c:strCache>
                </c:strRef>
              </c:tx>
              <c:showVal val="1"/>
              <c:extLst>
                <c:ext xmlns:c15="http://schemas.microsoft.com/office/drawing/2012/chart" uri="{CE6537A1-D6FC-4f65-9D91-7224C49458BB}">
                  <c15:layout/>
                  <c15:dlblFieldTable>
                    <c15:dlblFTEntry>
                      <c15:txfldGUID>{985E9656-6CD9-4848-B062-3DA16E0253C3}</c15:txfldGUID>
                      <c15:f>'fb32'!$O$62</c15:f>
                      <c15:dlblFieldTableCache>
                        <c:ptCount val="1"/>
                        <c:pt idx="0">
                          <c:v>日本</c:v>
                        </c:pt>
                      </c15:dlblFieldTableCache>
                    </c15:dlblFTEntry>
                  </c15:dlblFieldTable>
                  <c15:showDataLabelsRange val="0"/>
                </c:ext>
              </c:extLst>
            </c:dLbl>
            <c:dLbl>
              <c:idx val="15"/>
              <c:layout/>
              <c:tx>
                <c:strRef>
                  <c:f>'fb32'!$O$63</c:f>
                  <c:strCache>
                    <c:ptCount val="1"/>
                    <c:pt idx="0">
                      <c:v>韩国</c:v>
                    </c:pt>
                  </c:strCache>
                </c:strRef>
              </c:tx>
              <c:showVal val="1"/>
              <c:extLst>
                <c:ext xmlns:c15="http://schemas.microsoft.com/office/drawing/2012/chart" uri="{CE6537A1-D6FC-4f65-9D91-7224C49458BB}">
                  <c15:layout/>
                  <c15:dlblFieldTable>
                    <c15:dlblFTEntry>
                      <c15:txfldGUID>{C054BE06-9FDF-463F-ADC0-D43D1FDE28B5}</c15:txfldGUID>
                      <c15:f>'fb32'!$O$63</c15:f>
                      <c15:dlblFieldTableCache>
                        <c:ptCount val="1"/>
                        <c:pt idx="0">
                          <c:v>韩国</c:v>
                        </c:pt>
                      </c15:dlblFieldTableCache>
                    </c15:dlblFTEntry>
                  </c15:dlblFieldTable>
                  <c15:showDataLabelsRange val="0"/>
                </c:ext>
              </c:extLst>
            </c:dLbl>
            <c:dLbl>
              <c:idx val="16"/>
              <c:layout/>
              <c:tx>
                <c:strRef>
                  <c:f>'fb32'!$O$64</c:f>
                  <c:strCache>
                    <c:ptCount val="1"/>
                    <c:pt idx="0">
                      <c:v>拉脱维亚</c:v>
                    </c:pt>
                  </c:strCache>
                </c:strRef>
              </c:tx>
              <c:showVal val="1"/>
              <c:extLst>
                <c:ext xmlns:c15="http://schemas.microsoft.com/office/drawing/2012/chart" uri="{CE6537A1-D6FC-4f65-9D91-7224C49458BB}">
                  <c15:layout/>
                  <c15:dlblFieldTable>
                    <c15:dlblFTEntry>
                      <c15:txfldGUID>{C8364930-B201-43CB-9B44-6F372F0419F6}</c15:txfldGUID>
                      <c15:f>'fb32'!$O$64</c15:f>
                      <c15:dlblFieldTableCache>
                        <c:ptCount val="1"/>
                        <c:pt idx="0">
                          <c:v>拉脱维亚</c:v>
                        </c:pt>
                      </c15:dlblFieldTableCache>
                    </c15:dlblFTEntry>
                  </c15:dlblFieldTable>
                  <c15:showDataLabelsRange val="0"/>
                </c:ext>
              </c:extLst>
            </c:dLbl>
            <c:dLbl>
              <c:idx val="17"/>
              <c:layout/>
              <c:tx>
                <c:strRef>
                  <c:f>'fb32'!$O$65</c:f>
                  <c:strCache>
                    <c:ptCount val="1"/>
                    <c:pt idx="0">
                      <c:v>马来西亚</c:v>
                    </c:pt>
                  </c:strCache>
                </c:strRef>
              </c:tx>
              <c:showVal val="1"/>
              <c:extLst>
                <c:ext xmlns:c15="http://schemas.microsoft.com/office/drawing/2012/chart" uri="{CE6537A1-D6FC-4f65-9D91-7224C49458BB}">
                  <c15:layout/>
                  <c15:dlblFieldTable>
                    <c15:dlblFTEntry>
                      <c15:txfldGUID>{3EA3F1C0-B30A-4DEF-A21C-DFA1F12DC760}</c15:txfldGUID>
                      <c15:f>'fb32'!$O$65</c15:f>
                      <c15:dlblFieldTableCache>
                        <c:ptCount val="1"/>
                        <c:pt idx="0">
                          <c:v>马来西亚</c:v>
                        </c:pt>
                      </c15:dlblFieldTableCache>
                    </c15:dlblFTEntry>
                  </c15:dlblFieldTable>
                  <c15:showDataLabelsRange val="0"/>
                </c:ext>
              </c:extLst>
            </c:dLbl>
            <c:dLbl>
              <c:idx val="18"/>
              <c:layout/>
              <c:tx>
                <c:strRef>
                  <c:f>'fb32'!$O$66</c:f>
                  <c:strCache>
                    <c:ptCount val="1"/>
                    <c:pt idx="0">
                      <c:v>墨西哥</c:v>
                    </c:pt>
                  </c:strCache>
                </c:strRef>
              </c:tx>
              <c:showVal val="1"/>
              <c:extLst>
                <c:ext xmlns:c15="http://schemas.microsoft.com/office/drawing/2012/chart" uri="{CE6537A1-D6FC-4f65-9D91-7224C49458BB}">
                  <c15:layout/>
                  <c15:dlblFieldTable>
                    <c15:dlblFTEntry>
                      <c15:txfldGUID>{AF2DEF7A-FD05-48D6-8842-7A2E46B4C8A8}</c15:txfldGUID>
                      <c15:f>'fb32'!$O$66</c15:f>
                      <c15:dlblFieldTableCache>
                        <c:ptCount val="1"/>
                        <c:pt idx="0">
                          <c:v>墨西哥</c:v>
                        </c:pt>
                      </c15:dlblFieldTableCache>
                    </c15:dlblFTEntry>
                  </c15:dlblFieldTable>
                  <c15:showDataLabelsRange val="0"/>
                </c:ext>
              </c:extLst>
            </c:dLbl>
            <c:dLbl>
              <c:idx val="19"/>
              <c:layout/>
              <c:tx>
                <c:strRef>
                  <c:f>'fb32'!$O$67</c:f>
                  <c:strCache>
                    <c:ptCount val="1"/>
                    <c:pt idx="0">
                      <c:v>荷兰</c:v>
                    </c:pt>
                  </c:strCache>
                </c:strRef>
              </c:tx>
              <c:showVal val="1"/>
              <c:extLst>
                <c:ext xmlns:c15="http://schemas.microsoft.com/office/drawing/2012/chart" uri="{CE6537A1-D6FC-4f65-9D91-7224C49458BB}">
                  <c15:layout/>
                  <c15:dlblFieldTable>
                    <c15:dlblFTEntry>
                      <c15:txfldGUID>{D93FB221-213C-46F6-96D7-389DB99EF708}</c15:txfldGUID>
                      <c15:f>'fb32'!$O$67</c15:f>
                      <c15:dlblFieldTableCache>
                        <c:ptCount val="1"/>
                        <c:pt idx="0">
                          <c:v>荷兰</c:v>
                        </c:pt>
                      </c15:dlblFieldTableCache>
                    </c15:dlblFTEntry>
                  </c15:dlblFieldTable>
                  <c15:showDataLabelsRange val="0"/>
                </c:ext>
              </c:extLst>
            </c:dLbl>
            <c:dLbl>
              <c:idx val="20"/>
              <c:layout/>
              <c:tx>
                <c:strRef>
                  <c:f>'fb32'!$O$68</c:f>
                  <c:strCache>
                    <c:ptCount val="1"/>
                    <c:pt idx="0">
                      <c:v>新西兰</c:v>
                    </c:pt>
                  </c:strCache>
                </c:strRef>
              </c:tx>
              <c:showVal val="1"/>
              <c:extLst>
                <c:ext xmlns:c15="http://schemas.microsoft.com/office/drawing/2012/chart" uri="{CE6537A1-D6FC-4f65-9D91-7224C49458BB}">
                  <c15:layout/>
                  <c15:dlblFieldTable>
                    <c15:dlblFTEntry>
                      <c15:txfldGUID>{C502EAD0-5A5C-4491-B42A-F93D53BDAFA1}</c15:txfldGUID>
                      <c15:f>'fb32'!$O$68</c15:f>
                      <c15:dlblFieldTableCache>
                        <c:ptCount val="1"/>
                        <c:pt idx="0">
                          <c:v>新西兰</c:v>
                        </c:pt>
                      </c15:dlblFieldTableCache>
                    </c15:dlblFTEntry>
                  </c15:dlblFieldTable>
                  <c15:showDataLabelsRange val="0"/>
                </c:ext>
              </c:extLst>
            </c:dLbl>
            <c:dLbl>
              <c:idx val="21"/>
              <c:layout/>
              <c:tx>
                <c:strRef>
                  <c:f>'fb32'!$O$69</c:f>
                  <c:strCache>
                    <c:ptCount val="1"/>
                    <c:pt idx="0">
                      <c:v>挪威</c:v>
                    </c:pt>
                  </c:strCache>
                </c:strRef>
              </c:tx>
              <c:showVal val="1"/>
              <c:extLst>
                <c:ext xmlns:c15="http://schemas.microsoft.com/office/drawing/2012/chart" uri="{CE6537A1-D6FC-4f65-9D91-7224C49458BB}">
                  <c15:layout/>
                  <c15:dlblFieldTable>
                    <c15:dlblFTEntry>
                      <c15:txfldGUID>{405EAD66-25B3-4E8E-8063-2F38A9B41CF7}</c15:txfldGUID>
                      <c15:f>'fb32'!$O$69</c15:f>
                      <c15:dlblFieldTableCache>
                        <c:ptCount val="1"/>
                        <c:pt idx="0">
                          <c:v>挪威</c:v>
                        </c:pt>
                      </c15:dlblFieldTableCache>
                    </c15:dlblFTEntry>
                  </c15:dlblFieldTable>
                  <c15:showDataLabelsRange val="0"/>
                </c:ext>
              </c:extLst>
            </c:dLbl>
            <c:dLbl>
              <c:idx val="22"/>
              <c:layout/>
              <c:tx>
                <c:strRef>
                  <c:f>'fb32'!$O$70</c:f>
                  <c:strCache>
                    <c:ptCount val="1"/>
                    <c:pt idx="0">
                      <c:v>波兰</c:v>
                    </c:pt>
                  </c:strCache>
                </c:strRef>
              </c:tx>
              <c:showVal val="1"/>
              <c:extLst>
                <c:ext xmlns:c15="http://schemas.microsoft.com/office/drawing/2012/chart" uri="{CE6537A1-D6FC-4f65-9D91-7224C49458BB}">
                  <c15:layout/>
                  <c15:dlblFieldTable>
                    <c15:dlblFTEntry>
                      <c15:txfldGUID>{1F5DE2C6-3F3F-4C1A-890F-79322C2DC099}</c15:txfldGUID>
                      <c15:f>'fb32'!$O$70</c15:f>
                      <c15:dlblFieldTableCache>
                        <c:ptCount val="1"/>
                        <c:pt idx="0">
                          <c:v>波兰</c:v>
                        </c:pt>
                      </c15:dlblFieldTableCache>
                    </c15:dlblFTEntry>
                  </c15:dlblFieldTable>
                  <c15:showDataLabelsRange val="0"/>
                </c:ext>
              </c:extLst>
            </c:dLbl>
            <c:dLbl>
              <c:idx val="23"/>
              <c:layout/>
              <c:tx>
                <c:strRef>
                  <c:f>'fb32'!$O$71</c:f>
                  <c:strCache>
                    <c:ptCount val="1"/>
                    <c:pt idx="0">
                      <c:v>葡萄牙</c:v>
                    </c:pt>
                  </c:strCache>
                </c:strRef>
              </c:tx>
              <c:showVal val="1"/>
              <c:extLst>
                <c:ext xmlns:c15="http://schemas.microsoft.com/office/drawing/2012/chart" uri="{CE6537A1-D6FC-4f65-9D91-7224C49458BB}">
                  <c15:layout/>
                  <c15:dlblFieldTable>
                    <c15:dlblFTEntry>
                      <c15:txfldGUID>{B6541D17-77CE-4C63-A19A-29A6F1EE223C}</c15:txfldGUID>
                      <c15:f>'fb32'!$O$71</c15:f>
                      <c15:dlblFieldTableCache>
                        <c:ptCount val="1"/>
                        <c:pt idx="0">
                          <c:v>葡萄牙</c:v>
                        </c:pt>
                      </c15:dlblFieldTableCache>
                    </c15:dlblFTEntry>
                  </c15:dlblFieldTable>
                  <c15:showDataLabelsRange val="0"/>
                </c:ext>
              </c:extLst>
            </c:dLbl>
            <c:dLbl>
              <c:idx val="24"/>
              <c:layout/>
              <c:tx>
                <c:strRef>
                  <c:f>'fb32'!$O$72</c:f>
                  <c:strCache>
                    <c:ptCount val="1"/>
                    <c:pt idx="0">
                      <c:v>俄罗斯</c:v>
                    </c:pt>
                  </c:strCache>
                </c:strRef>
              </c:tx>
              <c:showVal val="1"/>
              <c:extLst>
                <c:ext xmlns:c15="http://schemas.microsoft.com/office/drawing/2012/chart" uri="{CE6537A1-D6FC-4f65-9D91-7224C49458BB}">
                  <c15:layout/>
                  <c15:dlblFieldTable>
                    <c15:dlblFTEntry>
                      <c15:txfldGUID>{BD288EA5-57F4-44DD-8988-F024269B710C}</c15:txfldGUID>
                      <c15:f>'fb32'!$O$72</c15:f>
                      <c15:dlblFieldTableCache>
                        <c:ptCount val="1"/>
                        <c:pt idx="0">
                          <c:v>俄罗斯</c:v>
                        </c:pt>
                      </c15:dlblFieldTableCache>
                    </c15:dlblFTEntry>
                  </c15:dlblFieldTable>
                  <c15:showDataLabelsRange val="0"/>
                </c:ext>
              </c:extLst>
            </c:dLbl>
            <c:dLbl>
              <c:idx val="25"/>
              <c:layout/>
              <c:tx>
                <c:strRef>
                  <c:f>'fb32'!$O$73</c:f>
                  <c:strCache>
                    <c:ptCount val="1"/>
                    <c:pt idx="0">
                      <c:v>塞尔维亚</c:v>
                    </c:pt>
                  </c:strCache>
                </c:strRef>
              </c:tx>
              <c:showVal val="1"/>
              <c:extLst>
                <c:ext xmlns:c15="http://schemas.microsoft.com/office/drawing/2012/chart" uri="{CE6537A1-D6FC-4f65-9D91-7224C49458BB}">
                  <c15:layout/>
                  <c15:dlblFieldTable>
                    <c15:dlblFTEntry>
                      <c15:txfldGUID>{D7C8BD32-6C35-4001-8172-9B6A31AF5178}</c15:txfldGUID>
                      <c15:f>'fb32'!$O$73</c15:f>
                      <c15:dlblFieldTableCache>
                        <c:ptCount val="1"/>
                        <c:pt idx="0">
                          <c:v>塞尔维亚</c:v>
                        </c:pt>
                      </c15:dlblFieldTableCache>
                    </c15:dlblFTEntry>
                  </c15:dlblFieldTable>
                  <c15:showDataLabelsRange val="0"/>
                </c:ext>
              </c:extLst>
            </c:dLbl>
            <c:dLbl>
              <c:idx val="26"/>
              <c:layout/>
              <c:tx>
                <c:strRef>
                  <c:f>'fb32'!$O$74</c:f>
                  <c:strCache>
                    <c:ptCount val="1"/>
                    <c:pt idx="0">
                      <c:v>新加坡</c:v>
                    </c:pt>
                  </c:strCache>
                </c:strRef>
              </c:tx>
              <c:spPr>
                <a:solidFill>
                  <a:srgbClr val="92D050"/>
                </a:solidFill>
              </c:spPr>
              <c:txPr>
                <a:bodyPr/>
                <a:lstStyle/>
                <a:p>
                  <a:pPr>
                    <a:defRPr sz="800"/>
                  </a:pPr>
                  <a:endParaRPr lang="zh-CN"/>
                </a:p>
              </c:txPr>
              <c:showVal val="1"/>
              <c:extLst>
                <c:ext xmlns:c15="http://schemas.microsoft.com/office/drawing/2012/chart" uri="{CE6537A1-D6FC-4f65-9D91-7224C49458BB}">
                  <c15:layout/>
                  <c15:dlblFieldTable>
                    <c15:dlblFTEntry>
                      <c15:txfldGUID>{E2A8CABE-67B6-442B-AF8D-499C4B0BE35D}</c15:txfldGUID>
                      <c15:f>'fb32'!$O$74</c15:f>
                      <c15:dlblFieldTableCache>
                        <c:ptCount val="1"/>
                        <c:pt idx="0">
                          <c:v>新加坡</c:v>
                        </c:pt>
                      </c15:dlblFieldTableCache>
                    </c15:dlblFTEntry>
                  </c15:dlblFieldTable>
                  <c15:showDataLabelsRange val="0"/>
                </c:ext>
              </c:extLst>
            </c:dLbl>
            <c:dLbl>
              <c:idx val="27"/>
              <c:layout/>
              <c:tx>
                <c:strRef>
                  <c:f>'fb32'!$O$75</c:f>
                  <c:strCache>
                    <c:ptCount val="1"/>
                    <c:pt idx="0">
                      <c:v>斯洛伐克</c:v>
                    </c:pt>
                  </c:strCache>
                </c:strRef>
              </c:tx>
              <c:showVal val="1"/>
              <c:extLst>
                <c:ext xmlns:c15="http://schemas.microsoft.com/office/drawing/2012/chart" uri="{CE6537A1-D6FC-4f65-9D91-7224C49458BB}">
                  <c15:layout/>
                  <c15:dlblFieldTable>
                    <c15:dlblFTEntry>
                      <c15:txfldGUID>{86240469-B52A-4FCB-8079-AC3B053112B7}</c15:txfldGUID>
                      <c15:f>'fb32'!$O$75</c15:f>
                      <c15:dlblFieldTableCache>
                        <c:ptCount val="1"/>
                        <c:pt idx="0">
                          <c:v>斯洛伐克</c:v>
                        </c:pt>
                      </c15:dlblFieldTableCache>
                    </c15:dlblFTEntry>
                  </c15:dlblFieldTable>
                  <c15:showDataLabelsRange val="0"/>
                </c:ext>
              </c:extLst>
            </c:dLbl>
            <c:dLbl>
              <c:idx val="28"/>
              <c:layout/>
              <c:tx>
                <c:strRef>
                  <c:f>'fb32'!$O$76</c:f>
                  <c:strCache>
                    <c:ptCount val="1"/>
                    <c:pt idx="0">
                      <c:v>西班牙</c:v>
                    </c:pt>
                  </c:strCache>
                </c:strRef>
              </c:tx>
              <c:showVal val="1"/>
              <c:extLst>
                <c:ext xmlns:c15="http://schemas.microsoft.com/office/drawing/2012/chart" uri="{CE6537A1-D6FC-4f65-9D91-7224C49458BB}">
                  <c15:layout/>
                  <c15:dlblFieldTable>
                    <c15:dlblFTEntry>
                      <c15:txfldGUID>{5F6922F7-A1B9-4B2B-B1DF-3588A95AABEC}</c15:txfldGUID>
                      <c15:f>'fb32'!$O$76</c15:f>
                      <c15:dlblFieldTableCache>
                        <c:ptCount val="1"/>
                        <c:pt idx="0">
                          <c:v>西班牙</c:v>
                        </c:pt>
                      </c15:dlblFieldTableCache>
                    </c15:dlblFTEntry>
                  </c15:dlblFieldTable>
                  <c15:showDataLabelsRange val="0"/>
                </c:ext>
              </c:extLst>
            </c:dLbl>
            <c:dLbl>
              <c:idx val="29"/>
              <c:layout/>
              <c:tx>
                <c:strRef>
                  <c:f>'fb32'!$O$77</c:f>
                  <c:strCache>
                    <c:ptCount val="1"/>
                    <c:pt idx="0">
                      <c:v>瑞典</c:v>
                    </c:pt>
                  </c:strCache>
                </c:strRef>
              </c:tx>
              <c:showVal val="1"/>
              <c:extLst>
                <c:ext xmlns:c15="http://schemas.microsoft.com/office/drawing/2012/chart" uri="{CE6537A1-D6FC-4f65-9D91-7224C49458BB}">
                  <c15:layout/>
                  <c15:dlblFieldTable>
                    <c15:dlblFTEntry>
                      <c15:txfldGUID>{9A043F7A-33DA-42D8-91A0-94415DEEC27F}</c15:txfldGUID>
                      <c15:f>'fb32'!$O$77</c15:f>
                      <c15:dlblFieldTableCache>
                        <c:ptCount val="1"/>
                        <c:pt idx="0">
                          <c:v>瑞典</c:v>
                        </c:pt>
                      </c15:dlblFieldTableCache>
                    </c15:dlblFTEntry>
                  </c15:dlblFieldTable>
                  <c15:showDataLabelsRange val="0"/>
                </c:ext>
              </c:extLst>
            </c:dLbl>
            <c:dLbl>
              <c:idx val="30"/>
              <c:layout/>
              <c:tx>
                <c:strRef>
                  <c:f>'fb32'!$O$78</c:f>
                  <c:strCache>
                    <c:ptCount val="1"/>
                    <c:pt idx="0">
                      <c:v>英格兰（英国）</c:v>
                    </c:pt>
                  </c:strCache>
                </c:strRef>
              </c:tx>
              <c:showVal val="1"/>
              <c:extLst>
                <c:ext xmlns:c15="http://schemas.microsoft.com/office/drawing/2012/chart" uri="{CE6537A1-D6FC-4f65-9D91-7224C49458BB}">
                  <c15:layout/>
                  <c15:dlblFieldTable>
                    <c15:dlblFTEntry>
                      <c15:txfldGUID>{F49B1B4E-9F0E-4BE4-B34B-79B5D6DF5539}</c15:txfldGUID>
                      <c15:f>'fb32'!$O$78</c15:f>
                      <c15:dlblFieldTableCache>
                        <c:ptCount val="1"/>
                        <c:pt idx="0">
                          <c:v>英格兰（英国）</c:v>
                        </c:pt>
                      </c15:dlblFieldTableCache>
                    </c15:dlblFTEntry>
                  </c15:dlblFieldTable>
                  <c15:showDataLabelsRange val="0"/>
                </c:ext>
              </c:extLst>
            </c:dLbl>
            <c:dLbl>
              <c:idx val="31"/>
              <c:layout/>
              <c:tx>
                <c:strRef>
                  <c:f>'fb32'!$O$79</c:f>
                  <c:strCache>
                    <c:ptCount val="1"/>
                    <c:pt idx="0">
                      <c:v>弗兰德斯（比利时）</c:v>
                    </c:pt>
                  </c:strCache>
                </c:strRef>
              </c:tx>
              <c:showVal val="1"/>
              <c:extLst>
                <c:ext xmlns:c15="http://schemas.microsoft.com/office/drawing/2012/chart" uri="{CE6537A1-D6FC-4f65-9D91-7224C49458BB}">
                  <c15:layout/>
                  <c15:dlblFieldTable>
                    <c15:dlblFTEntry>
                      <c15:txfldGUID>{149D846C-5102-41B7-B633-FF4A3A2BE716}</c15:txfldGUID>
                      <c15:f>'fb32'!$O$79</c15:f>
                      <c15:dlblFieldTableCache>
                        <c:ptCount val="1"/>
                        <c:pt idx="0">
                          <c:v>弗兰德斯（比利时）</c:v>
                        </c:pt>
                      </c15:dlblFieldTableCache>
                    </c15:dlblFTEntry>
                  </c15:dlblFieldTable>
                  <c15:showDataLabelsRange val="0"/>
                </c:ext>
              </c:extLst>
            </c:dLbl>
            <c:dLbl>
              <c:idx val="32"/>
              <c:layout/>
              <c:tx>
                <c:strRef>
                  <c:f>'fb32'!$O$80</c:f>
                  <c:strCache>
                    <c:ptCount val="1"/>
                    <c:pt idx="0">
                      <c:v>阿布扎比（阿联酋）</c:v>
                    </c:pt>
                  </c:strCache>
                </c:strRef>
              </c:tx>
              <c:showVal val="1"/>
              <c:extLst>
                <c:ext xmlns:c15="http://schemas.microsoft.com/office/drawing/2012/chart" uri="{CE6537A1-D6FC-4f65-9D91-7224C49458BB}">
                  <c15:layout/>
                  <c15:dlblFieldTable>
                    <c15:dlblFTEntry>
                      <c15:txfldGUID>{30A72159-04C7-4F74-901A-823E8C5FB225}</c15:txfldGUID>
                      <c15:f>'fb32'!$O$80</c15:f>
                      <c15:dlblFieldTableCache>
                        <c:ptCount val="1"/>
                        <c:pt idx="0">
                          <c:v>阿布扎比（阿联酋）</c:v>
                        </c:pt>
                      </c15:dlblFieldTableCache>
                    </c15:dlblFTEntry>
                  </c15:dlblFieldTable>
                  <c15:showDataLabelsRange val="0"/>
                </c:ext>
              </c:extLst>
            </c:dLbl>
            <c:dLbl>
              <c:idx val="33"/>
              <c:layout/>
              <c:tx>
                <c:strRef>
                  <c:f>'fb32'!$O$81</c:f>
                  <c:strCache>
                    <c:ptCount val="1"/>
                    <c:pt idx="0">
                      <c:v>阿尔伯塔（加拿大）</c:v>
                    </c:pt>
                  </c:strCache>
                </c:strRef>
              </c:tx>
              <c:showVal val="1"/>
              <c:extLst>
                <c:ext xmlns:c15="http://schemas.microsoft.com/office/drawing/2012/chart" uri="{CE6537A1-D6FC-4f65-9D91-7224C49458BB}">
                  <c15:layout/>
                  <c15:dlblFieldTable>
                    <c15:dlblFTEntry>
                      <c15:txfldGUID>{447FF72E-5BAA-4AF3-8411-217AD9606DE9}</c15:txfldGUID>
                      <c15:f>'fb32'!$O$81</c15:f>
                      <c15:dlblFieldTableCache>
                        <c:ptCount val="1"/>
                        <c:pt idx="0">
                          <c:v>阿尔伯塔（加拿大）</c:v>
                        </c:pt>
                      </c15:dlblFieldTableCache>
                    </c15:dlblFTEntry>
                  </c15:dlblFieldTable>
                  <c15:showDataLabelsRange val="0"/>
                </c:ext>
              </c:extLst>
            </c:dLbl>
            <c:dLbl>
              <c:idx val="34"/>
              <c:layout>
                <c:manualLayout>
                  <c:x val="-1.2349388510790158E-2"/>
                  <c:y val="-1.5305525139626337E-2"/>
                </c:manualLayout>
              </c:layout>
              <c:tx>
                <c:strRef>
                  <c:f>'fb32'!$O$82</c:f>
                  <c:strCache>
                    <c:ptCount val="1"/>
                    <c:pt idx="0">
                      <c:v>罗马尼亚</c:v>
                    </c:pt>
                  </c:strCache>
                </c:strRef>
              </c:tx>
              <c:showVal val="1"/>
              <c:extLst>
                <c:ext xmlns:c15="http://schemas.microsoft.com/office/drawing/2012/chart" uri="{CE6537A1-D6FC-4f65-9D91-7224C49458BB}">
                  <c15:layout/>
                  <c15:dlblFieldTable>
                    <c15:dlblFTEntry>
                      <c15:txfldGUID>{D4F3E2F1-FFEB-4E7F-BD75-906FA63CAE5A}</c15:txfldGUID>
                      <c15:f>'fb32'!$O$82</c15:f>
                      <c15:dlblFieldTableCache>
                        <c:ptCount val="1"/>
                        <c:pt idx="0">
                          <c:v>罗马尼亚</c:v>
                        </c:pt>
                      </c15:dlblFieldTableCache>
                    </c15:dlblFTEntry>
                  </c15:dlblFieldTable>
                  <c15:showDataLabelsRange val="0"/>
                </c:ext>
              </c:extLst>
            </c:dLbl>
            <c:dLbl>
              <c:idx val="36"/>
              <c:layout/>
              <c:tx>
                <c:strRef>
                  <c:f>'fb32'!$O$84</c:f>
                  <c:strCache>
                    <c:ptCount val="1"/>
                    <c:pt idx="0">
                      <c:v>中国上海</c:v>
                    </c:pt>
                  </c:strCache>
                </c:strRef>
              </c:tx>
              <c:spPr>
                <a:solidFill>
                  <a:srgbClr val="FFC000"/>
                </a:solidFill>
              </c:spPr>
              <c:txPr>
                <a:bodyPr/>
                <a:lstStyle/>
                <a:p>
                  <a:pPr>
                    <a:defRPr sz="800"/>
                  </a:pPr>
                  <a:endParaRPr lang="zh-CN"/>
                </a:p>
              </c:txPr>
              <c:showVal val="1"/>
              <c:extLst>
                <c:ext xmlns:c15="http://schemas.microsoft.com/office/drawing/2012/chart" uri="{CE6537A1-D6FC-4f65-9D91-7224C49458BB}">
                  <c15:layout/>
                  <c15:dlblFieldTable>
                    <c15:dlblFTEntry>
                      <c15:txfldGUID>{818D4FC7-BC2E-4140-9C1A-3559216587BB}</c15:txfldGUID>
                      <c15:f>'fb32'!$O$84</c15:f>
                      <c15:dlblFieldTableCache>
                        <c:ptCount val="1"/>
                        <c:pt idx="0">
                          <c:v>中国上海</c:v>
                        </c:pt>
                      </c15:dlblFieldTableCache>
                    </c15:dlblFTEntry>
                  </c15:dlblFieldTable>
                  <c15:showDataLabelsRange val="0"/>
                </c:ext>
              </c:extLst>
            </c:dLbl>
            <c:delete val="1"/>
            <c:extLst>
              <c:ext xmlns:c15="http://schemas.microsoft.com/office/drawing/2012/chart" uri="{CE6537A1-D6FC-4f65-9D91-7224C49458BB}">
                <c15:showLeaderLines val="0"/>
              </c:ext>
            </c:extLst>
          </c:dLbls>
          <c:xVal>
            <c:numRef>
              <c:f>'fb32'!$P$48:$P$84</c:f>
              <c:numCache>
                <c:formatCode>0.0_ </c:formatCode>
                <c:ptCount val="37"/>
                <c:pt idx="0">
                  <c:v>71.232307504791805</c:v>
                </c:pt>
                <c:pt idx="1">
                  <c:v>85.638539101188798</c:v>
                </c:pt>
                <c:pt idx="2">
                  <c:v>81.761017975943759</c:v>
                </c:pt>
                <c:pt idx="3">
                  <c:v>89.582742031441001</c:v>
                </c:pt>
                <c:pt idx="4">
                  <c:v>86.121116593991118</c:v>
                </c:pt>
                <c:pt idx="5">
                  <c:v>89.003827171442111</c:v>
                </c:pt>
                <c:pt idx="6">
                  <c:v>90.4681740085814</c:v>
                </c:pt>
                <c:pt idx="7">
                  <c:v>91.863791426847911</c:v>
                </c:pt>
                <c:pt idx="8">
                  <c:v>74.920094273120569</c:v>
                </c:pt>
                <c:pt idx="9">
                  <c:v>82.19932541576982</c:v>
                </c:pt>
                <c:pt idx="10">
                  <c:v>91.344303215344198</c:v>
                </c:pt>
                <c:pt idx="11">
                  <c:v>94.883809971432612</c:v>
                </c:pt>
                <c:pt idx="12">
                  <c:v>88.296998017721094</c:v>
                </c:pt>
                <c:pt idx="13">
                  <c:v>59.347257238774645</c:v>
                </c:pt>
                <c:pt idx="14">
                  <c:v>94.028782397584905</c:v>
                </c:pt>
                <c:pt idx="15">
                  <c:v>95.050859950201499</c:v>
                </c:pt>
                <c:pt idx="16">
                  <c:v>88.810399795927225</c:v>
                </c:pt>
                <c:pt idx="17">
                  <c:v>74.255759837831505</c:v>
                </c:pt>
                <c:pt idx="18">
                  <c:v>86.013528978929131</c:v>
                </c:pt>
                <c:pt idx="19">
                  <c:v>84.654708699697181</c:v>
                </c:pt>
                <c:pt idx="20">
                  <c:v>79.061222505001737</c:v>
                </c:pt>
                <c:pt idx="21">
                  <c:v>52.595823624762041</c:v>
                </c:pt>
                <c:pt idx="22">
                  <c:v>86.613573781391167</c:v>
                </c:pt>
                <c:pt idx="23">
                  <c:v>89.371701995499407</c:v>
                </c:pt>
                <c:pt idx="24">
                  <c:v>88.866165471681853</c:v>
                </c:pt>
                <c:pt idx="25">
                  <c:v>83.781158581293923</c:v>
                </c:pt>
                <c:pt idx="26">
                  <c:v>88.741602297614065</c:v>
                </c:pt>
                <c:pt idx="27">
                  <c:v>86.55242536674757</c:v>
                </c:pt>
                <c:pt idx="28">
                  <c:v>83.453466256924187</c:v>
                </c:pt>
                <c:pt idx="29">
                  <c:v>44.871660172272819</c:v>
                </c:pt>
                <c:pt idx="30">
                  <c:v>85.656342548614361</c:v>
                </c:pt>
                <c:pt idx="31">
                  <c:v>84.49056395864325</c:v>
                </c:pt>
                <c:pt idx="32">
                  <c:v>89.72081822143187</c:v>
                </c:pt>
                <c:pt idx="33">
                  <c:v>82.458696275518335</c:v>
                </c:pt>
                <c:pt idx="34">
                  <c:v>90.393246140493702</c:v>
                </c:pt>
                <c:pt idx="35">
                  <c:v>83.590683278931422</c:v>
                </c:pt>
                <c:pt idx="36">
                  <c:v>93.158787237077718</c:v>
                </c:pt>
              </c:numCache>
            </c:numRef>
          </c:xVal>
          <c:yVal>
            <c:numRef>
              <c:f>'fb32'!$Q$48:$Q$84</c:f>
              <c:numCache>
                <c:formatCode>0.0_ </c:formatCode>
                <c:ptCount val="37"/>
                <c:pt idx="0">
                  <c:v>79.622008798543192</c:v>
                </c:pt>
                <c:pt idx="1">
                  <c:v>69.505591119037632</c:v>
                </c:pt>
                <c:pt idx="2">
                  <c:v>88.461361305072117</c:v>
                </c:pt>
                <c:pt idx="3">
                  <c:v>88.285491628387277</c:v>
                </c:pt>
                <c:pt idx="4">
                  <c:v>90.360239189972518</c:v>
                </c:pt>
                <c:pt idx="5">
                  <c:v>93.475700888085825</c:v>
                </c:pt>
                <c:pt idx="6">
                  <c:v>86.656519530087778</c:v>
                </c:pt>
                <c:pt idx="7">
                  <c:v>82.859664534305097</c:v>
                </c:pt>
                <c:pt idx="8">
                  <c:v>88.916808518602551</c:v>
                </c:pt>
                <c:pt idx="9">
                  <c:v>91.043783944169206</c:v>
                </c:pt>
                <c:pt idx="10">
                  <c:v>71.071911468681009</c:v>
                </c:pt>
                <c:pt idx="11">
                  <c:v>86.853373987009249</c:v>
                </c:pt>
                <c:pt idx="12">
                  <c:v>91.374347499710311</c:v>
                </c:pt>
                <c:pt idx="13">
                  <c:v>87.3653498463201</c:v>
                </c:pt>
                <c:pt idx="14">
                  <c:v>70.067392649681551</c:v>
                </c:pt>
                <c:pt idx="15">
                  <c:v>85.870577231817691</c:v>
                </c:pt>
                <c:pt idx="16">
                  <c:v>85.63352539844395</c:v>
                </c:pt>
                <c:pt idx="17">
                  <c:v>85.680910337865626</c:v>
                </c:pt>
                <c:pt idx="18">
                  <c:v>72.910699535574395</c:v>
                </c:pt>
                <c:pt idx="19">
                  <c:v>63.954150830123858</c:v>
                </c:pt>
                <c:pt idx="20">
                  <c:v>82.437649330371627</c:v>
                </c:pt>
                <c:pt idx="21">
                  <c:v>78.043334710294559</c:v>
                </c:pt>
                <c:pt idx="22">
                  <c:v>84.511014291163747</c:v>
                </c:pt>
                <c:pt idx="23">
                  <c:v>91.147066456155883</c:v>
                </c:pt>
                <c:pt idx="24">
                  <c:v>79.73724016768972</c:v>
                </c:pt>
                <c:pt idx="25">
                  <c:v>83.307453053970193</c:v>
                </c:pt>
                <c:pt idx="26">
                  <c:v>94.953499647208005</c:v>
                </c:pt>
                <c:pt idx="27">
                  <c:v>89.530054682411304</c:v>
                </c:pt>
                <c:pt idx="28">
                  <c:v>85.355297965333861</c:v>
                </c:pt>
                <c:pt idx="29">
                  <c:v>82.094605461894886</c:v>
                </c:pt>
                <c:pt idx="30">
                  <c:v>73.725383435589805</c:v>
                </c:pt>
                <c:pt idx="31">
                  <c:v>70.699838170490693</c:v>
                </c:pt>
                <c:pt idx="32">
                  <c:v>89.450504566495752</c:v>
                </c:pt>
                <c:pt idx="33">
                  <c:v>87.334688912202552</c:v>
                </c:pt>
                <c:pt idx="34">
                  <c:v>82.97966317060191</c:v>
                </c:pt>
                <c:pt idx="35">
                  <c:v>83.645366871254879</c:v>
                </c:pt>
                <c:pt idx="36">
                  <c:v>95.956505101810947</c:v>
                </c:pt>
              </c:numCache>
            </c:numRef>
          </c:yVal>
        </c:ser>
        <c:dLbls/>
        <c:axId val="132804992"/>
        <c:axId val="132806528"/>
      </c:scatterChart>
      <c:valAx>
        <c:axId val="132804992"/>
        <c:scaling>
          <c:orientation val="minMax"/>
          <c:max val="100"/>
          <c:min val="40"/>
        </c:scaling>
        <c:axPos val="b"/>
        <c:majorGridlines>
          <c:spPr>
            <a:ln>
              <a:prstDash val="dash"/>
            </a:ln>
          </c:spPr>
        </c:majorGridlines>
        <c:numFmt formatCode="0_ " sourceLinked="0"/>
        <c:tickLblPos val="low"/>
        <c:crossAx val="132806528"/>
        <c:crossesAt val="83.6"/>
        <c:crossBetween val="midCat"/>
      </c:valAx>
      <c:valAx>
        <c:axId val="132806528"/>
        <c:scaling>
          <c:orientation val="minMax"/>
          <c:max val="100"/>
          <c:min val="60"/>
        </c:scaling>
        <c:axPos val="l"/>
        <c:majorGridlines>
          <c:spPr>
            <a:ln>
              <a:prstDash val="dash"/>
            </a:ln>
          </c:spPr>
        </c:majorGridlines>
        <c:numFmt formatCode="0_ " sourceLinked="0"/>
        <c:tickLblPos val="low"/>
        <c:crossAx val="132804992"/>
        <c:crossesAt val="83.6"/>
        <c:crossBetween val="midCat"/>
      </c:valAx>
    </c:plotArea>
    <c:plotVisOnly val="1"/>
    <c:dispBlanksAs val="gap"/>
  </c:chart>
  <c:externalData r:id="rId1"/>
  <c:userShapes r:id="rId2"/>
</c:chartSpace>
</file>

<file path=ppt/charts/chart18.xml><?xml version="1.0" encoding="utf-8"?>
<c:chartSpace xmlns:c="http://schemas.openxmlformats.org/drawingml/2006/chart" xmlns:a="http://schemas.openxmlformats.org/drawingml/2006/main" xmlns:r="http://schemas.openxmlformats.org/officeDocument/2006/relationships">
  <c:lang val="zh-CN"/>
  <c:chart>
    <c:plotArea>
      <c:layout/>
      <c:barChart>
        <c:barDir val="bar"/>
        <c:grouping val="clustered"/>
        <c:ser>
          <c:idx val="0"/>
          <c:order val="0"/>
          <c:tx>
            <c:strRef>
              <c:f>instr42!$E$47</c:f>
              <c:strCache>
                <c:ptCount val="1"/>
                <c:pt idx="0">
                  <c:v>国际平均值</c:v>
                </c:pt>
              </c:strCache>
            </c:strRef>
          </c:tx>
          <c:dLbls>
            <c:spPr>
              <a:noFill/>
              <a:ln>
                <a:noFill/>
              </a:ln>
              <a:effectLst/>
            </c:spPr>
            <c:showVal val="1"/>
            <c:extLst>
              <c:ext xmlns:c15="http://schemas.microsoft.com/office/drawing/2012/chart" uri="{CE6537A1-D6FC-4f65-9D91-7224C49458BB}">
                <c15:layout/>
                <c15:showLeaderLines val="0"/>
              </c:ext>
            </c:extLst>
          </c:dLbls>
          <c:cat>
            <c:strRef>
              <c:f>instr42!$D$48:$D$55</c:f>
              <c:strCache>
                <c:ptCount val="8"/>
                <c:pt idx="0">
                  <c:v>总结近期学过的内容</c:v>
                </c:pt>
                <c:pt idx="1">
                  <c:v>检查学生的练习本或家庭作业</c:v>
                </c:pt>
                <c:pt idx="2">
                  <c:v>结合日常生活问题或工作来说明新知识的用处</c:v>
                </c:pt>
                <c:pt idx="3">
                  <c:v>让学生反复练习类似的任务直到每个学生都掌握了学科内容</c:v>
                </c:pt>
                <c:pt idx="4">
                  <c:v>学生以小组合作的形式共同解决一个问题或完成一个任务</c:v>
                </c:pt>
                <c:pt idx="5">
                  <c:v>针对学习困难和/或学习超前的学生布置不同的作业</c:v>
                </c:pt>
                <c:pt idx="6">
                  <c:v>学生为至少要一周才能完成的项目作业努力</c:v>
                </c:pt>
                <c:pt idx="7">
                  <c:v>学生使用ICT完成项目或作业</c:v>
                </c:pt>
              </c:strCache>
            </c:strRef>
          </c:cat>
          <c:val>
            <c:numRef>
              <c:f>instr42!$E$48:$E$55</c:f>
              <c:numCache>
                <c:formatCode>0.0_ </c:formatCode>
                <c:ptCount val="8"/>
                <c:pt idx="0">
                  <c:v>74.662673910119409</c:v>
                </c:pt>
                <c:pt idx="1">
                  <c:v>73.806174941642453</c:v>
                </c:pt>
                <c:pt idx="2">
                  <c:v>69.794629447923526</c:v>
                </c:pt>
                <c:pt idx="3">
                  <c:v>68.958025500964908</c:v>
                </c:pt>
                <c:pt idx="4">
                  <c:v>48.779456182390426</c:v>
                </c:pt>
                <c:pt idx="5">
                  <c:v>46.084467248897219</c:v>
                </c:pt>
                <c:pt idx="6">
                  <c:v>27.87643906438084</c:v>
                </c:pt>
                <c:pt idx="7">
                  <c:v>38.044673905122877</c:v>
                </c:pt>
              </c:numCache>
            </c:numRef>
          </c:val>
        </c:ser>
        <c:ser>
          <c:idx val="1"/>
          <c:order val="1"/>
          <c:tx>
            <c:strRef>
              <c:f>instr42!$F$47</c:f>
              <c:strCache>
                <c:ptCount val="1"/>
                <c:pt idx="0">
                  <c:v>中国上海</c:v>
                </c:pt>
              </c:strCache>
            </c:strRef>
          </c:tx>
          <c:dLbls>
            <c:spPr>
              <a:noFill/>
              <a:ln>
                <a:noFill/>
              </a:ln>
              <a:effectLst/>
            </c:spPr>
            <c:showVal val="1"/>
            <c:extLst>
              <c:ext xmlns:c15="http://schemas.microsoft.com/office/drawing/2012/chart" uri="{CE6537A1-D6FC-4f65-9D91-7224C49458BB}">
                <c15:layout/>
                <c15:showLeaderLines val="0"/>
              </c:ext>
            </c:extLst>
          </c:dLbls>
          <c:cat>
            <c:strRef>
              <c:f>instr42!$D$48:$D$55</c:f>
              <c:strCache>
                <c:ptCount val="8"/>
                <c:pt idx="0">
                  <c:v>总结近期学过的内容</c:v>
                </c:pt>
                <c:pt idx="1">
                  <c:v>检查学生的练习本或家庭作业</c:v>
                </c:pt>
                <c:pt idx="2">
                  <c:v>结合日常生活问题或工作来说明新知识的用处</c:v>
                </c:pt>
                <c:pt idx="3">
                  <c:v>让学生反复练习类似的任务直到每个学生都掌握了学科内容</c:v>
                </c:pt>
                <c:pt idx="4">
                  <c:v>学生以小组合作的形式共同解决一个问题或完成一个任务</c:v>
                </c:pt>
                <c:pt idx="5">
                  <c:v>针对学习困难和/或学习超前的学生布置不同的作业</c:v>
                </c:pt>
                <c:pt idx="6">
                  <c:v>学生为至少要一周才能完成的项目作业努力</c:v>
                </c:pt>
                <c:pt idx="7">
                  <c:v>学生使用ICT完成项目或作业</c:v>
                </c:pt>
              </c:strCache>
            </c:strRef>
          </c:cat>
          <c:val>
            <c:numRef>
              <c:f>instr42!$F$48:$F$55</c:f>
              <c:numCache>
                <c:formatCode>0.0_ </c:formatCode>
                <c:ptCount val="8"/>
                <c:pt idx="0">
                  <c:v>90.218269736294573</c:v>
                </c:pt>
                <c:pt idx="1">
                  <c:v>89.843191495500122</c:v>
                </c:pt>
                <c:pt idx="2">
                  <c:v>85.450961501372348</c:v>
                </c:pt>
                <c:pt idx="3">
                  <c:v>70.696386882577926</c:v>
                </c:pt>
                <c:pt idx="4">
                  <c:v>68.983885631191271</c:v>
                </c:pt>
                <c:pt idx="5">
                  <c:v>59.431022790042249</c:v>
                </c:pt>
                <c:pt idx="6">
                  <c:v>31.112703378825433</c:v>
                </c:pt>
                <c:pt idx="7">
                  <c:v>15.206204901417223</c:v>
                </c:pt>
              </c:numCache>
            </c:numRef>
          </c:val>
        </c:ser>
        <c:dLbls/>
        <c:axId val="133034368"/>
        <c:axId val="133035904"/>
      </c:barChart>
      <c:catAx>
        <c:axId val="133034368"/>
        <c:scaling>
          <c:orientation val="maxMin"/>
        </c:scaling>
        <c:axPos val="l"/>
        <c:numFmt formatCode="General" sourceLinked="0"/>
        <c:tickLblPos val="nextTo"/>
        <c:txPr>
          <a:bodyPr rot="0" vert="horz" anchor="ctr" anchorCtr="0"/>
          <a:lstStyle/>
          <a:p>
            <a:pPr>
              <a:defRPr sz="1200" b="1"/>
            </a:pPr>
            <a:endParaRPr lang="zh-CN"/>
          </a:p>
        </c:txPr>
        <c:crossAx val="133035904"/>
        <c:crosses val="autoZero"/>
        <c:auto val="1"/>
        <c:lblAlgn val="ctr"/>
        <c:lblOffset val="100"/>
      </c:catAx>
      <c:valAx>
        <c:axId val="133035904"/>
        <c:scaling>
          <c:orientation val="minMax"/>
        </c:scaling>
        <c:axPos val="b"/>
        <c:majorGridlines>
          <c:spPr>
            <a:ln>
              <a:prstDash val="dash"/>
            </a:ln>
          </c:spPr>
        </c:majorGridlines>
        <c:numFmt formatCode="0_ " sourceLinked="0"/>
        <c:tickLblPos val="nextTo"/>
        <c:txPr>
          <a:bodyPr/>
          <a:lstStyle/>
          <a:p>
            <a:pPr>
              <a:defRPr sz="800"/>
            </a:pPr>
            <a:endParaRPr lang="zh-CN"/>
          </a:p>
        </c:txPr>
        <c:crossAx val="133034368"/>
        <c:crosses val="max"/>
        <c:crossBetween val="between"/>
      </c:valAx>
    </c:plotArea>
    <c:legend>
      <c:legendPos val="t"/>
      <c:layout>
        <c:manualLayout>
          <c:xMode val="edge"/>
          <c:yMode val="edge"/>
          <c:x val="0.30952706068582914"/>
          <c:y val="1.5282586455416663E-2"/>
          <c:w val="0.38415730422315114"/>
          <c:h val="5.7318724357294036E-2"/>
        </c:manualLayout>
      </c:layout>
      <c:txPr>
        <a:bodyPr/>
        <a:lstStyle/>
        <a:p>
          <a:pPr>
            <a:defRPr sz="1600" b="1"/>
          </a:pPr>
          <a:endParaRPr lang="zh-CN"/>
        </a:p>
      </c:txPr>
    </c:legend>
    <c:plotVisOnly val="1"/>
    <c:dispBlanksAs val="gap"/>
  </c:chart>
  <c:externalData r:id="rId1"/>
  <c:userShapes r:id="rId2"/>
</c:chartSpace>
</file>

<file path=ppt/charts/chart19.xml><?xml version="1.0" encoding="utf-8"?>
<c:chartSpace xmlns:c="http://schemas.openxmlformats.org/drawingml/2006/chart" xmlns:a="http://schemas.openxmlformats.org/drawingml/2006/main" xmlns:r="http://schemas.openxmlformats.org/officeDocument/2006/relationships">
  <c:lang val="zh-CN"/>
  <c:chart>
    <c:plotArea>
      <c:layout>
        <c:manualLayout>
          <c:layoutTarget val="inner"/>
          <c:xMode val="edge"/>
          <c:yMode val="edge"/>
          <c:x val="4.7772273212449201E-2"/>
          <c:y val="2.6122300265166092E-2"/>
          <c:w val="0.93863069341301442"/>
          <c:h val="0.74865520987254497"/>
        </c:manualLayout>
      </c:layout>
      <c:barChart>
        <c:barDir val="col"/>
        <c:grouping val="clustered"/>
        <c:ser>
          <c:idx val="1"/>
          <c:order val="1"/>
          <c:tx>
            <c:strRef>
              <c:f>'fb33'!$D$45</c:f>
              <c:strCache>
                <c:ptCount val="1"/>
                <c:pt idx="0">
                  <c:v>从未观察其他教师的课堂并提供反馈</c:v>
                </c:pt>
              </c:strCache>
            </c:strRef>
          </c:tx>
          <c:spPr>
            <a:solidFill>
              <a:schemeClr val="tx2">
                <a:lumMod val="60000"/>
                <a:lumOff val="40000"/>
              </a:schemeClr>
            </a:solidFill>
          </c:spPr>
          <c:cat>
            <c:strRef>
              <c:f>'fb33'!$B$46:$B$82</c:f>
              <c:strCache>
                <c:ptCount val="37"/>
                <c:pt idx="0">
                  <c:v>西班牙</c:v>
                </c:pt>
                <c:pt idx="1">
                  <c:v>法国</c:v>
                </c:pt>
                <c:pt idx="2">
                  <c:v>巴西</c:v>
                </c:pt>
                <c:pt idx="3">
                  <c:v>弗兰德斯（比利时）</c:v>
                </c:pt>
                <c:pt idx="4">
                  <c:v>葡萄牙</c:v>
                </c:pt>
                <c:pt idx="5">
                  <c:v>芬兰</c:v>
                </c:pt>
                <c:pt idx="6">
                  <c:v>克罗地亚</c:v>
                </c:pt>
                <c:pt idx="7">
                  <c:v>意大利</c:v>
                </c:pt>
                <c:pt idx="8">
                  <c:v>以色列</c:v>
                </c:pt>
                <c:pt idx="9">
                  <c:v>瑞典</c:v>
                </c:pt>
                <c:pt idx="10">
                  <c:v>墨西哥</c:v>
                </c:pt>
                <c:pt idx="11">
                  <c:v>智利</c:v>
                </c:pt>
                <c:pt idx="12">
                  <c:v>阿尔伯塔（加拿大）</c:v>
                </c:pt>
                <c:pt idx="13">
                  <c:v>挪威</c:v>
                </c:pt>
                <c:pt idx="14">
                  <c:v>丹麦</c:v>
                </c:pt>
                <c:pt idx="15">
                  <c:v>澳大利亚</c:v>
                </c:pt>
                <c:pt idx="16">
                  <c:v>塞浦路斯</c:v>
                </c:pt>
                <c:pt idx="17">
                  <c:v>国际平均值</c:v>
                </c:pt>
                <c:pt idx="18">
                  <c:v>马来西亚</c:v>
                </c:pt>
                <c:pt idx="19">
                  <c:v>捷克</c:v>
                </c:pt>
                <c:pt idx="20">
                  <c:v>保加利亚</c:v>
                </c:pt>
                <c:pt idx="21">
                  <c:v>爱沙尼亚</c:v>
                </c:pt>
                <c:pt idx="22">
                  <c:v>荷兰</c:v>
                </c:pt>
                <c:pt idx="23">
                  <c:v>塞尔维亚</c:v>
                </c:pt>
                <c:pt idx="24">
                  <c:v>斯洛伐克</c:v>
                </c:pt>
                <c:pt idx="25">
                  <c:v>阿布扎比（阿联酋）</c:v>
                </c:pt>
                <c:pt idx="26">
                  <c:v>新加坡</c:v>
                </c:pt>
                <c:pt idx="27">
                  <c:v>新西兰</c:v>
                </c:pt>
                <c:pt idx="28">
                  <c:v>英格兰（英国）</c:v>
                </c:pt>
                <c:pt idx="29">
                  <c:v>波兰</c:v>
                </c:pt>
                <c:pt idx="30">
                  <c:v>罗马尼亚</c:v>
                </c:pt>
                <c:pt idx="31">
                  <c:v>拉脱维亚</c:v>
                </c:pt>
                <c:pt idx="32">
                  <c:v>格鲁吉亚</c:v>
                </c:pt>
                <c:pt idx="33">
                  <c:v>俄罗斯</c:v>
                </c:pt>
                <c:pt idx="34">
                  <c:v>日本</c:v>
                </c:pt>
                <c:pt idx="35">
                  <c:v>韩国</c:v>
                </c:pt>
                <c:pt idx="36">
                  <c:v>中国上海</c:v>
                </c:pt>
              </c:strCache>
            </c:strRef>
          </c:cat>
          <c:val>
            <c:numRef>
              <c:f>'fb33'!$D$46:$D$82</c:f>
              <c:numCache>
                <c:formatCode>0.0_);[Red]\(0.0\)</c:formatCode>
                <c:ptCount val="37"/>
                <c:pt idx="0">
                  <c:v>87.09601295980373</c:v>
                </c:pt>
                <c:pt idx="1">
                  <c:v>78.304964930860336</c:v>
                </c:pt>
                <c:pt idx="2">
                  <c:v>76.923101220955772</c:v>
                </c:pt>
                <c:pt idx="3">
                  <c:v>75.208563547676704</c:v>
                </c:pt>
                <c:pt idx="4">
                  <c:v>71.227250135293431</c:v>
                </c:pt>
                <c:pt idx="5">
                  <c:v>70.312728529045643</c:v>
                </c:pt>
                <c:pt idx="6">
                  <c:v>69.122106439524558</c:v>
                </c:pt>
                <c:pt idx="7">
                  <c:v>68.885424167306482</c:v>
                </c:pt>
                <c:pt idx="8">
                  <c:v>57.440796281747723</c:v>
                </c:pt>
                <c:pt idx="9">
                  <c:v>56.882820358739544</c:v>
                </c:pt>
                <c:pt idx="10">
                  <c:v>55.846794909482185</c:v>
                </c:pt>
                <c:pt idx="11">
                  <c:v>55.785813665374654</c:v>
                </c:pt>
                <c:pt idx="12">
                  <c:v>55.429427931060111</c:v>
                </c:pt>
                <c:pt idx="13">
                  <c:v>46.293186904784378</c:v>
                </c:pt>
                <c:pt idx="14">
                  <c:v>44.975980058905719</c:v>
                </c:pt>
                <c:pt idx="15">
                  <c:v>41.338670108411911</c:v>
                </c:pt>
                <c:pt idx="16">
                  <c:v>41.002722765150182</c:v>
                </c:pt>
                <c:pt idx="17">
                  <c:v>39.821161639797118</c:v>
                </c:pt>
                <c:pt idx="18">
                  <c:v>37.150676740709812</c:v>
                </c:pt>
                <c:pt idx="19">
                  <c:v>36.717106288825818</c:v>
                </c:pt>
                <c:pt idx="20">
                  <c:v>36.217851846708953</c:v>
                </c:pt>
                <c:pt idx="21">
                  <c:v>32.871838108329015</c:v>
                </c:pt>
                <c:pt idx="22">
                  <c:v>29.354400982695051</c:v>
                </c:pt>
                <c:pt idx="23">
                  <c:v>26.186742755996686</c:v>
                </c:pt>
                <c:pt idx="24">
                  <c:v>24.893422596966531</c:v>
                </c:pt>
                <c:pt idx="25">
                  <c:v>22.105676345451485</c:v>
                </c:pt>
                <c:pt idx="26">
                  <c:v>19.957641934801782</c:v>
                </c:pt>
                <c:pt idx="27">
                  <c:v>19.641625779185738</c:v>
                </c:pt>
                <c:pt idx="28">
                  <c:v>17.747686148764608</c:v>
                </c:pt>
                <c:pt idx="29">
                  <c:v>16.771630795411586</c:v>
                </c:pt>
                <c:pt idx="30">
                  <c:v>16.209897474999902</c:v>
                </c:pt>
                <c:pt idx="31">
                  <c:v>15.533625342251748</c:v>
                </c:pt>
                <c:pt idx="32">
                  <c:v>11.495661302290316</c:v>
                </c:pt>
                <c:pt idx="33">
                  <c:v>6.0641962512842333</c:v>
                </c:pt>
                <c:pt idx="34">
                  <c:v>6.0516420347948694</c:v>
                </c:pt>
                <c:pt idx="35">
                  <c:v>5.4680117658705178</c:v>
                </c:pt>
                <c:pt idx="36">
                  <c:v>1.0461196232343744</c:v>
                </c:pt>
              </c:numCache>
            </c:numRef>
          </c:val>
        </c:ser>
        <c:dLbls/>
        <c:axId val="132691456"/>
        <c:axId val="132692608"/>
      </c:barChart>
      <c:lineChart>
        <c:grouping val="standard"/>
        <c:ser>
          <c:idx val="0"/>
          <c:order val="0"/>
          <c:tx>
            <c:strRef>
              <c:f>'fb33'!$C$45</c:f>
              <c:strCache>
                <c:ptCount val="1"/>
                <c:pt idx="0">
                  <c:v>从未与其他教师组成教学团队上同一节课</c:v>
                </c:pt>
              </c:strCache>
            </c:strRef>
          </c:tx>
          <c:spPr>
            <a:ln>
              <a:noFill/>
            </a:ln>
          </c:spPr>
          <c:marker>
            <c:symbol val="circle"/>
            <c:size val="7"/>
            <c:spPr>
              <a:solidFill>
                <a:schemeClr val="bg1">
                  <a:lumMod val="75000"/>
                </a:schemeClr>
              </a:solidFill>
              <a:ln>
                <a:solidFill>
                  <a:schemeClr val="tx1"/>
                </a:solidFill>
              </a:ln>
            </c:spPr>
          </c:marker>
          <c:cat>
            <c:strRef>
              <c:f>'fb33'!$B$46:$B$82</c:f>
              <c:strCache>
                <c:ptCount val="37"/>
                <c:pt idx="0">
                  <c:v>西班牙</c:v>
                </c:pt>
                <c:pt idx="1">
                  <c:v>法国</c:v>
                </c:pt>
                <c:pt idx="2">
                  <c:v>巴西</c:v>
                </c:pt>
                <c:pt idx="3">
                  <c:v>弗兰德斯（比利时）</c:v>
                </c:pt>
                <c:pt idx="4">
                  <c:v>葡萄牙</c:v>
                </c:pt>
                <c:pt idx="5">
                  <c:v>芬兰</c:v>
                </c:pt>
                <c:pt idx="6">
                  <c:v>克罗地亚</c:v>
                </c:pt>
                <c:pt idx="7">
                  <c:v>意大利</c:v>
                </c:pt>
                <c:pt idx="8">
                  <c:v>以色列</c:v>
                </c:pt>
                <c:pt idx="9">
                  <c:v>瑞典</c:v>
                </c:pt>
                <c:pt idx="10">
                  <c:v>墨西哥</c:v>
                </c:pt>
                <c:pt idx="11">
                  <c:v>智利</c:v>
                </c:pt>
                <c:pt idx="12">
                  <c:v>阿尔伯塔（加拿大）</c:v>
                </c:pt>
                <c:pt idx="13">
                  <c:v>挪威</c:v>
                </c:pt>
                <c:pt idx="14">
                  <c:v>丹麦</c:v>
                </c:pt>
                <c:pt idx="15">
                  <c:v>澳大利亚</c:v>
                </c:pt>
                <c:pt idx="16">
                  <c:v>塞浦路斯</c:v>
                </c:pt>
                <c:pt idx="17">
                  <c:v>国际平均值</c:v>
                </c:pt>
                <c:pt idx="18">
                  <c:v>马来西亚</c:v>
                </c:pt>
                <c:pt idx="19">
                  <c:v>捷克</c:v>
                </c:pt>
                <c:pt idx="20">
                  <c:v>保加利亚</c:v>
                </c:pt>
                <c:pt idx="21">
                  <c:v>爱沙尼亚</c:v>
                </c:pt>
                <c:pt idx="22">
                  <c:v>荷兰</c:v>
                </c:pt>
                <c:pt idx="23">
                  <c:v>塞尔维亚</c:v>
                </c:pt>
                <c:pt idx="24">
                  <c:v>斯洛伐克</c:v>
                </c:pt>
                <c:pt idx="25">
                  <c:v>阿布扎比（阿联酋）</c:v>
                </c:pt>
                <c:pt idx="26">
                  <c:v>新加坡</c:v>
                </c:pt>
                <c:pt idx="27">
                  <c:v>新西兰</c:v>
                </c:pt>
                <c:pt idx="28">
                  <c:v>英格兰（英国）</c:v>
                </c:pt>
                <c:pt idx="29">
                  <c:v>波兰</c:v>
                </c:pt>
                <c:pt idx="30">
                  <c:v>罗马尼亚</c:v>
                </c:pt>
                <c:pt idx="31">
                  <c:v>拉脱维亚</c:v>
                </c:pt>
                <c:pt idx="32">
                  <c:v>格鲁吉亚</c:v>
                </c:pt>
                <c:pt idx="33">
                  <c:v>俄罗斯</c:v>
                </c:pt>
                <c:pt idx="34">
                  <c:v>日本</c:v>
                </c:pt>
                <c:pt idx="35">
                  <c:v>韩国</c:v>
                </c:pt>
                <c:pt idx="36">
                  <c:v>中国上海</c:v>
                </c:pt>
              </c:strCache>
            </c:strRef>
          </c:cat>
          <c:val>
            <c:numRef>
              <c:f>'fb33'!$C$46:$C$82</c:f>
              <c:numCache>
                <c:formatCode>0.0_);[Red]\(0.0\)</c:formatCode>
                <c:ptCount val="37"/>
                <c:pt idx="0">
                  <c:v>69.344088431214132</c:v>
                </c:pt>
                <c:pt idx="1">
                  <c:v>62.725862577918562</c:v>
                </c:pt>
                <c:pt idx="2">
                  <c:v>41.869737085307513</c:v>
                </c:pt>
                <c:pt idx="3">
                  <c:v>64.871197075597522</c:v>
                </c:pt>
                <c:pt idx="4">
                  <c:v>49.492287996722006</c:v>
                </c:pt>
                <c:pt idx="5">
                  <c:v>32.346116754534279</c:v>
                </c:pt>
                <c:pt idx="6">
                  <c:v>52.202333558748961</c:v>
                </c:pt>
                <c:pt idx="7">
                  <c:v>38.837543891478326</c:v>
                </c:pt>
                <c:pt idx="8">
                  <c:v>61.075551963133506</c:v>
                </c:pt>
                <c:pt idx="9">
                  <c:v>29.046272186535678</c:v>
                </c:pt>
                <c:pt idx="10">
                  <c:v>14.913981713423114</c:v>
                </c:pt>
                <c:pt idx="11">
                  <c:v>36.357627662777311</c:v>
                </c:pt>
                <c:pt idx="12">
                  <c:v>49.603929856905062</c:v>
                </c:pt>
                <c:pt idx="13">
                  <c:v>37.48131588530098</c:v>
                </c:pt>
                <c:pt idx="14">
                  <c:v>11.354700163473565</c:v>
                </c:pt>
                <c:pt idx="15">
                  <c:v>35.22389280472936</c:v>
                </c:pt>
                <c:pt idx="16">
                  <c:v>52.075522665922151</c:v>
                </c:pt>
                <c:pt idx="17">
                  <c:v>40.121232000213524</c:v>
                </c:pt>
                <c:pt idx="18">
                  <c:v>35.67813262693123</c:v>
                </c:pt>
                <c:pt idx="19">
                  <c:v>57.674560515908361</c:v>
                </c:pt>
                <c:pt idx="20">
                  <c:v>69.657337402542979</c:v>
                </c:pt>
                <c:pt idx="21">
                  <c:v>31.705116229468526</c:v>
                </c:pt>
                <c:pt idx="22">
                  <c:v>68.671641441041714</c:v>
                </c:pt>
                <c:pt idx="23">
                  <c:v>34.527961885801808</c:v>
                </c:pt>
                <c:pt idx="24">
                  <c:v>9.9864449515814186</c:v>
                </c:pt>
                <c:pt idx="25">
                  <c:v>34.007491726700472</c:v>
                </c:pt>
                <c:pt idx="26">
                  <c:v>26.179668413569274</c:v>
                </c:pt>
                <c:pt idx="27">
                  <c:v>47.097130904299924</c:v>
                </c:pt>
                <c:pt idx="28">
                  <c:v>40.936906317482695</c:v>
                </c:pt>
                <c:pt idx="29">
                  <c:v>31.409609843064839</c:v>
                </c:pt>
                <c:pt idx="30">
                  <c:v>41.235327278797115</c:v>
                </c:pt>
                <c:pt idx="31">
                  <c:v>34.775766026726437</c:v>
                </c:pt>
                <c:pt idx="32">
                  <c:v>11.667792025505253</c:v>
                </c:pt>
                <c:pt idx="33">
                  <c:v>35.720882363986242</c:v>
                </c:pt>
                <c:pt idx="34">
                  <c:v>33.993039748266305</c:v>
                </c:pt>
                <c:pt idx="35">
                  <c:v>36.065392306904215</c:v>
                </c:pt>
                <c:pt idx="36">
                  <c:v>24.552187725386243</c:v>
                </c:pt>
              </c:numCache>
            </c:numRef>
          </c:val>
        </c:ser>
        <c:ser>
          <c:idx val="2"/>
          <c:order val="2"/>
          <c:tx>
            <c:strRef>
              <c:f>'fb33'!$E$45</c:f>
              <c:strCache>
                <c:ptCount val="1"/>
                <c:pt idx="0">
                  <c:v>从未参与跨班级或年级的合作活动</c:v>
                </c:pt>
              </c:strCache>
            </c:strRef>
          </c:tx>
          <c:spPr>
            <a:ln>
              <a:noFill/>
            </a:ln>
          </c:spPr>
          <c:marker>
            <c:symbol val="circle"/>
            <c:size val="7"/>
            <c:spPr>
              <a:solidFill>
                <a:schemeClr val="accent1">
                  <a:lumMod val="60000"/>
                  <a:lumOff val="40000"/>
                </a:schemeClr>
              </a:solidFill>
              <a:ln>
                <a:solidFill>
                  <a:schemeClr val="tx1"/>
                </a:solidFill>
              </a:ln>
            </c:spPr>
          </c:marker>
          <c:cat>
            <c:strRef>
              <c:f>'fb33'!$B$46:$B$82</c:f>
              <c:strCache>
                <c:ptCount val="37"/>
                <c:pt idx="0">
                  <c:v>西班牙</c:v>
                </c:pt>
                <c:pt idx="1">
                  <c:v>法国</c:v>
                </c:pt>
                <c:pt idx="2">
                  <c:v>巴西</c:v>
                </c:pt>
                <c:pt idx="3">
                  <c:v>弗兰德斯（比利时）</c:v>
                </c:pt>
                <c:pt idx="4">
                  <c:v>葡萄牙</c:v>
                </c:pt>
                <c:pt idx="5">
                  <c:v>芬兰</c:v>
                </c:pt>
                <c:pt idx="6">
                  <c:v>克罗地亚</c:v>
                </c:pt>
                <c:pt idx="7">
                  <c:v>意大利</c:v>
                </c:pt>
                <c:pt idx="8">
                  <c:v>以色列</c:v>
                </c:pt>
                <c:pt idx="9">
                  <c:v>瑞典</c:v>
                </c:pt>
                <c:pt idx="10">
                  <c:v>墨西哥</c:v>
                </c:pt>
                <c:pt idx="11">
                  <c:v>智利</c:v>
                </c:pt>
                <c:pt idx="12">
                  <c:v>阿尔伯塔（加拿大）</c:v>
                </c:pt>
                <c:pt idx="13">
                  <c:v>挪威</c:v>
                </c:pt>
                <c:pt idx="14">
                  <c:v>丹麦</c:v>
                </c:pt>
                <c:pt idx="15">
                  <c:v>澳大利亚</c:v>
                </c:pt>
                <c:pt idx="16">
                  <c:v>塞浦路斯</c:v>
                </c:pt>
                <c:pt idx="17">
                  <c:v>国际平均值</c:v>
                </c:pt>
                <c:pt idx="18">
                  <c:v>马来西亚</c:v>
                </c:pt>
                <c:pt idx="19">
                  <c:v>捷克</c:v>
                </c:pt>
                <c:pt idx="20">
                  <c:v>保加利亚</c:v>
                </c:pt>
                <c:pt idx="21">
                  <c:v>爱沙尼亚</c:v>
                </c:pt>
                <c:pt idx="22">
                  <c:v>荷兰</c:v>
                </c:pt>
                <c:pt idx="23">
                  <c:v>塞尔维亚</c:v>
                </c:pt>
                <c:pt idx="24">
                  <c:v>斯洛伐克</c:v>
                </c:pt>
                <c:pt idx="25">
                  <c:v>阿布扎比（阿联酋）</c:v>
                </c:pt>
                <c:pt idx="26">
                  <c:v>新加坡</c:v>
                </c:pt>
                <c:pt idx="27">
                  <c:v>新西兰</c:v>
                </c:pt>
                <c:pt idx="28">
                  <c:v>英格兰（英国）</c:v>
                </c:pt>
                <c:pt idx="29">
                  <c:v>波兰</c:v>
                </c:pt>
                <c:pt idx="30">
                  <c:v>罗马尼亚</c:v>
                </c:pt>
                <c:pt idx="31">
                  <c:v>拉脱维亚</c:v>
                </c:pt>
                <c:pt idx="32">
                  <c:v>格鲁吉亚</c:v>
                </c:pt>
                <c:pt idx="33">
                  <c:v>俄罗斯</c:v>
                </c:pt>
                <c:pt idx="34">
                  <c:v>日本</c:v>
                </c:pt>
                <c:pt idx="35">
                  <c:v>韩国</c:v>
                </c:pt>
                <c:pt idx="36">
                  <c:v>中国上海</c:v>
                </c:pt>
              </c:strCache>
            </c:strRef>
          </c:cat>
          <c:val>
            <c:numRef>
              <c:f>'fb33'!$E$46:$E$82</c:f>
              <c:numCache>
                <c:formatCode>0.0_);[Red]\(0.0\)</c:formatCode>
                <c:ptCount val="37"/>
                <c:pt idx="0">
                  <c:v>48.004646388888801</c:v>
                </c:pt>
                <c:pt idx="1">
                  <c:v>21.900993548527708</c:v>
                </c:pt>
                <c:pt idx="2">
                  <c:v>17.8796936922</c:v>
                </c:pt>
                <c:pt idx="3">
                  <c:v>8.7214707317961473</c:v>
                </c:pt>
                <c:pt idx="4">
                  <c:v>16.523993806815561</c:v>
                </c:pt>
                <c:pt idx="5">
                  <c:v>23.541067115708181</c:v>
                </c:pt>
                <c:pt idx="6">
                  <c:v>14.039992082640572</c:v>
                </c:pt>
                <c:pt idx="7">
                  <c:v>23.102592033560523</c:v>
                </c:pt>
                <c:pt idx="8">
                  <c:v>19.251457319600306</c:v>
                </c:pt>
                <c:pt idx="9">
                  <c:v>25.597129427625227</c:v>
                </c:pt>
                <c:pt idx="10">
                  <c:v>26.262288647877888</c:v>
                </c:pt>
                <c:pt idx="11">
                  <c:v>37.732581577874761</c:v>
                </c:pt>
                <c:pt idx="12">
                  <c:v>24.964834352075375</c:v>
                </c:pt>
                <c:pt idx="13">
                  <c:v>19.378619682648264</c:v>
                </c:pt>
                <c:pt idx="14">
                  <c:v>6.8394036511270935</c:v>
                </c:pt>
                <c:pt idx="15">
                  <c:v>31.859984111823319</c:v>
                </c:pt>
                <c:pt idx="16">
                  <c:v>28.50196614351556</c:v>
                </c:pt>
                <c:pt idx="17">
                  <c:v>21.140922924022359</c:v>
                </c:pt>
                <c:pt idx="18">
                  <c:v>27.258512621080808</c:v>
                </c:pt>
                <c:pt idx="19">
                  <c:v>8.2212129281654089</c:v>
                </c:pt>
                <c:pt idx="20">
                  <c:v>17.701633022956518</c:v>
                </c:pt>
                <c:pt idx="21">
                  <c:v>10.613055678181745</c:v>
                </c:pt>
                <c:pt idx="22">
                  <c:v>13.151657363852419</c:v>
                </c:pt>
                <c:pt idx="23">
                  <c:v>18.288024978133205</c:v>
                </c:pt>
                <c:pt idx="24">
                  <c:v>12.946642283514883</c:v>
                </c:pt>
                <c:pt idx="25">
                  <c:v>14.015129496650411</c:v>
                </c:pt>
                <c:pt idx="26">
                  <c:v>26.410088169494198</c:v>
                </c:pt>
                <c:pt idx="27">
                  <c:v>35.274291325967596</c:v>
                </c:pt>
                <c:pt idx="28">
                  <c:v>34.197676823395604</c:v>
                </c:pt>
                <c:pt idx="29">
                  <c:v>4.3892001553473445</c:v>
                </c:pt>
                <c:pt idx="30">
                  <c:v>9.5245565133683527</c:v>
                </c:pt>
                <c:pt idx="31">
                  <c:v>5.5817539118048085</c:v>
                </c:pt>
                <c:pt idx="32">
                  <c:v>9.1259031206583483</c:v>
                </c:pt>
                <c:pt idx="33">
                  <c:v>12.336180573602718</c:v>
                </c:pt>
                <c:pt idx="34">
                  <c:v>37.49211175192103</c:v>
                </c:pt>
                <c:pt idx="35">
                  <c:v>51.85273655729705</c:v>
                </c:pt>
                <c:pt idx="36">
                  <c:v>18.590143675107505</c:v>
                </c:pt>
              </c:numCache>
            </c:numRef>
          </c:val>
        </c:ser>
        <c:ser>
          <c:idx val="3"/>
          <c:order val="3"/>
          <c:tx>
            <c:strRef>
              <c:f>'fb33'!$F$45</c:f>
              <c:strCache>
                <c:ptCount val="1"/>
                <c:pt idx="0">
                  <c:v>从未参与协作式的专业学习</c:v>
                </c:pt>
              </c:strCache>
            </c:strRef>
          </c:tx>
          <c:spPr>
            <a:ln>
              <a:noFill/>
            </a:ln>
          </c:spPr>
          <c:marker>
            <c:symbol val="circle"/>
            <c:size val="7"/>
            <c:spPr>
              <a:solidFill>
                <a:schemeClr val="tx2">
                  <a:lumMod val="50000"/>
                </a:schemeClr>
              </a:solidFill>
              <a:ln>
                <a:solidFill>
                  <a:schemeClr val="tx1"/>
                </a:solidFill>
              </a:ln>
            </c:spPr>
          </c:marker>
          <c:cat>
            <c:strRef>
              <c:f>'fb33'!$B$46:$B$82</c:f>
              <c:strCache>
                <c:ptCount val="37"/>
                <c:pt idx="0">
                  <c:v>西班牙</c:v>
                </c:pt>
                <c:pt idx="1">
                  <c:v>法国</c:v>
                </c:pt>
                <c:pt idx="2">
                  <c:v>巴西</c:v>
                </c:pt>
                <c:pt idx="3">
                  <c:v>弗兰德斯（比利时）</c:v>
                </c:pt>
                <c:pt idx="4">
                  <c:v>葡萄牙</c:v>
                </c:pt>
                <c:pt idx="5">
                  <c:v>芬兰</c:v>
                </c:pt>
                <c:pt idx="6">
                  <c:v>克罗地亚</c:v>
                </c:pt>
                <c:pt idx="7">
                  <c:v>意大利</c:v>
                </c:pt>
                <c:pt idx="8">
                  <c:v>以色列</c:v>
                </c:pt>
                <c:pt idx="9">
                  <c:v>瑞典</c:v>
                </c:pt>
                <c:pt idx="10">
                  <c:v>墨西哥</c:v>
                </c:pt>
                <c:pt idx="11">
                  <c:v>智利</c:v>
                </c:pt>
                <c:pt idx="12">
                  <c:v>阿尔伯塔（加拿大）</c:v>
                </c:pt>
                <c:pt idx="13">
                  <c:v>挪威</c:v>
                </c:pt>
                <c:pt idx="14">
                  <c:v>丹麦</c:v>
                </c:pt>
                <c:pt idx="15">
                  <c:v>澳大利亚</c:v>
                </c:pt>
                <c:pt idx="16">
                  <c:v>塞浦路斯</c:v>
                </c:pt>
                <c:pt idx="17">
                  <c:v>国际平均值</c:v>
                </c:pt>
                <c:pt idx="18">
                  <c:v>马来西亚</c:v>
                </c:pt>
                <c:pt idx="19">
                  <c:v>捷克</c:v>
                </c:pt>
                <c:pt idx="20">
                  <c:v>保加利亚</c:v>
                </c:pt>
                <c:pt idx="21">
                  <c:v>爱沙尼亚</c:v>
                </c:pt>
                <c:pt idx="22">
                  <c:v>荷兰</c:v>
                </c:pt>
                <c:pt idx="23">
                  <c:v>塞尔维亚</c:v>
                </c:pt>
                <c:pt idx="24">
                  <c:v>斯洛伐克</c:v>
                </c:pt>
                <c:pt idx="25">
                  <c:v>阿布扎比（阿联酋）</c:v>
                </c:pt>
                <c:pt idx="26">
                  <c:v>新加坡</c:v>
                </c:pt>
                <c:pt idx="27">
                  <c:v>新西兰</c:v>
                </c:pt>
                <c:pt idx="28">
                  <c:v>英格兰（英国）</c:v>
                </c:pt>
                <c:pt idx="29">
                  <c:v>波兰</c:v>
                </c:pt>
                <c:pt idx="30">
                  <c:v>罗马尼亚</c:v>
                </c:pt>
                <c:pt idx="31">
                  <c:v>拉脱维亚</c:v>
                </c:pt>
                <c:pt idx="32">
                  <c:v>格鲁吉亚</c:v>
                </c:pt>
                <c:pt idx="33">
                  <c:v>俄罗斯</c:v>
                </c:pt>
                <c:pt idx="34">
                  <c:v>日本</c:v>
                </c:pt>
                <c:pt idx="35">
                  <c:v>韩国</c:v>
                </c:pt>
                <c:pt idx="36">
                  <c:v>中国上海</c:v>
                </c:pt>
              </c:strCache>
            </c:strRef>
          </c:cat>
          <c:val>
            <c:numRef>
              <c:f>'fb33'!$F$46:$F$82</c:f>
              <c:numCache>
                <c:formatCode>0.0_);[Red]\(0.0\)</c:formatCode>
                <c:ptCount val="37"/>
                <c:pt idx="0">
                  <c:v>17.216650096457297</c:v>
                </c:pt>
                <c:pt idx="1">
                  <c:v>30.047016386072428</c:v>
                </c:pt>
                <c:pt idx="2">
                  <c:v>23.543190610094008</c:v>
                </c:pt>
                <c:pt idx="3">
                  <c:v>45.05202522947355</c:v>
                </c:pt>
                <c:pt idx="4">
                  <c:v>13.152838958117366</c:v>
                </c:pt>
                <c:pt idx="5">
                  <c:v>40.996482126729411</c:v>
                </c:pt>
                <c:pt idx="6">
                  <c:v>4.7253287592587805</c:v>
                </c:pt>
                <c:pt idx="7">
                  <c:v>29.363907302415033</c:v>
                </c:pt>
                <c:pt idx="8">
                  <c:v>13.685130193902239</c:v>
                </c:pt>
                <c:pt idx="9">
                  <c:v>5.4192598319835792</c:v>
                </c:pt>
                <c:pt idx="10">
                  <c:v>7.3616349293629115</c:v>
                </c:pt>
                <c:pt idx="11">
                  <c:v>21.843725262366984</c:v>
                </c:pt>
                <c:pt idx="12">
                  <c:v>4.1759640706833512</c:v>
                </c:pt>
                <c:pt idx="13">
                  <c:v>29.484473360134213</c:v>
                </c:pt>
                <c:pt idx="14">
                  <c:v>7.1153136325877684</c:v>
                </c:pt>
                <c:pt idx="15">
                  <c:v>5.6751085097705936</c:v>
                </c:pt>
                <c:pt idx="16">
                  <c:v>21.617403336089964</c:v>
                </c:pt>
                <c:pt idx="17">
                  <c:v>14.914089395685846</c:v>
                </c:pt>
                <c:pt idx="18">
                  <c:v>17.319171470552629</c:v>
                </c:pt>
                <c:pt idx="19">
                  <c:v>8.4078308006888847</c:v>
                </c:pt>
                <c:pt idx="20">
                  <c:v>9.1993581446149761</c:v>
                </c:pt>
                <c:pt idx="21">
                  <c:v>6.1419258470422546</c:v>
                </c:pt>
                <c:pt idx="22">
                  <c:v>6.9694475554714321</c:v>
                </c:pt>
                <c:pt idx="23">
                  <c:v>3.9901096605138964</c:v>
                </c:pt>
                <c:pt idx="24">
                  <c:v>48.776266589470666</c:v>
                </c:pt>
                <c:pt idx="25">
                  <c:v>13.06782889540051</c:v>
                </c:pt>
                <c:pt idx="26">
                  <c:v>5.9217391178111738</c:v>
                </c:pt>
                <c:pt idx="27">
                  <c:v>2.043542199438781</c:v>
                </c:pt>
                <c:pt idx="28">
                  <c:v>10.473927181259072</c:v>
                </c:pt>
                <c:pt idx="29">
                  <c:v>3.8268973528048438</c:v>
                </c:pt>
                <c:pt idx="30">
                  <c:v>6.3795606433903611</c:v>
                </c:pt>
                <c:pt idx="31">
                  <c:v>5.7676258889876317</c:v>
                </c:pt>
                <c:pt idx="32">
                  <c:v>5.8268538591903845</c:v>
                </c:pt>
                <c:pt idx="33">
                  <c:v>5.7021502790904535</c:v>
                </c:pt>
                <c:pt idx="34">
                  <c:v>18.768693109410886</c:v>
                </c:pt>
                <c:pt idx="35">
                  <c:v>25.949905376879112</c:v>
                </c:pt>
                <c:pt idx="36">
                  <c:v>11.898931677172881</c:v>
                </c:pt>
              </c:numCache>
            </c:numRef>
          </c:val>
        </c:ser>
        <c:dLbls/>
        <c:marker val="1"/>
        <c:axId val="132691456"/>
        <c:axId val="132692608"/>
      </c:lineChart>
      <c:catAx>
        <c:axId val="132691456"/>
        <c:scaling>
          <c:orientation val="minMax"/>
        </c:scaling>
        <c:axPos val="b"/>
        <c:numFmt formatCode="General" sourceLinked="0"/>
        <c:tickLblPos val="nextTo"/>
        <c:txPr>
          <a:bodyPr rot="0" vert="eaVert"/>
          <a:lstStyle/>
          <a:p>
            <a:pPr>
              <a:defRPr sz="1000" b="1"/>
            </a:pPr>
            <a:endParaRPr lang="zh-CN"/>
          </a:p>
        </c:txPr>
        <c:crossAx val="132692608"/>
        <c:crosses val="autoZero"/>
        <c:auto val="1"/>
        <c:lblAlgn val="ctr"/>
        <c:lblOffset val="100"/>
      </c:catAx>
      <c:valAx>
        <c:axId val="132692608"/>
        <c:scaling>
          <c:orientation val="minMax"/>
        </c:scaling>
        <c:axPos val="l"/>
        <c:majorGridlines>
          <c:spPr>
            <a:ln>
              <a:solidFill>
                <a:schemeClr val="tx1"/>
              </a:solidFill>
              <a:prstDash val="dash"/>
            </a:ln>
          </c:spPr>
        </c:majorGridlines>
        <c:numFmt formatCode="0" sourceLinked="0"/>
        <c:tickLblPos val="nextTo"/>
        <c:txPr>
          <a:bodyPr rot="0" vert="horz"/>
          <a:lstStyle/>
          <a:p>
            <a:pPr>
              <a:defRPr sz="800" b="0" i="0" u="none" strike="noStrike" baseline="0">
                <a:solidFill>
                  <a:srgbClr val="000000"/>
                </a:solidFill>
                <a:latin typeface="Calibri"/>
                <a:ea typeface="Calibri"/>
                <a:cs typeface="Calibri"/>
              </a:defRPr>
            </a:pPr>
            <a:endParaRPr lang="zh-CN"/>
          </a:p>
        </c:txPr>
        <c:crossAx val="132691456"/>
        <c:crosses val="autoZero"/>
        <c:crossBetween val="between"/>
      </c:valAx>
      <c:spPr>
        <a:noFill/>
        <a:ln w="25400">
          <a:noFill/>
        </a:ln>
      </c:spPr>
    </c:plotArea>
    <c:legend>
      <c:legendPos val="r"/>
      <c:layout>
        <c:manualLayout>
          <c:xMode val="edge"/>
          <c:yMode val="edge"/>
          <c:x val="8.7339967920676595E-2"/>
          <c:y val="1.9642228626261419E-2"/>
          <c:w val="0.85723072810343148"/>
          <c:h val="0.10188019654601682"/>
        </c:manualLayout>
      </c:layout>
      <c:txPr>
        <a:bodyPr/>
        <a:lstStyle/>
        <a:p>
          <a:pPr>
            <a:defRPr sz="1400" b="1"/>
          </a:pPr>
          <a:endParaRPr lang="zh-CN"/>
        </a:p>
      </c:txPr>
    </c:legend>
    <c:plotVisOnly val="1"/>
    <c:dispBlanksAs val="gap"/>
  </c:chart>
  <c:spPr>
    <a:ln>
      <a:noFill/>
    </a:ln>
  </c:spPr>
  <c:txPr>
    <a:bodyPr/>
    <a:lstStyle/>
    <a:p>
      <a:pPr>
        <a:defRPr sz="1000" b="0" i="0" u="none" strike="noStrike" baseline="0">
          <a:solidFill>
            <a:srgbClr val="000000"/>
          </a:solidFill>
          <a:latin typeface="Calibri"/>
          <a:ea typeface="Calibri"/>
          <a:cs typeface="Calibri"/>
        </a:defRPr>
      </a:pPr>
      <a:endParaRPr lang="zh-CN"/>
    </a:p>
  </c:txPr>
  <c:externalData r:id="rId1"/>
  <c:userShapes r:id="rId2"/>
</c:chartSpace>
</file>

<file path=ppt/charts/chart2.xml><?xml version="1.0" encoding="utf-8"?>
<c:chartSpace xmlns:c="http://schemas.openxmlformats.org/drawingml/2006/chart" xmlns:a="http://schemas.openxmlformats.org/drawingml/2006/main" xmlns:r="http://schemas.openxmlformats.org/officeDocument/2006/relationships">
  <c:lang val="zh-CN"/>
  <c:chart>
    <c:plotArea>
      <c:layout>
        <c:manualLayout>
          <c:layoutTarget val="inner"/>
          <c:xMode val="edge"/>
          <c:yMode val="edge"/>
          <c:x val="8.6520880434500166E-2"/>
          <c:y val="0.1318403166178044"/>
          <c:w val="0.87237405448132765"/>
          <c:h val="0.73878641214419061"/>
        </c:manualLayout>
      </c:layout>
      <c:scatterChart>
        <c:scatterStyle val="lineMarker"/>
        <c:ser>
          <c:idx val="0"/>
          <c:order val="0"/>
          <c:tx>
            <c:strRef>
              <c:f>'数据5.3'!$B$8:$C$8</c:f>
              <c:strCache>
                <c:ptCount val="1"/>
                <c:pt idx="0">
                  <c:v>高于OECD平均</c:v>
                </c:pt>
              </c:strCache>
            </c:strRef>
          </c:tx>
          <c:spPr>
            <a:ln w="28575">
              <a:noFill/>
            </a:ln>
          </c:spPr>
          <c:marker>
            <c:symbol val="diamond"/>
            <c:size val="9"/>
            <c:spPr>
              <a:solidFill>
                <a:schemeClr val="tx2">
                  <a:lumMod val="60000"/>
                  <a:lumOff val="40000"/>
                </a:schemeClr>
              </a:solidFill>
              <a:ln>
                <a:noFill/>
              </a:ln>
            </c:spPr>
          </c:marker>
          <c:dLbls>
            <c:dLbl>
              <c:idx val="0"/>
              <c:layout/>
              <c:tx>
                <c:strRef>
                  <c:f>'数据5.3'!$A$11</c:f>
                  <c:strCache>
                    <c:ptCount val="1"/>
                    <c:pt idx="0">
                      <c:v>秘鲁</c:v>
                    </c:pt>
                  </c:strCache>
                </c:strRef>
              </c:tx>
              <c:dLblPos val="t"/>
              <c:showVal val="1"/>
            </c:dLbl>
            <c:dLbl>
              <c:idx val="1"/>
              <c:layout/>
              <c:tx>
                <c:strRef>
                  <c:f>'数据5.3'!$A$12</c:f>
                  <c:strCache>
                    <c:ptCount val="1"/>
                    <c:pt idx="0">
                      <c:v>哥斯达黎加</c:v>
                    </c:pt>
                  </c:strCache>
                </c:strRef>
              </c:tx>
              <c:dLblPos val="t"/>
              <c:showVal val="1"/>
            </c:dLbl>
            <c:dLbl>
              <c:idx val="2"/>
              <c:layout/>
              <c:tx>
                <c:strRef>
                  <c:f>'数据5.3'!$A$13</c:f>
                  <c:strCache>
                    <c:ptCount val="1"/>
                    <c:pt idx="0">
                      <c:v>智利</c:v>
                    </c:pt>
                  </c:strCache>
                </c:strRef>
              </c:tx>
              <c:dLblPos val="t"/>
              <c:showVal val="1"/>
            </c:dLbl>
            <c:dLbl>
              <c:idx val="3"/>
              <c:layout/>
              <c:tx>
                <c:strRef>
                  <c:f>'数据5.3'!$A$14</c:f>
                  <c:strCache>
                    <c:ptCount val="1"/>
                    <c:pt idx="0">
                      <c:v>保加利亚</c:v>
                    </c:pt>
                  </c:strCache>
                </c:strRef>
              </c:tx>
              <c:dLblPos val="t"/>
              <c:showVal val="1"/>
            </c:dLbl>
            <c:dLbl>
              <c:idx val="4"/>
              <c:layout/>
              <c:tx>
                <c:strRef>
                  <c:f>'数据5.3'!$A$15</c:f>
                  <c:strCache>
                    <c:ptCount val="1"/>
                    <c:pt idx="0">
                      <c:v>罗马尼亚</c:v>
                    </c:pt>
                  </c:strCache>
                </c:strRef>
              </c:tx>
              <c:dLblPos val="t"/>
              <c:showVal val="1"/>
            </c:dLbl>
            <c:dLbl>
              <c:idx val="5"/>
              <c:layout/>
              <c:tx>
                <c:strRef>
                  <c:f>'数据5.3'!$A$16</c:f>
                  <c:strCache>
                    <c:ptCount val="1"/>
                    <c:pt idx="0">
                      <c:v>以色列</c:v>
                    </c:pt>
                  </c:strCache>
                </c:strRef>
              </c:tx>
              <c:dLblPos val="t"/>
              <c:showVal val="1"/>
            </c:dLbl>
            <c:dLbl>
              <c:idx val="6"/>
              <c:layout/>
              <c:tx>
                <c:strRef>
                  <c:f>'数据5.3'!$A$17</c:f>
                  <c:strCache>
                    <c:ptCount val="1"/>
                    <c:pt idx="0">
                      <c:v>匈牙利</c:v>
                    </c:pt>
                  </c:strCache>
                </c:strRef>
              </c:tx>
              <c:dLblPos val="t"/>
              <c:showVal val="1"/>
            </c:dLbl>
            <c:dLbl>
              <c:idx val="7"/>
              <c:layout/>
              <c:tx>
                <c:strRef>
                  <c:f>'数据5.3'!$A$18</c:f>
                  <c:strCache>
                    <c:ptCount val="1"/>
                    <c:pt idx="0">
                      <c:v>斯洛伐克</c:v>
                    </c:pt>
                  </c:strCache>
                </c:strRef>
              </c:tx>
              <c:dLblPos val="t"/>
              <c:showVal val="1"/>
            </c:dLbl>
            <c:dLbl>
              <c:idx val="8"/>
              <c:layout/>
              <c:tx>
                <c:strRef>
                  <c:f>'数据5.3'!$A$19</c:f>
                  <c:strCache>
                    <c:ptCount val="1"/>
                    <c:pt idx="0">
                      <c:v>葡萄牙</c:v>
                    </c:pt>
                  </c:strCache>
                </c:strRef>
              </c:tx>
              <c:dLblPos val="t"/>
              <c:showVal val="1"/>
            </c:dLbl>
            <c:dLbl>
              <c:idx val="9"/>
              <c:layout/>
              <c:tx>
                <c:strRef>
                  <c:f>'数据5.3'!$A$20</c:f>
                  <c:strCache>
                    <c:ptCount val="1"/>
                    <c:pt idx="0">
                      <c:v>卢森堡</c:v>
                    </c:pt>
                  </c:strCache>
                </c:strRef>
              </c:tx>
              <c:dLblPos val="t"/>
              <c:showVal val="1"/>
            </c:dLbl>
            <c:dLbl>
              <c:idx val="10"/>
              <c:layout/>
              <c:tx>
                <c:strRef>
                  <c:f>'数据5.3'!$A$21</c:f>
                  <c:strCache>
                    <c:ptCount val="1"/>
                    <c:pt idx="0">
                      <c:v>法国</c:v>
                    </c:pt>
                  </c:strCache>
                </c:strRef>
              </c:tx>
              <c:dLblPos val="t"/>
              <c:showVal val="1"/>
            </c:dLbl>
            <c:dLbl>
              <c:idx val="11"/>
              <c:layout/>
              <c:tx>
                <c:strRef>
                  <c:f>'数据5.3'!$A$22</c:f>
                  <c:strCache>
                    <c:ptCount val="1"/>
                    <c:pt idx="0">
                      <c:v>乌拉圭</c:v>
                    </c:pt>
                  </c:strCache>
                </c:strRef>
              </c:tx>
              <c:dLblPos val="t"/>
              <c:showVal val="1"/>
            </c:dLbl>
            <c:dLbl>
              <c:idx val="12"/>
              <c:layout/>
              <c:tx>
                <c:strRef>
                  <c:f>'数据5.3'!$A$23</c:f>
                  <c:strCache>
                    <c:ptCount val="1"/>
                    <c:pt idx="0">
                      <c:v>新西兰</c:v>
                    </c:pt>
                  </c:strCache>
                </c:strRef>
              </c:tx>
              <c:dLblPos val="t"/>
              <c:showVal val="1"/>
            </c:dLbl>
            <c:dLbl>
              <c:idx val="13"/>
              <c:layout/>
              <c:tx>
                <c:strRef>
                  <c:f>'数据5.3'!$A$24</c:f>
                  <c:strCache>
                    <c:ptCount val="1"/>
                    <c:pt idx="0">
                      <c:v>德国</c:v>
                    </c:pt>
                  </c:strCache>
                </c:strRef>
              </c:tx>
              <c:dLblPos val="t"/>
              <c:showVal val="1"/>
            </c:dLbl>
            <c:dLbl>
              <c:idx val="14"/>
              <c:layout/>
              <c:tx>
                <c:rich>
                  <a:bodyPr/>
                  <a:lstStyle/>
                  <a:p>
                    <a:pPr>
                      <a:defRPr/>
                    </a:pPr>
                    <a:r>
                      <a:rPr lang="zh-CN"/>
                      <a:t>中国台北</a:t>
                    </a:r>
                  </a:p>
                </c:rich>
              </c:tx>
              <c:spPr>
                <a:solidFill>
                  <a:schemeClr val="tx2">
                    <a:lumMod val="40000"/>
                    <a:lumOff val="60000"/>
                  </a:schemeClr>
                </a:solidFill>
              </c:spPr>
              <c:dLblPos val="t"/>
              <c:showVal val="1"/>
            </c:dLbl>
            <c:dLbl>
              <c:idx val="15"/>
              <c:tx>
                <c:strRef>
                  <c:f>'数据5.3'!$A$26</c:f>
                  <c:strCache>
                    <c:ptCount val="1"/>
                    <c:pt idx="0">
                      <c:v>印度尼西亚</c:v>
                    </c:pt>
                  </c:strCache>
                </c:strRef>
              </c:tx>
              <c:dLblPos val="t"/>
              <c:showVal val="1"/>
            </c:dLbl>
            <c:dLbl>
              <c:idx val="16"/>
              <c:tx>
                <c:strRef>
                  <c:f>'数据5.3'!$A$27</c:f>
                  <c:strCache>
                    <c:ptCount val="1"/>
                    <c:pt idx="0">
                      <c:v>哥伦比亚</c:v>
                    </c:pt>
                  </c:strCache>
                </c:strRef>
              </c:tx>
              <c:dLblPos val="t"/>
              <c:showVal val="1"/>
            </c:dLbl>
            <c:dLbl>
              <c:idx val="17"/>
              <c:tx>
                <c:strRef>
                  <c:f>'数据5.3'!$A$28</c:f>
                  <c:strCache>
                    <c:ptCount val="1"/>
                    <c:pt idx="0">
                      <c:v>突尼斯</c:v>
                    </c:pt>
                  </c:strCache>
                </c:strRef>
              </c:tx>
              <c:dLblPos val="t"/>
              <c:showVal val="1"/>
            </c:dLbl>
            <c:dLbl>
              <c:idx val="18"/>
              <c:tx>
                <c:strRef>
                  <c:f>'数据5.3'!$A$29</c:f>
                  <c:strCache>
                    <c:ptCount val="1"/>
                    <c:pt idx="0">
                      <c:v>阿根廷</c:v>
                    </c:pt>
                  </c:strCache>
                </c:strRef>
              </c:tx>
              <c:dLblPos val="t"/>
              <c:showVal val="1"/>
            </c:dLbl>
            <c:dLbl>
              <c:idx val="19"/>
              <c:tx>
                <c:strRef>
                  <c:f>'数据5.3'!$A$30</c:f>
                  <c:strCache>
                    <c:ptCount val="1"/>
                    <c:pt idx="0">
                      <c:v>巴西</c:v>
                    </c:pt>
                  </c:strCache>
                </c:strRef>
              </c:tx>
              <c:dLblPos val="t"/>
              <c:showVal val="1"/>
            </c:dLbl>
            <c:dLbl>
              <c:idx val="20"/>
              <c:tx>
                <c:strRef>
                  <c:f>'数据5.3'!$A$31</c:f>
                  <c:strCache>
                    <c:ptCount val="1"/>
                    <c:pt idx="0">
                      <c:v>黑山</c:v>
                    </c:pt>
                  </c:strCache>
                </c:strRef>
              </c:tx>
              <c:dLblPos val="t"/>
              <c:showVal val="1"/>
            </c:dLbl>
            <c:dLbl>
              <c:idx val="21"/>
              <c:tx>
                <c:strRef>
                  <c:f>'数据5.3'!$A$32</c:f>
                  <c:strCache>
                    <c:ptCount val="1"/>
                    <c:pt idx="0">
                      <c:v>马来西亚</c:v>
                    </c:pt>
                  </c:strCache>
                </c:strRef>
              </c:tx>
              <c:dLblPos val="t"/>
              <c:showVal val="1"/>
            </c:dLbl>
            <c:dLbl>
              <c:idx val="22"/>
              <c:tx>
                <c:strRef>
                  <c:f>'数据5.3'!$A$33</c:f>
                  <c:strCache>
                    <c:ptCount val="1"/>
                    <c:pt idx="0">
                      <c:v>土耳其</c:v>
                    </c:pt>
                  </c:strCache>
                </c:strRef>
              </c:tx>
              <c:dLblPos val="t"/>
              <c:showVal val="1"/>
            </c:dLbl>
            <c:dLbl>
              <c:idx val="23"/>
              <c:tx>
                <c:strRef>
                  <c:f>'数据5.3'!$A$34</c:f>
                  <c:strCache>
                    <c:ptCount val="1"/>
                    <c:pt idx="0">
                      <c:v>塞尔维亚</c:v>
                    </c:pt>
                  </c:strCache>
                </c:strRef>
              </c:tx>
              <c:dLblPos val="t"/>
              <c:showVal val="1"/>
            </c:dLbl>
            <c:dLbl>
              <c:idx val="24"/>
              <c:tx>
                <c:strRef>
                  <c:f>'数据5.3'!$A$35</c:f>
                  <c:strCache>
                    <c:ptCount val="1"/>
                    <c:pt idx="0">
                      <c:v>希腊</c:v>
                    </c:pt>
                  </c:strCache>
                </c:strRef>
              </c:tx>
              <c:dLblPos val="t"/>
              <c:showVal val="1"/>
            </c:dLbl>
            <c:dLbl>
              <c:idx val="25"/>
              <c:tx>
                <c:strRef>
                  <c:f>'数据5.3'!$A$36</c:f>
                  <c:strCache>
                    <c:ptCount val="1"/>
                    <c:pt idx="0">
                      <c:v>立陶宛</c:v>
                    </c:pt>
                  </c:strCache>
                </c:strRef>
              </c:tx>
              <c:dLblPos val="t"/>
              <c:showVal val="1"/>
            </c:dLbl>
            <c:dLbl>
              <c:idx val="26"/>
              <c:tx>
                <c:strRef>
                  <c:f>'数据5.3'!$A$37</c:f>
                  <c:strCache>
                    <c:ptCount val="1"/>
                    <c:pt idx="0">
                      <c:v>克罗地亚</c:v>
                    </c:pt>
                  </c:strCache>
                </c:strRef>
              </c:tx>
              <c:dLblPos val="t"/>
              <c:showVal val="1"/>
            </c:dLbl>
            <c:dLbl>
              <c:idx val="27"/>
              <c:tx>
                <c:strRef>
                  <c:f>'数据5.3'!$A$38</c:f>
                  <c:strCache>
                    <c:ptCount val="1"/>
                    <c:pt idx="0">
                      <c:v>拉脱维亚</c:v>
                    </c:pt>
                  </c:strCache>
                </c:strRef>
              </c:tx>
              <c:dLblPos val="t"/>
              <c:showVal val="1"/>
            </c:dLbl>
            <c:dLbl>
              <c:idx val="28"/>
              <c:tx>
                <c:strRef>
                  <c:f>'数据5.3'!$A$39</c:f>
                  <c:strCache>
                    <c:ptCount val="1"/>
                    <c:pt idx="0">
                      <c:v>俄罗斯</c:v>
                    </c:pt>
                  </c:strCache>
                </c:strRef>
              </c:tx>
              <c:dLblPos val="t"/>
              <c:showVal val="1"/>
            </c:dLbl>
            <c:dLbl>
              <c:idx val="29"/>
              <c:tx>
                <c:strRef>
                  <c:f>'数据5.3'!$A$40</c:f>
                  <c:strCache>
                    <c:ptCount val="1"/>
                    <c:pt idx="0">
                      <c:v>西班牙</c:v>
                    </c:pt>
                  </c:strCache>
                </c:strRef>
              </c:tx>
              <c:dLblPos val="t"/>
              <c:showVal val="1"/>
            </c:dLbl>
            <c:dLbl>
              <c:idx val="30"/>
              <c:tx>
                <c:strRef>
                  <c:f>'数据5.3'!$A$41</c:f>
                  <c:strCache>
                    <c:ptCount val="1"/>
                    <c:pt idx="0">
                      <c:v>英国</c:v>
                    </c:pt>
                  </c:strCache>
                </c:strRef>
              </c:tx>
              <c:dLblPos val="t"/>
              <c:showVal val="1"/>
            </c:dLbl>
            <c:dLbl>
              <c:idx val="31"/>
              <c:tx>
                <c:strRef>
                  <c:f>'数据5.3'!$A$42</c:f>
                  <c:strCache>
                    <c:ptCount val="1"/>
                    <c:pt idx="0">
                      <c:v>捷克</c:v>
                    </c:pt>
                  </c:strCache>
                </c:strRef>
              </c:tx>
              <c:dLblPos val="t"/>
              <c:showVal val="1"/>
            </c:dLbl>
            <c:dLbl>
              <c:idx val="32"/>
              <c:tx>
                <c:strRef>
                  <c:f>'数据5.3'!$A$43</c:f>
                  <c:strCache>
                    <c:ptCount val="1"/>
                    <c:pt idx="0">
                      <c:v>丹麦</c:v>
                    </c:pt>
                  </c:strCache>
                </c:strRef>
              </c:tx>
              <c:dLblPos val="t"/>
              <c:showVal val="1"/>
            </c:dLbl>
            <c:dLbl>
              <c:idx val="33"/>
              <c:tx>
                <c:strRef>
                  <c:f>'数据5.3'!$A$44</c:f>
                  <c:strCache>
                    <c:ptCount val="1"/>
                    <c:pt idx="0">
                      <c:v>斯洛文尼亚</c:v>
                    </c:pt>
                  </c:strCache>
                </c:strRef>
              </c:tx>
              <c:dLblPos val="t"/>
              <c:showVal val="1"/>
            </c:dLbl>
            <c:dLbl>
              <c:idx val="34"/>
              <c:tx>
                <c:strRef>
                  <c:f>'数据5.3'!$A$45</c:f>
                  <c:strCache>
                    <c:ptCount val="1"/>
                    <c:pt idx="0">
                      <c:v>爱尔兰</c:v>
                    </c:pt>
                  </c:strCache>
                </c:strRef>
              </c:tx>
              <c:dLblPos val="t"/>
              <c:showVal val="1"/>
            </c:dLbl>
            <c:dLbl>
              <c:idx val="35"/>
              <c:tx>
                <c:strRef>
                  <c:f>'数据5.3'!$A$46</c:f>
                  <c:strCache>
                    <c:ptCount val="1"/>
                    <c:pt idx="0">
                      <c:v>奥地利</c:v>
                    </c:pt>
                  </c:strCache>
                </c:strRef>
              </c:tx>
              <c:dLblPos val="t"/>
              <c:showVal val="1"/>
            </c:dLbl>
            <c:dLbl>
              <c:idx val="36"/>
              <c:tx>
                <c:strRef>
                  <c:f>'数据5.3'!$A$47</c:f>
                  <c:strCache>
                    <c:ptCount val="1"/>
                    <c:pt idx="0">
                      <c:v>越南</c:v>
                    </c:pt>
                  </c:strCache>
                </c:strRef>
              </c:tx>
              <c:dLblPos val="t"/>
              <c:showVal val="1"/>
            </c:dLbl>
            <c:dLbl>
              <c:idx val="37"/>
              <c:tx>
                <c:strRef>
                  <c:f>'数据5.3'!$A$48</c:f>
                  <c:strCache>
                    <c:ptCount val="1"/>
                    <c:pt idx="0">
                      <c:v>比利时</c:v>
                    </c:pt>
                  </c:strCache>
                </c:strRef>
              </c:tx>
              <c:dLblPos val="t"/>
              <c:showVal val="1"/>
            </c:dLbl>
            <c:dLbl>
              <c:idx val="38"/>
              <c:tx>
                <c:strRef>
                  <c:f>'数据5.3'!$A$49</c:f>
                  <c:strCache>
                    <c:ptCount val="1"/>
                    <c:pt idx="0">
                      <c:v>荷兰</c:v>
                    </c:pt>
                  </c:strCache>
                </c:strRef>
              </c:tx>
              <c:dLblPos val="t"/>
              <c:showVal val="1"/>
            </c:dLbl>
            <c:dLbl>
              <c:idx val="39"/>
              <c:tx>
                <c:strRef>
                  <c:f>'数据5.3'!$A$50</c:f>
                  <c:strCache>
                    <c:ptCount val="1"/>
                    <c:pt idx="0">
                      <c:v>瑞士</c:v>
                    </c:pt>
                  </c:strCache>
                </c:strRef>
              </c:tx>
              <c:dLblPos val="t"/>
              <c:showVal val="1"/>
            </c:dLbl>
            <c:dLbl>
              <c:idx val="40"/>
              <c:tx>
                <c:strRef>
                  <c:f>'数据5.3'!$A$51</c:f>
                  <c:strCache>
                    <c:ptCount val="1"/>
                    <c:pt idx="0">
                      <c:v>新加坡</c:v>
                    </c:pt>
                  </c:strCache>
                </c:strRef>
              </c:tx>
              <c:dLblPos val="t"/>
              <c:showVal val="1"/>
            </c:dLbl>
            <c:dLbl>
              <c:idx val="41"/>
              <c:tx>
                <c:strRef>
                  <c:f>'数据5.3'!$A$52</c:f>
                  <c:strCache>
                    <c:ptCount val="1"/>
                    <c:pt idx="0">
                      <c:v>中国上海</c:v>
                    </c:pt>
                  </c:strCache>
                </c:strRef>
              </c:tx>
              <c:dLblPos val="t"/>
              <c:showVal val="1"/>
            </c:dLbl>
            <c:dLbl>
              <c:idx val="42"/>
              <c:tx>
                <c:strRef>
                  <c:f>'数据5.3'!$A$53</c:f>
                  <c:strCache>
                    <c:ptCount val="1"/>
                    <c:pt idx="0">
                      <c:v>波兰</c:v>
                    </c:pt>
                  </c:strCache>
                </c:strRef>
              </c:tx>
              <c:dLblPos val="t"/>
              <c:showVal val="1"/>
            </c:dLbl>
            <c:dLbl>
              <c:idx val="43"/>
              <c:tx>
                <c:strRef>
                  <c:f>'数据5.3'!$A$54</c:f>
                  <c:strCache>
                    <c:ptCount val="1"/>
                    <c:pt idx="0">
                      <c:v>美国</c:v>
                    </c:pt>
                  </c:strCache>
                </c:strRef>
              </c:tx>
              <c:dLblPos val="t"/>
              <c:showVal val="1"/>
            </c:dLbl>
            <c:dLbl>
              <c:idx val="44"/>
              <c:tx>
                <c:strRef>
                  <c:f>'数据5.3'!$A$55</c:f>
                  <c:strCache>
                    <c:ptCount val="1"/>
                    <c:pt idx="0">
                      <c:v>中国香港</c:v>
                    </c:pt>
                  </c:strCache>
                </c:strRef>
              </c:tx>
              <c:dLblPos val="t"/>
              <c:showVal val="1"/>
            </c:dLbl>
            <c:dLbl>
              <c:idx val="45"/>
              <c:tx>
                <c:strRef>
                  <c:f>'数据5.3'!$A$56</c:f>
                  <c:strCache>
                    <c:ptCount val="1"/>
                    <c:pt idx="0">
                      <c:v>爱沙尼亚</c:v>
                    </c:pt>
                  </c:strCache>
                </c:strRef>
              </c:tx>
              <c:dLblPos val="t"/>
              <c:showVal val="1"/>
            </c:dLbl>
            <c:dLbl>
              <c:idx val="46"/>
              <c:tx>
                <c:strRef>
                  <c:f>'数据5.3'!$A$57</c:f>
                  <c:strCache>
                    <c:ptCount val="1"/>
                    <c:pt idx="0">
                      <c:v>芬兰</c:v>
                    </c:pt>
                  </c:strCache>
                </c:strRef>
              </c:tx>
              <c:dLblPos val="t"/>
              <c:showVal val="1"/>
            </c:dLbl>
            <c:dLbl>
              <c:idx val="47"/>
              <c:tx>
                <c:strRef>
                  <c:f>'数据5.3'!$A$58</c:f>
                  <c:strCache>
                    <c:ptCount val="1"/>
                    <c:pt idx="0">
                      <c:v>泰国</c:v>
                    </c:pt>
                  </c:strCache>
                </c:strRef>
              </c:tx>
              <c:dLblPos val="t"/>
              <c:showVal val="1"/>
            </c:dLbl>
            <c:dLbl>
              <c:idx val="48"/>
              <c:tx>
                <c:strRef>
                  <c:f>'数据5.3'!$A$59</c:f>
                  <c:strCache>
                    <c:ptCount val="1"/>
                    <c:pt idx="0">
                      <c:v>日本</c:v>
                    </c:pt>
                  </c:strCache>
                </c:strRef>
              </c:tx>
              <c:dLblPos val="t"/>
              <c:showVal val="1"/>
            </c:dLbl>
            <c:dLbl>
              <c:idx val="49"/>
              <c:tx>
                <c:strRef>
                  <c:f>'数据5.3'!$A$60</c:f>
                  <c:strCache>
                    <c:ptCount val="1"/>
                    <c:pt idx="0">
                      <c:v>瑞典</c:v>
                    </c:pt>
                  </c:strCache>
                </c:strRef>
              </c:tx>
              <c:dLblPos val="t"/>
              <c:showVal val="1"/>
            </c:dLbl>
            <c:dLbl>
              <c:idx val="50"/>
              <c:tx>
                <c:strRef>
                  <c:f>'数据5.3'!$A$61</c:f>
                  <c:strCache>
                    <c:ptCount val="1"/>
                    <c:pt idx="0">
                      <c:v>澳大利亚</c:v>
                    </c:pt>
                  </c:strCache>
                </c:strRef>
              </c:tx>
              <c:dLblPos val="t"/>
              <c:showVal val="1"/>
            </c:dLbl>
            <c:dLbl>
              <c:idx val="51"/>
              <c:tx>
                <c:strRef>
                  <c:f>'数据5.3'!$A$62</c:f>
                  <c:strCache>
                    <c:ptCount val="1"/>
                    <c:pt idx="0">
                      <c:v>加拿大</c:v>
                    </c:pt>
                  </c:strCache>
                </c:strRef>
              </c:tx>
              <c:dLblPos val="t"/>
              <c:showVal val="1"/>
            </c:dLbl>
            <c:dLbl>
              <c:idx val="52"/>
              <c:tx>
                <c:strRef>
                  <c:f>'数据5.3'!$A$63</c:f>
                  <c:strCache>
                    <c:ptCount val="1"/>
                    <c:pt idx="0">
                      <c:v>约旦</c:v>
                    </c:pt>
                  </c:strCache>
                </c:strRef>
              </c:tx>
              <c:dLblPos val="t"/>
              <c:showVal val="1"/>
            </c:dLbl>
            <c:dLbl>
              <c:idx val="53"/>
              <c:tx>
                <c:strRef>
                  <c:f>'数据5.3'!$A$64</c:f>
                  <c:strCache>
                    <c:ptCount val="1"/>
                    <c:pt idx="0">
                      <c:v>中国澳门</c:v>
                    </c:pt>
                  </c:strCache>
                </c:strRef>
              </c:tx>
              <c:dLblPos val="t"/>
              <c:showVal val="1"/>
            </c:dLbl>
            <c:dLbl>
              <c:idx val="54"/>
              <c:tx>
                <c:strRef>
                  <c:f>'数据5.3'!$A$65</c:f>
                  <c:strCache>
                    <c:ptCount val="1"/>
                    <c:pt idx="0">
                      <c:v>阿联酋</c:v>
                    </c:pt>
                  </c:strCache>
                </c:strRef>
              </c:tx>
              <c:dLblPos val="t"/>
              <c:showVal val="1"/>
            </c:dLbl>
            <c:dLbl>
              <c:idx val="55"/>
              <c:tx>
                <c:strRef>
                  <c:f>'数据5.3'!$A$66</c:f>
                  <c:strCache>
                    <c:ptCount val="1"/>
                    <c:pt idx="0">
                      <c:v>哈萨克斯坦</c:v>
                    </c:pt>
                  </c:strCache>
                </c:strRef>
              </c:tx>
              <c:dLblPos val="t"/>
              <c:showVal val="1"/>
            </c:dLbl>
            <c:dLbl>
              <c:idx val="56"/>
              <c:tx>
                <c:strRef>
                  <c:f>'数据5.3'!$A$67</c:f>
                  <c:strCache>
                    <c:ptCount val="1"/>
                    <c:pt idx="0">
                      <c:v>冰岛</c:v>
                    </c:pt>
                  </c:strCache>
                </c:strRef>
              </c:tx>
              <c:dLblPos val="t"/>
              <c:showVal val="1"/>
            </c:dLbl>
            <c:dLbl>
              <c:idx val="57"/>
              <c:tx>
                <c:strRef>
                  <c:f>'数据5.3'!$A$68</c:f>
                  <c:strCache>
                    <c:ptCount val="1"/>
                    <c:pt idx="0">
                      <c:v>卡塔尔</c:v>
                    </c:pt>
                  </c:strCache>
                </c:strRef>
              </c:tx>
              <c:dLblPos val="t"/>
              <c:showVal val="1"/>
            </c:dLbl>
            <c:dLbl>
              <c:idx val="58"/>
              <c:tx>
                <c:strRef>
                  <c:f>'数据5.3'!$A$69</c:f>
                  <c:strCache>
                    <c:ptCount val="1"/>
                    <c:pt idx="0">
                      <c:v>挪威</c:v>
                    </c:pt>
                  </c:strCache>
                </c:strRef>
              </c:tx>
              <c:dLblPos val="t"/>
              <c:showVal val="1"/>
            </c:dLbl>
            <c:dLbl>
              <c:idx val="59"/>
              <c:tx>
                <c:strRef>
                  <c:f>'数据5.3'!$A$70</c:f>
                  <c:strCache>
                    <c:ptCount val="1"/>
                    <c:pt idx="0">
                      <c:v>墨西哥</c:v>
                    </c:pt>
                  </c:strCache>
                </c:strRef>
              </c:tx>
              <c:dLblPos val="t"/>
              <c:showVal val="1"/>
            </c:dLbl>
            <c:dLbl>
              <c:idx val="60"/>
              <c:tx>
                <c:strRef>
                  <c:f>'数据5.3'!$A$71</c:f>
                  <c:strCache>
                    <c:ptCount val="1"/>
                    <c:pt idx="0">
                      <c:v>列支敦士登</c:v>
                    </c:pt>
                  </c:strCache>
                </c:strRef>
              </c:tx>
              <c:dLblPos val="t"/>
              <c:showVal val="1"/>
            </c:dLbl>
            <c:dLbl>
              <c:idx val="61"/>
              <c:tx>
                <c:strRef>
                  <c:f>'数据5.3'!$A$72</c:f>
                  <c:strCache>
                    <c:ptCount val="1"/>
                    <c:pt idx="0">
                      <c:v>韩国</c:v>
                    </c:pt>
                  </c:strCache>
                </c:strRef>
              </c:tx>
              <c:dLblPos val="t"/>
              <c:showVal val="1"/>
            </c:dLbl>
            <c:dLbl>
              <c:idx val="62"/>
              <c:tx>
                <c:strRef>
                  <c:f>'数据5.3'!$A$73</c:f>
                  <c:strCache>
                    <c:ptCount val="1"/>
                    <c:pt idx="0">
                      <c:v>意大利</c:v>
                    </c:pt>
                  </c:strCache>
                </c:strRef>
              </c:tx>
              <c:dLblPos val="t"/>
              <c:showVal val="1"/>
            </c:dLbl>
            <c:showVal val="1"/>
          </c:dLbls>
          <c:xVal>
            <c:numRef>
              <c:f>'数据5.3'!$C$11:$C$73</c:f>
              <c:numCache>
                <c:formatCode>0.0</c:formatCode>
                <c:ptCount val="63"/>
                <c:pt idx="0">
                  <c:v>23.425319269999882</c:v>
                </c:pt>
                <c:pt idx="1">
                  <c:v>18.851614510000001</c:v>
                </c:pt>
                <c:pt idx="2">
                  <c:v>23.062227439999912</c:v>
                </c:pt>
                <c:pt idx="3">
                  <c:v>22.301347799999999</c:v>
                </c:pt>
                <c:pt idx="4">
                  <c:v>19.27640213999992</c:v>
                </c:pt>
                <c:pt idx="5">
                  <c:v>17.167281170000031</c:v>
                </c:pt>
                <c:pt idx="6">
                  <c:v>23.06130611</c:v>
                </c:pt>
                <c:pt idx="7">
                  <c:v>24.62043525</c:v>
                </c:pt>
                <c:pt idx="8">
                  <c:v>19.647478420000095</c:v>
                </c:pt>
                <c:pt idx="9">
                  <c:v>18.27712919</c:v>
                </c:pt>
                <c:pt idx="10">
                  <c:v>22.465039689999863</c:v>
                </c:pt>
                <c:pt idx="11">
                  <c:v>22.826286249999935</c:v>
                </c:pt>
                <c:pt idx="12">
                  <c:v>18.370109939999935</c:v>
                </c:pt>
                <c:pt idx="13">
                  <c:v>16.910080740000001</c:v>
                </c:pt>
                <c:pt idx="14">
                  <c:v>17.949100029999986</c:v>
                </c:pt>
              </c:numCache>
            </c:numRef>
          </c:xVal>
          <c:yVal>
            <c:numRef>
              <c:f>'数据5.3'!$B$11:$B$73</c:f>
              <c:numCache>
                <c:formatCode>0</c:formatCode>
                <c:ptCount val="63"/>
                <c:pt idx="0">
                  <c:v>368.10254709999998</c:v>
                </c:pt>
                <c:pt idx="1">
                  <c:v>406.99986699999999</c:v>
                </c:pt>
                <c:pt idx="2">
                  <c:v>422.63235539999999</c:v>
                </c:pt>
                <c:pt idx="3">
                  <c:v>438.73825989999887</c:v>
                </c:pt>
                <c:pt idx="4">
                  <c:v>444.55424280000096</c:v>
                </c:pt>
                <c:pt idx="5">
                  <c:v>466.48143009999899</c:v>
                </c:pt>
                <c:pt idx="6">
                  <c:v>477.04445500000008</c:v>
                </c:pt>
                <c:pt idx="7">
                  <c:v>481.64474400000114</c:v>
                </c:pt>
                <c:pt idx="8">
                  <c:v>487.0631813</c:v>
                </c:pt>
                <c:pt idx="9">
                  <c:v>489.84509800000001</c:v>
                </c:pt>
                <c:pt idx="10">
                  <c:v>494.98467429999999</c:v>
                </c:pt>
                <c:pt idx="11">
                  <c:v>409.291567899999</c:v>
                </c:pt>
                <c:pt idx="12">
                  <c:v>499.74990279999997</c:v>
                </c:pt>
                <c:pt idx="13">
                  <c:v>513.52505579999797</c:v>
                </c:pt>
                <c:pt idx="14">
                  <c:v>559.82479620000004</c:v>
                </c:pt>
              </c:numCache>
            </c:numRef>
          </c:yVal>
        </c:ser>
        <c:ser>
          <c:idx val="1"/>
          <c:order val="1"/>
          <c:tx>
            <c:strRef>
              <c:f>'数据5.3'!$D$8:$E$8</c:f>
              <c:strCache>
                <c:ptCount val="1"/>
                <c:pt idx="0">
                  <c:v>与OECD平均无显著差异</c:v>
                </c:pt>
              </c:strCache>
            </c:strRef>
          </c:tx>
          <c:spPr>
            <a:ln w="28575">
              <a:noFill/>
            </a:ln>
          </c:spPr>
          <c:marker>
            <c:symbol val="diamond"/>
            <c:size val="7"/>
            <c:spPr>
              <a:noFill/>
              <a:ln>
                <a:solidFill>
                  <a:schemeClr val="tx1"/>
                </a:solidFill>
              </a:ln>
            </c:spPr>
          </c:marker>
          <c:dLbls>
            <c:dLbl>
              <c:idx val="0"/>
              <c:tx>
                <c:strRef>
                  <c:f>'数据5.3'!$A$11</c:f>
                  <c:strCache>
                    <c:ptCount val="1"/>
                    <c:pt idx="0">
                      <c:v>秘鲁</c:v>
                    </c:pt>
                  </c:strCache>
                </c:strRef>
              </c:tx>
              <c:dLblPos val="t"/>
              <c:showVal val="1"/>
            </c:dLbl>
            <c:dLbl>
              <c:idx val="1"/>
              <c:tx>
                <c:strRef>
                  <c:f>'数据5.3'!$A$12</c:f>
                  <c:strCache>
                    <c:ptCount val="1"/>
                    <c:pt idx="0">
                      <c:v>哥斯达黎加</c:v>
                    </c:pt>
                  </c:strCache>
                </c:strRef>
              </c:tx>
              <c:dLblPos val="t"/>
              <c:showVal val="1"/>
            </c:dLbl>
            <c:dLbl>
              <c:idx val="2"/>
              <c:tx>
                <c:strRef>
                  <c:f>'数据5.3'!$A$13</c:f>
                  <c:strCache>
                    <c:ptCount val="1"/>
                    <c:pt idx="0">
                      <c:v>智利</c:v>
                    </c:pt>
                  </c:strCache>
                </c:strRef>
              </c:tx>
              <c:dLblPos val="t"/>
              <c:showVal val="1"/>
            </c:dLbl>
            <c:dLbl>
              <c:idx val="3"/>
              <c:tx>
                <c:strRef>
                  <c:f>'数据5.3'!$A$14</c:f>
                  <c:strCache>
                    <c:ptCount val="1"/>
                    <c:pt idx="0">
                      <c:v>保加利亚</c:v>
                    </c:pt>
                  </c:strCache>
                </c:strRef>
              </c:tx>
              <c:dLblPos val="t"/>
              <c:showVal val="1"/>
            </c:dLbl>
            <c:dLbl>
              <c:idx val="4"/>
              <c:tx>
                <c:strRef>
                  <c:f>'数据5.3'!$A$15</c:f>
                  <c:strCache>
                    <c:ptCount val="1"/>
                    <c:pt idx="0">
                      <c:v>罗马尼亚</c:v>
                    </c:pt>
                  </c:strCache>
                </c:strRef>
              </c:tx>
              <c:dLblPos val="t"/>
              <c:showVal val="1"/>
            </c:dLbl>
            <c:dLbl>
              <c:idx val="5"/>
              <c:tx>
                <c:strRef>
                  <c:f>'数据5.3'!$A$16</c:f>
                  <c:strCache>
                    <c:ptCount val="1"/>
                    <c:pt idx="0">
                      <c:v>以色列</c:v>
                    </c:pt>
                  </c:strCache>
                </c:strRef>
              </c:tx>
              <c:dLblPos val="t"/>
              <c:showVal val="1"/>
            </c:dLbl>
            <c:dLbl>
              <c:idx val="6"/>
              <c:tx>
                <c:strRef>
                  <c:f>'数据5.3'!$A$17</c:f>
                  <c:strCache>
                    <c:ptCount val="1"/>
                    <c:pt idx="0">
                      <c:v>匈牙利</c:v>
                    </c:pt>
                  </c:strCache>
                </c:strRef>
              </c:tx>
              <c:dLblPos val="t"/>
              <c:showVal val="1"/>
            </c:dLbl>
            <c:dLbl>
              <c:idx val="7"/>
              <c:tx>
                <c:strRef>
                  <c:f>'数据5.3'!$A$18</c:f>
                  <c:strCache>
                    <c:ptCount val="1"/>
                    <c:pt idx="0">
                      <c:v>斯洛伐克</c:v>
                    </c:pt>
                  </c:strCache>
                </c:strRef>
              </c:tx>
              <c:dLblPos val="t"/>
              <c:showVal val="1"/>
            </c:dLbl>
            <c:dLbl>
              <c:idx val="8"/>
              <c:tx>
                <c:strRef>
                  <c:f>'数据5.3'!$A$19</c:f>
                  <c:strCache>
                    <c:ptCount val="1"/>
                    <c:pt idx="0">
                      <c:v>葡萄牙</c:v>
                    </c:pt>
                  </c:strCache>
                </c:strRef>
              </c:tx>
              <c:dLblPos val="t"/>
              <c:showVal val="1"/>
            </c:dLbl>
            <c:dLbl>
              <c:idx val="9"/>
              <c:tx>
                <c:strRef>
                  <c:f>'数据5.3'!$A$20</c:f>
                  <c:strCache>
                    <c:ptCount val="1"/>
                    <c:pt idx="0">
                      <c:v>卢森堡</c:v>
                    </c:pt>
                  </c:strCache>
                </c:strRef>
              </c:tx>
              <c:dLblPos val="t"/>
              <c:showVal val="1"/>
            </c:dLbl>
            <c:dLbl>
              <c:idx val="10"/>
              <c:tx>
                <c:strRef>
                  <c:f>'数据5.3'!$A$21</c:f>
                  <c:strCache>
                    <c:ptCount val="1"/>
                    <c:pt idx="0">
                      <c:v>法国</c:v>
                    </c:pt>
                  </c:strCache>
                </c:strRef>
              </c:tx>
              <c:dLblPos val="t"/>
              <c:showVal val="1"/>
            </c:dLbl>
            <c:dLbl>
              <c:idx val="11"/>
              <c:tx>
                <c:strRef>
                  <c:f>'数据5.3'!$A$22</c:f>
                  <c:strCache>
                    <c:ptCount val="1"/>
                    <c:pt idx="0">
                      <c:v>乌拉圭</c:v>
                    </c:pt>
                  </c:strCache>
                </c:strRef>
              </c:tx>
              <c:dLblPos val="t"/>
              <c:showVal val="1"/>
            </c:dLbl>
            <c:dLbl>
              <c:idx val="12"/>
              <c:tx>
                <c:strRef>
                  <c:f>'数据5.3'!$A$23</c:f>
                  <c:strCache>
                    <c:ptCount val="1"/>
                    <c:pt idx="0">
                      <c:v>新西兰</c:v>
                    </c:pt>
                  </c:strCache>
                </c:strRef>
              </c:tx>
              <c:dLblPos val="t"/>
              <c:showVal val="1"/>
            </c:dLbl>
            <c:dLbl>
              <c:idx val="13"/>
              <c:tx>
                <c:strRef>
                  <c:f>'数据5.3'!$A$24</c:f>
                  <c:strCache>
                    <c:ptCount val="1"/>
                    <c:pt idx="0">
                      <c:v>德国</c:v>
                    </c:pt>
                  </c:strCache>
                </c:strRef>
              </c:tx>
              <c:dLblPos val="t"/>
              <c:showVal val="1"/>
            </c:dLbl>
            <c:dLbl>
              <c:idx val="14"/>
              <c:tx>
                <c:strRef>
                  <c:f>'数据5.3'!$A$25</c:f>
                  <c:strCache>
                    <c:ptCount val="1"/>
                    <c:pt idx="0">
                      <c:v>中国台北</c:v>
                    </c:pt>
                  </c:strCache>
                </c:strRef>
              </c:tx>
              <c:dLblPos val="t"/>
              <c:showVal val="1"/>
            </c:dLbl>
            <c:dLbl>
              <c:idx val="15"/>
              <c:layout/>
              <c:tx>
                <c:strRef>
                  <c:f>'数据5.3'!$A$26</c:f>
                  <c:strCache>
                    <c:ptCount val="1"/>
                    <c:pt idx="0">
                      <c:v>印度尼西亚</c:v>
                    </c:pt>
                  </c:strCache>
                </c:strRef>
              </c:tx>
              <c:dLblPos val="t"/>
              <c:showVal val="1"/>
            </c:dLbl>
            <c:dLbl>
              <c:idx val="16"/>
              <c:layout/>
              <c:tx>
                <c:strRef>
                  <c:f>'数据5.3'!$A$27</c:f>
                  <c:strCache>
                    <c:ptCount val="1"/>
                    <c:pt idx="0">
                      <c:v>哥伦比亚</c:v>
                    </c:pt>
                  </c:strCache>
                </c:strRef>
              </c:tx>
              <c:dLblPos val="t"/>
              <c:showVal val="1"/>
            </c:dLbl>
            <c:dLbl>
              <c:idx val="17"/>
              <c:layout/>
              <c:tx>
                <c:strRef>
                  <c:f>'数据5.3'!$A$28</c:f>
                  <c:strCache>
                    <c:ptCount val="1"/>
                    <c:pt idx="0">
                      <c:v>突尼斯</c:v>
                    </c:pt>
                  </c:strCache>
                </c:strRef>
              </c:tx>
              <c:dLblPos val="t"/>
              <c:showVal val="1"/>
            </c:dLbl>
            <c:dLbl>
              <c:idx val="18"/>
              <c:layout>
                <c:manualLayout>
                  <c:x val="1.006748446430434E-2"/>
                  <c:y val="-8.1842621536454166E-4"/>
                </c:manualLayout>
              </c:layout>
              <c:tx>
                <c:strRef>
                  <c:f>'数据5.3'!$A$29</c:f>
                  <c:strCache>
                    <c:ptCount val="1"/>
                    <c:pt idx="0">
                      <c:v>阿根廷</c:v>
                    </c:pt>
                  </c:strCache>
                </c:strRef>
              </c:tx>
              <c:dLblPos val="t"/>
              <c:showVal val="1"/>
            </c:dLbl>
            <c:dLbl>
              <c:idx val="19"/>
              <c:layout/>
              <c:tx>
                <c:strRef>
                  <c:f>'数据5.3'!$A$30</c:f>
                  <c:strCache>
                    <c:ptCount val="1"/>
                    <c:pt idx="0">
                      <c:v>巴西</c:v>
                    </c:pt>
                  </c:strCache>
                </c:strRef>
              </c:tx>
              <c:dLblPos val="t"/>
              <c:showVal val="1"/>
            </c:dLbl>
            <c:dLbl>
              <c:idx val="20"/>
              <c:layout/>
              <c:tx>
                <c:strRef>
                  <c:f>'数据5.3'!$A$31</c:f>
                  <c:strCache>
                    <c:ptCount val="1"/>
                    <c:pt idx="0">
                      <c:v>黑山</c:v>
                    </c:pt>
                  </c:strCache>
                </c:strRef>
              </c:tx>
              <c:dLblPos val="t"/>
              <c:showVal val="1"/>
            </c:dLbl>
            <c:dLbl>
              <c:idx val="21"/>
              <c:layout/>
              <c:tx>
                <c:strRef>
                  <c:f>'数据5.3'!$A$32</c:f>
                  <c:strCache>
                    <c:ptCount val="1"/>
                    <c:pt idx="0">
                      <c:v>马来西亚</c:v>
                    </c:pt>
                  </c:strCache>
                </c:strRef>
              </c:tx>
              <c:dLblPos val="t"/>
              <c:showVal val="1"/>
            </c:dLbl>
            <c:dLbl>
              <c:idx val="22"/>
              <c:layout/>
              <c:tx>
                <c:strRef>
                  <c:f>'数据5.3'!$A$33</c:f>
                  <c:strCache>
                    <c:ptCount val="1"/>
                    <c:pt idx="0">
                      <c:v>土耳其</c:v>
                    </c:pt>
                  </c:strCache>
                </c:strRef>
              </c:tx>
              <c:dLblPos val="t"/>
              <c:showVal val="1"/>
            </c:dLbl>
            <c:dLbl>
              <c:idx val="23"/>
              <c:layout/>
              <c:tx>
                <c:strRef>
                  <c:f>'数据5.3'!$A$34</c:f>
                  <c:strCache>
                    <c:ptCount val="1"/>
                    <c:pt idx="0">
                      <c:v>塞尔维亚</c:v>
                    </c:pt>
                  </c:strCache>
                </c:strRef>
              </c:tx>
              <c:dLblPos val="t"/>
              <c:showVal val="1"/>
            </c:dLbl>
            <c:dLbl>
              <c:idx val="24"/>
              <c:layout/>
              <c:tx>
                <c:strRef>
                  <c:f>'数据5.3'!$A$35</c:f>
                  <c:strCache>
                    <c:ptCount val="1"/>
                    <c:pt idx="0">
                      <c:v>希腊</c:v>
                    </c:pt>
                  </c:strCache>
                </c:strRef>
              </c:tx>
              <c:dLblPos val="t"/>
              <c:showVal val="1"/>
            </c:dLbl>
            <c:dLbl>
              <c:idx val="25"/>
              <c:layout/>
              <c:tx>
                <c:strRef>
                  <c:f>'数据5.3'!$A$36</c:f>
                  <c:strCache>
                    <c:ptCount val="1"/>
                    <c:pt idx="0">
                      <c:v>立陶宛</c:v>
                    </c:pt>
                  </c:strCache>
                </c:strRef>
              </c:tx>
              <c:dLblPos val="t"/>
              <c:showVal val="1"/>
            </c:dLbl>
            <c:dLbl>
              <c:idx val="26"/>
              <c:layout/>
              <c:tx>
                <c:strRef>
                  <c:f>'数据5.3'!$A$37</c:f>
                  <c:strCache>
                    <c:ptCount val="1"/>
                    <c:pt idx="0">
                      <c:v>克罗地亚</c:v>
                    </c:pt>
                  </c:strCache>
                </c:strRef>
              </c:tx>
              <c:dLblPos val="t"/>
              <c:showVal val="1"/>
            </c:dLbl>
            <c:dLbl>
              <c:idx val="27"/>
              <c:layout/>
              <c:tx>
                <c:strRef>
                  <c:f>'数据5.3'!$A$38</c:f>
                  <c:strCache>
                    <c:ptCount val="1"/>
                    <c:pt idx="0">
                      <c:v>拉脱维亚</c:v>
                    </c:pt>
                  </c:strCache>
                </c:strRef>
              </c:tx>
              <c:dLblPos val="t"/>
              <c:showVal val="1"/>
            </c:dLbl>
            <c:dLbl>
              <c:idx val="28"/>
              <c:layout/>
              <c:tx>
                <c:strRef>
                  <c:f>'数据5.3'!$A$39</c:f>
                  <c:strCache>
                    <c:ptCount val="1"/>
                    <c:pt idx="0">
                      <c:v>俄罗斯</c:v>
                    </c:pt>
                  </c:strCache>
                </c:strRef>
              </c:tx>
              <c:dLblPos val="t"/>
              <c:showVal val="1"/>
            </c:dLbl>
            <c:dLbl>
              <c:idx val="29"/>
              <c:layout/>
              <c:tx>
                <c:strRef>
                  <c:f>'数据5.3'!$A$40</c:f>
                  <c:strCache>
                    <c:ptCount val="1"/>
                    <c:pt idx="0">
                      <c:v>西班牙</c:v>
                    </c:pt>
                  </c:strCache>
                </c:strRef>
              </c:tx>
              <c:dLblPos val="t"/>
              <c:showVal val="1"/>
            </c:dLbl>
            <c:dLbl>
              <c:idx val="30"/>
              <c:layout/>
              <c:tx>
                <c:strRef>
                  <c:f>'数据5.3'!$A$41</c:f>
                  <c:strCache>
                    <c:ptCount val="1"/>
                    <c:pt idx="0">
                      <c:v>英国</c:v>
                    </c:pt>
                  </c:strCache>
                </c:strRef>
              </c:tx>
              <c:dLblPos val="t"/>
              <c:showVal val="1"/>
            </c:dLbl>
            <c:dLbl>
              <c:idx val="31"/>
              <c:layout>
                <c:manualLayout>
                  <c:x val="0"/>
                  <c:y val="7.3658359382808682E-3"/>
                </c:manualLayout>
              </c:layout>
              <c:tx>
                <c:strRef>
                  <c:f>'数据5.3'!$A$42</c:f>
                  <c:strCache>
                    <c:ptCount val="1"/>
                    <c:pt idx="0">
                      <c:v>捷克</c:v>
                    </c:pt>
                  </c:strCache>
                </c:strRef>
              </c:tx>
              <c:dLblPos val="t"/>
              <c:showVal val="1"/>
            </c:dLbl>
            <c:dLbl>
              <c:idx val="32"/>
              <c:layout>
                <c:manualLayout>
                  <c:x val="-1.5488437637391283E-2"/>
                  <c:y val="1.6368524307290942E-3"/>
                </c:manualLayout>
              </c:layout>
              <c:tx>
                <c:strRef>
                  <c:f>'数据5.3'!$A$43</c:f>
                  <c:strCache>
                    <c:ptCount val="1"/>
                    <c:pt idx="0">
                      <c:v>丹麦</c:v>
                    </c:pt>
                  </c:strCache>
                </c:strRef>
              </c:tx>
              <c:dLblPos val="t"/>
              <c:showVal val="1"/>
            </c:dLbl>
            <c:dLbl>
              <c:idx val="33"/>
              <c:layout>
                <c:manualLayout>
                  <c:x val="0"/>
                  <c:y val="-8.1842621536448094E-4"/>
                </c:manualLayout>
              </c:layout>
              <c:tx>
                <c:strRef>
                  <c:f>'数据5.3'!$A$44</c:f>
                  <c:strCache>
                    <c:ptCount val="1"/>
                    <c:pt idx="0">
                      <c:v>斯洛文尼亚</c:v>
                    </c:pt>
                  </c:strCache>
                </c:strRef>
              </c:tx>
              <c:dLblPos val="t"/>
              <c:showVal val="1"/>
            </c:dLbl>
            <c:dLbl>
              <c:idx val="34"/>
              <c:layout>
                <c:manualLayout>
                  <c:x val="0"/>
                  <c:y val="7.3658359382808682E-3"/>
                </c:manualLayout>
              </c:layout>
              <c:tx>
                <c:strRef>
                  <c:f>'数据5.3'!$A$45</c:f>
                  <c:strCache>
                    <c:ptCount val="1"/>
                    <c:pt idx="0">
                      <c:v>爱尔兰</c:v>
                    </c:pt>
                  </c:strCache>
                </c:strRef>
              </c:tx>
              <c:dLblPos val="t"/>
              <c:showVal val="1"/>
            </c:dLbl>
            <c:dLbl>
              <c:idx val="35"/>
              <c:layout>
                <c:manualLayout>
                  <c:x val="-5.6790281957586593E-17"/>
                  <c:y val="-3.2737048614581883E-3"/>
                </c:manualLayout>
              </c:layout>
              <c:tx>
                <c:strRef>
                  <c:f>'数据5.3'!$A$46</c:f>
                  <c:strCache>
                    <c:ptCount val="1"/>
                    <c:pt idx="0">
                      <c:v>奥地利</c:v>
                    </c:pt>
                  </c:strCache>
                </c:strRef>
              </c:tx>
              <c:dLblPos val="t"/>
              <c:showVal val="1"/>
            </c:dLbl>
            <c:dLbl>
              <c:idx val="36"/>
              <c:layout/>
              <c:tx>
                <c:strRef>
                  <c:f>'数据5.3'!$A$47</c:f>
                  <c:strCache>
                    <c:ptCount val="1"/>
                    <c:pt idx="0">
                      <c:v>越南</c:v>
                    </c:pt>
                  </c:strCache>
                </c:strRef>
              </c:tx>
              <c:dLblPos val="t"/>
              <c:showVal val="1"/>
            </c:dLbl>
            <c:dLbl>
              <c:idx val="37"/>
              <c:layout>
                <c:manualLayout>
                  <c:x val="5.6790281957586593E-17"/>
                  <c:y val="-4.0921310768226955E-3"/>
                </c:manualLayout>
              </c:layout>
              <c:tx>
                <c:strRef>
                  <c:f>'数据5.3'!$A$48</c:f>
                  <c:strCache>
                    <c:ptCount val="1"/>
                    <c:pt idx="0">
                      <c:v>比利时</c:v>
                    </c:pt>
                  </c:strCache>
                </c:strRef>
              </c:tx>
              <c:dLblPos val="t"/>
              <c:showVal val="1"/>
            </c:dLbl>
            <c:dLbl>
              <c:idx val="38"/>
              <c:layout/>
              <c:tx>
                <c:strRef>
                  <c:f>'数据5.3'!$A$49</c:f>
                  <c:strCache>
                    <c:ptCount val="1"/>
                    <c:pt idx="0">
                      <c:v>荷兰</c:v>
                    </c:pt>
                  </c:strCache>
                </c:strRef>
              </c:tx>
              <c:dLblPos val="t"/>
              <c:showVal val="1"/>
            </c:dLbl>
            <c:dLbl>
              <c:idx val="39"/>
              <c:layout/>
              <c:tx>
                <c:strRef>
                  <c:f>'数据5.3'!$A$50</c:f>
                  <c:strCache>
                    <c:ptCount val="1"/>
                    <c:pt idx="0">
                      <c:v>瑞士</c:v>
                    </c:pt>
                  </c:strCache>
                </c:strRef>
              </c:tx>
              <c:dLblPos val="t"/>
              <c:showVal val="1"/>
            </c:dLbl>
            <c:dLbl>
              <c:idx val="40"/>
              <c:layout/>
              <c:tx>
                <c:strRef>
                  <c:f>'数据5.3'!$A$51</c:f>
                  <c:strCache>
                    <c:ptCount val="1"/>
                    <c:pt idx="0">
                      <c:v>新加坡</c:v>
                    </c:pt>
                  </c:strCache>
                </c:strRef>
              </c:tx>
              <c:spPr>
                <a:solidFill>
                  <a:schemeClr val="tx2">
                    <a:lumMod val="40000"/>
                    <a:lumOff val="60000"/>
                  </a:schemeClr>
                </a:solidFill>
              </c:spPr>
              <c:txPr>
                <a:bodyPr/>
                <a:lstStyle/>
                <a:p>
                  <a:pPr>
                    <a:defRPr/>
                  </a:pPr>
                  <a:endParaRPr lang="zh-CN"/>
                </a:p>
              </c:txPr>
              <c:dLblPos val="t"/>
              <c:showVal val="1"/>
            </c:dLbl>
            <c:dLbl>
              <c:idx val="41"/>
              <c:layout>
                <c:manualLayout>
                  <c:x val="5.3118013026149512E-2"/>
                  <c:y val="3.0501639763847638E-2"/>
                </c:manualLayout>
              </c:layout>
              <c:tx>
                <c:strRef>
                  <c:f>'数据5.3'!$A$52</c:f>
                  <c:strCache>
                    <c:ptCount val="1"/>
                    <c:pt idx="0">
                      <c:v>中国上海</c:v>
                    </c:pt>
                  </c:strCache>
                </c:strRef>
              </c:tx>
              <c:spPr>
                <a:solidFill>
                  <a:schemeClr val="accent6">
                    <a:lumMod val="60000"/>
                    <a:lumOff val="40000"/>
                  </a:schemeClr>
                </a:solidFill>
              </c:spPr>
              <c:txPr>
                <a:bodyPr/>
                <a:lstStyle/>
                <a:p>
                  <a:pPr>
                    <a:defRPr sz="1200"/>
                  </a:pPr>
                  <a:endParaRPr lang="zh-CN"/>
                </a:p>
              </c:txPr>
              <c:dLblPos val="t"/>
              <c:showVal val="1"/>
            </c:dLbl>
            <c:dLbl>
              <c:idx val="42"/>
              <c:layout>
                <c:manualLayout>
                  <c:x val="7.7442188186950783E-4"/>
                  <c:y val="-4.9105572921872504E-3"/>
                </c:manualLayout>
              </c:layout>
              <c:tx>
                <c:strRef>
                  <c:f>'数据5.3'!$A$53</c:f>
                  <c:strCache>
                    <c:ptCount val="1"/>
                    <c:pt idx="0">
                      <c:v>波兰</c:v>
                    </c:pt>
                  </c:strCache>
                </c:strRef>
              </c:tx>
              <c:dLblPos val="t"/>
              <c:showVal val="1"/>
            </c:dLbl>
            <c:dLbl>
              <c:idx val="43"/>
              <c:layout/>
              <c:tx>
                <c:strRef>
                  <c:f>'数据5.3'!$A$54</c:f>
                  <c:strCache>
                    <c:ptCount val="1"/>
                    <c:pt idx="0">
                      <c:v>美国</c:v>
                    </c:pt>
                  </c:strCache>
                </c:strRef>
              </c:tx>
              <c:dLblPos val="t"/>
              <c:showVal val="1"/>
            </c:dLbl>
            <c:dLbl>
              <c:idx val="44"/>
              <c:tx>
                <c:strRef>
                  <c:f>'数据5.3'!$A$55</c:f>
                  <c:strCache>
                    <c:ptCount val="1"/>
                    <c:pt idx="0">
                      <c:v>中国香港</c:v>
                    </c:pt>
                  </c:strCache>
                </c:strRef>
              </c:tx>
              <c:dLblPos val="t"/>
              <c:showVal val="1"/>
            </c:dLbl>
            <c:dLbl>
              <c:idx val="45"/>
              <c:tx>
                <c:strRef>
                  <c:f>'数据5.3'!$A$56</c:f>
                  <c:strCache>
                    <c:ptCount val="1"/>
                    <c:pt idx="0">
                      <c:v>爱沙尼亚</c:v>
                    </c:pt>
                  </c:strCache>
                </c:strRef>
              </c:tx>
              <c:dLblPos val="t"/>
              <c:showVal val="1"/>
            </c:dLbl>
            <c:dLbl>
              <c:idx val="46"/>
              <c:tx>
                <c:strRef>
                  <c:f>'数据5.3'!$A$57</c:f>
                  <c:strCache>
                    <c:ptCount val="1"/>
                    <c:pt idx="0">
                      <c:v>芬兰</c:v>
                    </c:pt>
                  </c:strCache>
                </c:strRef>
              </c:tx>
              <c:dLblPos val="t"/>
              <c:showVal val="1"/>
            </c:dLbl>
            <c:dLbl>
              <c:idx val="47"/>
              <c:tx>
                <c:strRef>
                  <c:f>'数据5.3'!$A$58</c:f>
                  <c:strCache>
                    <c:ptCount val="1"/>
                    <c:pt idx="0">
                      <c:v>泰国</c:v>
                    </c:pt>
                  </c:strCache>
                </c:strRef>
              </c:tx>
              <c:dLblPos val="t"/>
              <c:showVal val="1"/>
            </c:dLbl>
            <c:dLbl>
              <c:idx val="48"/>
              <c:tx>
                <c:strRef>
                  <c:f>'数据5.3'!$A$59</c:f>
                  <c:strCache>
                    <c:ptCount val="1"/>
                    <c:pt idx="0">
                      <c:v>日本</c:v>
                    </c:pt>
                  </c:strCache>
                </c:strRef>
              </c:tx>
              <c:dLblPos val="t"/>
              <c:showVal val="1"/>
            </c:dLbl>
            <c:dLbl>
              <c:idx val="49"/>
              <c:tx>
                <c:strRef>
                  <c:f>'数据5.3'!$A$60</c:f>
                  <c:strCache>
                    <c:ptCount val="1"/>
                    <c:pt idx="0">
                      <c:v>瑞典</c:v>
                    </c:pt>
                  </c:strCache>
                </c:strRef>
              </c:tx>
              <c:dLblPos val="t"/>
              <c:showVal val="1"/>
            </c:dLbl>
            <c:dLbl>
              <c:idx val="50"/>
              <c:tx>
                <c:strRef>
                  <c:f>'数据5.3'!$A$61</c:f>
                  <c:strCache>
                    <c:ptCount val="1"/>
                    <c:pt idx="0">
                      <c:v>澳大利亚</c:v>
                    </c:pt>
                  </c:strCache>
                </c:strRef>
              </c:tx>
              <c:dLblPos val="t"/>
              <c:showVal val="1"/>
            </c:dLbl>
            <c:dLbl>
              <c:idx val="51"/>
              <c:tx>
                <c:strRef>
                  <c:f>'数据5.3'!$A$62</c:f>
                  <c:strCache>
                    <c:ptCount val="1"/>
                    <c:pt idx="0">
                      <c:v>加拿大</c:v>
                    </c:pt>
                  </c:strCache>
                </c:strRef>
              </c:tx>
              <c:dLblPos val="t"/>
              <c:showVal val="1"/>
            </c:dLbl>
            <c:dLbl>
              <c:idx val="52"/>
              <c:tx>
                <c:strRef>
                  <c:f>'数据5.3'!$A$63</c:f>
                  <c:strCache>
                    <c:ptCount val="1"/>
                    <c:pt idx="0">
                      <c:v>约旦</c:v>
                    </c:pt>
                  </c:strCache>
                </c:strRef>
              </c:tx>
              <c:dLblPos val="t"/>
              <c:showVal val="1"/>
            </c:dLbl>
            <c:dLbl>
              <c:idx val="53"/>
              <c:tx>
                <c:strRef>
                  <c:f>'数据5.3'!$A$64</c:f>
                  <c:strCache>
                    <c:ptCount val="1"/>
                    <c:pt idx="0">
                      <c:v>中国澳门</c:v>
                    </c:pt>
                  </c:strCache>
                </c:strRef>
              </c:tx>
              <c:dLblPos val="t"/>
              <c:showVal val="1"/>
            </c:dLbl>
            <c:dLbl>
              <c:idx val="54"/>
              <c:tx>
                <c:strRef>
                  <c:f>'数据5.3'!$A$65</c:f>
                  <c:strCache>
                    <c:ptCount val="1"/>
                    <c:pt idx="0">
                      <c:v>阿联酋</c:v>
                    </c:pt>
                  </c:strCache>
                </c:strRef>
              </c:tx>
              <c:dLblPos val="t"/>
              <c:showVal val="1"/>
            </c:dLbl>
            <c:dLbl>
              <c:idx val="55"/>
              <c:tx>
                <c:strRef>
                  <c:f>'数据5.3'!$A$66</c:f>
                  <c:strCache>
                    <c:ptCount val="1"/>
                    <c:pt idx="0">
                      <c:v>哈萨克斯坦</c:v>
                    </c:pt>
                  </c:strCache>
                </c:strRef>
              </c:tx>
              <c:dLblPos val="t"/>
              <c:showVal val="1"/>
            </c:dLbl>
            <c:dLbl>
              <c:idx val="56"/>
              <c:tx>
                <c:strRef>
                  <c:f>'数据5.3'!$A$67</c:f>
                  <c:strCache>
                    <c:ptCount val="1"/>
                    <c:pt idx="0">
                      <c:v>冰岛</c:v>
                    </c:pt>
                  </c:strCache>
                </c:strRef>
              </c:tx>
              <c:dLblPos val="t"/>
              <c:showVal val="1"/>
            </c:dLbl>
            <c:dLbl>
              <c:idx val="57"/>
              <c:tx>
                <c:strRef>
                  <c:f>'数据5.3'!$A$68</c:f>
                  <c:strCache>
                    <c:ptCount val="1"/>
                    <c:pt idx="0">
                      <c:v>卡塔尔</c:v>
                    </c:pt>
                  </c:strCache>
                </c:strRef>
              </c:tx>
              <c:dLblPos val="t"/>
              <c:showVal val="1"/>
            </c:dLbl>
            <c:dLbl>
              <c:idx val="58"/>
              <c:tx>
                <c:strRef>
                  <c:f>'数据5.3'!$A$69</c:f>
                  <c:strCache>
                    <c:ptCount val="1"/>
                    <c:pt idx="0">
                      <c:v>挪威</c:v>
                    </c:pt>
                  </c:strCache>
                </c:strRef>
              </c:tx>
              <c:dLblPos val="t"/>
              <c:showVal val="1"/>
            </c:dLbl>
            <c:dLbl>
              <c:idx val="59"/>
              <c:tx>
                <c:strRef>
                  <c:f>'数据5.3'!$A$70</c:f>
                  <c:strCache>
                    <c:ptCount val="1"/>
                    <c:pt idx="0">
                      <c:v>墨西哥</c:v>
                    </c:pt>
                  </c:strCache>
                </c:strRef>
              </c:tx>
              <c:dLblPos val="t"/>
              <c:showVal val="1"/>
            </c:dLbl>
            <c:dLbl>
              <c:idx val="60"/>
              <c:tx>
                <c:strRef>
                  <c:f>'数据5.3'!$A$71</c:f>
                  <c:strCache>
                    <c:ptCount val="1"/>
                    <c:pt idx="0">
                      <c:v>列支敦士登</c:v>
                    </c:pt>
                  </c:strCache>
                </c:strRef>
              </c:tx>
              <c:dLblPos val="t"/>
              <c:showVal val="1"/>
            </c:dLbl>
            <c:dLbl>
              <c:idx val="61"/>
              <c:tx>
                <c:strRef>
                  <c:f>'数据5.3'!$A$72</c:f>
                  <c:strCache>
                    <c:ptCount val="1"/>
                    <c:pt idx="0">
                      <c:v>韩国</c:v>
                    </c:pt>
                  </c:strCache>
                </c:strRef>
              </c:tx>
              <c:dLblPos val="t"/>
              <c:showVal val="1"/>
            </c:dLbl>
            <c:dLbl>
              <c:idx val="62"/>
              <c:tx>
                <c:strRef>
                  <c:f>'数据5.3'!$A$73</c:f>
                  <c:strCache>
                    <c:ptCount val="1"/>
                    <c:pt idx="0">
                      <c:v>意大利</c:v>
                    </c:pt>
                  </c:strCache>
                </c:strRef>
              </c:tx>
              <c:dLblPos val="t"/>
              <c:showVal val="1"/>
            </c:dLbl>
            <c:showVal val="1"/>
          </c:dLbls>
          <c:xVal>
            <c:numRef>
              <c:f>'数据5.3'!$E$11:$E$73</c:f>
              <c:numCache>
                <c:formatCode>General</c:formatCode>
                <c:ptCount val="63"/>
                <c:pt idx="15" formatCode="0.0">
                  <c:v>9.5887164419999991</c:v>
                </c:pt>
                <c:pt idx="16" formatCode="0.0">
                  <c:v>15.435616040000006</c:v>
                </c:pt>
                <c:pt idx="17" formatCode="0.0">
                  <c:v>12.359698610000045</c:v>
                </c:pt>
                <c:pt idx="18" formatCode="0.0">
                  <c:v>15.081970419999999</c:v>
                </c:pt>
                <c:pt idx="19" formatCode="0.0">
                  <c:v>15.7153902</c:v>
                </c:pt>
                <c:pt idx="20" formatCode="0.0">
                  <c:v>12.741692659999998</c:v>
                </c:pt>
                <c:pt idx="21" formatCode="0.0">
                  <c:v>13.374537590000052</c:v>
                </c:pt>
                <c:pt idx="22" formatCode="0.0">
                  <c:v>14.51165035</c:v>
                </c:pt>
                <c:pt idx="23" formatCode="0.0">
                  <c:v>11.73013602</c:v>
                </c:pt>
                <c:pt idx="24" formatCode="0.0">
                  <c:v>15.47685134</c:v>
                </c:pt>
                <c:pt idx="25" formatCode="0.0">
                  <c:v>13.772779080000001</c:v>
                </c:pt>
                <c:pt idx="26" formatCode="0.0">
                  <c:v>11.98532032</c:v>
                </c:pt>
                <c:pt idx="27" formatCode="0.0">
                  <c:v>14.70539614</c:v>
                </c:pt>
                <c:pt idx="28" formatCode="0.0">
                  <c:v>11.42201038</c:v>
                </c:pt>
                <c:pt idx="29" formatCode="0.0">
                  <c:v>15.803896200000045</c:v>
                </c:pt>
                <c:pt idx="30" formatCode="0.0">
                  <c:v>12.489880510000049</c:v>
                </c:pt>
                <c:pt idx="31" formatCode="0.0">
                  <c:v>16.159341019999999</c:v>
                </c:pt>
                <c:pt idx="32" formatCode="0.0">
                  <c:v>16.486357629999986</c:v>
                </c:pt>
                <c:pt idx="33" formatCode="0.0">
                  <c:v>15.56158828</c:v>
                </c:pt>
                <c:pt idx="34" formatCode="0.0">
                  <c:v>14.612426920000004</c:v>
                </c:pt>
                <c:pt idx="35" formatCode="0.0">
                  <c:v>15.820689270000049</c:v>
                </c:pt>
                <c:pt idx="36" formatCode="0.0">
                  <c:v>14.641020649999998</c:v>
                </c:pt>
                <c:pt idx="37" formatCode="0.0">
                  <c:v>14.973899070000034</c:v>
                </c:pt>
                <c:pt idx="38" formatCode="0.0">
                  <c:v>11.506683510000034</c:v>
                </c:pt>
                <c:pt idx="39" formatCode="0.0">
                  <c:v>12.849244610000024</c:v>
                </c:pt>
                <c:pt idx="40" formatCode="0.0">
                  <c:v>14.428844740000001</c:v>
                </c:pt>
                <c:pt idx="41" formatCode="0.0">
                  <c:v>15.059297340000002</c:v>
                </c:pt>
                <c:pt idx="42" formatCode="0.0">
                  <c:v>16.620473539999935</c:v>
                </c:pt>
                <c:pt idx="43" formatCode="0.0">
                  <c:v>14.810421060000001</c:v>
                </c:pt>
              </c:numCache>
            </c:numRef>
          </c:xVal>
          <c:yVal>
            <c:numRef>
              <c:f>'数据5.3'!$D$11:$D$73</c:f>
              <c:numCache>
                <c:formatCode>General</c:formatCode>
                <c:ptCount val="63"/>
                <c:pt idx="15" formatCode="0">
                  <c:v>375.11445170000002</c:v>
                </c:pt>
                <c:pt idx="16" formatCode="0">
                  <c:v>376.48860109999993</c:v>
                </c:pt>
                <c:pt idx="17" formatCode="0">
                  <c:v>387.82462959999998</c:v>
                </c:pt>
                <c:pt idx="18" formatCode="0">
                  <c:v>388.43170989999874</c:v>
                </c:pt>
                <c:pt idx="19" formatCode="0">
                  <c:v>391.45988899999998</c:v>
                </c:pt>
                <c:pt idx="20" formatCode="0">
                  <c:v>409.62661329999969</c:v>
                </c:pt>
                <c:pt idx="21" formatCode="0">
                  <c:v>420.51296760000002</c:v>
                </c:pt>
                <c:pt idx="22" formatCode="0">
                  <c:v>447.98441499999905</c:v>
                </c:pt>
                <c:pt idx="23" formatCode="0">
                  <c:v>448.85913019999998</c:v>
                </c:pt>
                <c:pt idx="24" formatCode="0">
                  <c:v>452.97342689999999</c:v>
                </c:pt>
                <c:pt idx="25" formatCode="0">
                  <c:v>478.82327739999999</c:v>
                </c:pt>
                <c:pt idx="26" formatCode="0">
                  <c:v>471.13146080000001</c:v>
                </c:pt>
                <c:pt idx="27" formatCode="0">
                  <c:v>490.57102139999995</c:v>
                </c:pt>
                <c:pt idx="28" formatCode="0">
                  <c:v>482.1694157</c:v>
                </c:pt>
                <c:pt idx="29" formatCode="0">
                  <c:v>484.31929780000002</c:v>
                </c:pt>
                <c:pt idx="30" formatCode="0">
                  <c:v>493.93423089999999</c:v>
                </c:pt>
                <c:pt idx="31" formatCode="0">
                  <c:v>498.95788230000096</c:v>
                </c:pt>
                <c:pt idx="32" formatCode="0">
                  <c:v>500.02675659999892</c:v>
                </c:pt>
                <c:pt idx="33" formatCode="0">
                  <c:v>501.1274224</c:v>
                </c:pt>
                <c:pt idx="34" formatCode="0">
                  <c:v>501.49746019999998</c:v>
                </c:pt>
                <c:pt idx="35" formatCode="0">
                  <c:v>505.54074320000001</c:v>
                </c:pt>
                <c:pt idx="36" formatCode="0">
                  <c:v>511.33820749999899</c:v>
                </c:pt>
                <c:pt idx="37" formatCode="0">
                  <c:v>514.74523859999999</c:v>
                </c:pt>
                <c:pt idx="38" formatCode="0">
                  <c:v>522.97175819999939</c:v>
                </c:pt>
                <c:pt idx="39" formatCode="0">
                  <c:v>530.93100399999946</c:v>
                </c:pt>
                <c:pt idx="40" formatCode="0">
                  <c:v>573.46831429999997</c:v>
                </c:pt>
                <c:pt idx="41" formatCode="0">
                  <c:v>612.67553630000054</c:v>
                </c:pt>
                <c:pt idx="42" formatCode="0">
                  <c:v>517.50109679999946</c:v>
                </c:pt>
                <c:pt idx="43" formatCode="0">
                  <c:v>481.3667863</c:v>
                </c:pt>
              </c:numCache>
            </c:numRef>
          </c:yVal>
        </c:ser>
        <c:ser>
          <c:idx val="2"/>
          <c:order val="2"/>
          <c:tx>
            <c:strRef>
              <c:f>'数据5.3'!$F$8:$G$8</c:f>
              <c:strCache>
                <c:ptCount val="1"/>
                <c:pt idx="0">
                  <c:v>低于OECD平均</c:v>
                </c:pt>
              </c:strCache>
            </c:strRef>
          </c:tx>
          <c:spPr>
            <a:ln w="28575">
              <a:noFill/>
            </a:ln>
          </c:spPr>
          <c:marker>
            <c:symbol val="diamond"/>
            <c:size val="9"/>
            <c:spPr>
              <a:solidFill>
                <a:schemeClr val="tx1">
                  <a:lumMod val="50000"/>
                  <a:lumOff val="50000"/>
                </a:schemeClr>
              </a:solidFill>
              <a:ln>
                <a:noFill/>
              </a:ln>
            </c:spPr>
          </c:marker>
          <c:dLbls>
            <c:dLbl>
              <c:idx val="0"/>
              <c:tx>
                <c:strRef>
                  <c:f>'数据5.3'!$A$11</c:f>
                  <c:strCache>
                    <c:ptCount val="1"/>
                    <c:pt idx="0">
                      <c:v>秘鲁</c:v>
                    </c:pt>
                  </c:strCache>
                </c:strRef>
              </c:tx>
              <c:dLblPos val="t"/>
              <c:showVal val="1"/>
            </c:dLbl>
            <c:dLbl>
              <c:idx val="1"/>
              <c:tx>
                <c:strRef>
                  <c:f>'数据5.3'!$A$12</c:f>
                  <c:strCache>
                    <c:ptCount val="1"/>
                    <c:pt idx="0">
                      <c:v>哥斯达黎加</c:v>
                    </c:pt>
                  </c:strCache>
                </c:strRef>
              </c:tx>
              <c:dLblPos val="t"/>
              <c:showVal val="1"/>
            </c:dLbl>
            <c:dLbl>
              <c:idx val="2"/>
              <c:tx>
                <c:strRef>
                  <c:f>'数据5.3'!$A$13</c:f>
                  <c:strCache>
                    <c:ptCount val="1"/>
                    <c:pt idx="0">
                      <c:v>智利</c:v>
                    </c:pt>
                  </c:strCache>
                </c:strRef>
              </c:tx>
              <c:dLblPos val="t"/>
              <c:showVal val="1"/>
            </c:dLbl>
            <c:dLbl>
              <c:idx val="3"/>
              <c:tx>
                <c:strRef>
                  <c:f>'数据5.3'!$A$14</c:f>
                  <c:strCache>
                    <c:ptCount val="1"/>
                    <c:pt idx="0">
                      <c:v>保加利亚</c:v>
                    </c:pt>
                  </c:strCache>
                </c:strRef>
              </c:tx>
              <c:dLblPos val="t"/>
              <c:showVal val="1"/>
            </c:dLbl>
            <c:dLbl>
              <c:idx val="4"/>
              <c:tx>
                <c:strRef>
                  <c:f>'数据5.3'!$A$15</c:f>
                  <c:strCache>
                    <c:ptCount val="1"/>
                    <c:pt idx="0">
                      <c:v>罗马尼亚</c:v>
                    </c:pt>
                  </c:strCache>
                </c:strRef>
              </c:tx>
              <c:dLblPos val="t"/>
              <c:showVal val="1"/>
            </c:dLbl>
            <c:dLbl>
              <c:idx val="5"/>
              <c:tx>
                <c:strRef>
                  <c:f>'数据5.3'!$A$16</c:f>
                  <c:strCache>
                    <c:ptCount val="1"/>
                    <c:pt idx="0">
                      <c:v>以色列</c:v>
                    </c:pt>
                  </c:strCache>
                </c:strRef>
              </c:tx>
              <c:dLblPos val="t"/>
              <c:showVal val="1"/>
            </c:dLbl>
            <c:dLbl>
              <c:idx val="6"/>
              <c:tx>
                <c:strRef>
                  <c:f>'数据5.3'!$A$17</c:f>
                  <c:strCache>
                    <c:ptCount val="1"/>
                    <c:pt idx="0">
                      <c:v>匈牙利</c:v>
                    </c:pt>
                  </c:strCache>
                </c:strRef>
              </c:tx>
              <c:dLblPos val="t"/>
              <c:showVal val="1"/>
            </c:dLbl>
            <c:dLbl>
              <c:idx val="7"/>
              <c:tx>
                <c:strRef>
                  <c:f>'数据5.3'!$A$18</c:f>
                  <c:strCache>
                    <c:ptCount val="1"/>
                    <c:pt idx="0">
                      <c:v>斯洛伐克</c:v>
                    </c:pt>
                  </c:strCache>
                </c:strRef>
              </c:tx>
              <c:dLblPos val="t"/>
              <c:showVal val="1"/>
            </c:dLbl>
            <c:dLbl>
              <c:idx val="8"/>
              <c:tx>
                <c:strRef>
                  <c:f>'数据5.3'!$A$19</c:f>
                  <c:strCache>
                    <c:ptCount val="1"/>
                    <c:pt idx="0">
                      <c:v>葡萄牙</c:v>
                    </c:pt>
                  </c:strCache>
                </c:strRef>
              </c:tx>
              <c:dLblPos val="t"/>
              <c:showVal val="1"/>
            </c:dLbl>
            <c:dLbl>
              <c:idx val="9"/>
              <c:tx>
                <c:strRef>
                  <c:f>'数据5.3'!$A$20</c:f>
                  <c:strCache>
                    <c:ptCount val="1"/>
                    <c:pt idx="0">
                      <c:v>卢森堡</c:v>
                    </c:pt>
                  </c:strCache>
                </c:strRef>
              </c:tx>
              <c:dLblPos val="t"/>
              <c:showVal val="1"/>
            </c:dLbl>
            <c:dLbl>
              <c:idx val="10"/>
              <c:tx>
                <c:strRef>
                  <c:f>'数据5.3'!$A$21</c:f>
                  <c:strCache>
                    <c:ptCount val="1"/>
                    <c:pt idx="0">
                      <c:v>法国</c:v>
                    </c:pt>
                  </c:strCache>
                </c:strRef>
              </c:tx>
              <c:dLblPos val="t"/>
              <c:showVal val="1"/>
            </c:dLbl>
            <c:dLbl>
              <c:idx val="11"/>
              <c:tx>
                <c:strRef>
                  <c:f>'数据5.3'!$A$22</c:f>
                  <c:strCache>
                    <c:ptCount val="1"/>
                    <c:pt idx="0">
                      <c:v>乌拉圭</c:v>
                    </c:pt>
                  </c:strCache>
                </c:strRef>
              </c:tx>
              <c:dLblPos val="t"/>
              <c:showVal val="1"/>
            </c:dLbl>
            <c:dLbl>
              <c:idx val="12"/>
              <c:tx>
                <c:strRef>
                  <c:f>'数据5.3'!$A$23</c:f>
                  <c:strCache>
                    <c:ptCount val="1"/>
                    <c:pt idx="0">
                      <c:v>新西兰</c:v>
                    </c:pt>
                  </c:strCache>
                </c:strRef>
              </c:tx>
              <c:dLblPos val="t"/>
              <c:showVal val="1"/>
            </c:dLbl>
            <c:dLbl>
              <c:idx val="13"/>
              <c:tx>
                <c:strRef>
                  <c:f>'数据5.3'!$A$24</c:f>
                  <c:strCache>
                    <c:ptCount val="1"/>
                    <c:pt idx="0">
                      <c:v>德国</c:v>
                    </c:pt>
                  </c:strCache>
                </c:strRef>
              </c:tx>
              <c:dLblPos val="t"/>
              <c:showVal val="1"/>
            </c:dLbl>
            <c:dLbl>
              <c:idx val="14"/>
              <c:tx>
                <c:strRef>
                  <c:f>'数据5.3'!$A$25</c:f>
                  <c:strCache>
                    <c:ptCount val="1"/>
                    <c:pt idx="0">
                      <c:v>中国台北</c:v>
                    </c:pt>
                  </c:strCache>
                </c:strRef>
              </c:tx>
              <c:dLblPos val="t"/>
              <c:showVal val="1"/>
            </c:dLbl>
            <c:dLbl>
              <c:idx val="15"/>
              <c:tx>
                <c:strRef>
                  <c:f>'数据5.3'!$A$26</c:f>
                  <c:strCache>
                    <c:ptCount val="1"/>
                    <c:pt idx="0">
                      <c:v>印度尼西亚</c:v>
                    </c:pt>
                  </c:strCache>
                </c:strRef>
              </c:tx>
              <c:dLblPos val="t"/>
              <c:showVal val="1"/>
            </c:dLbl>
            <c:dLbl>
              <c:idx val="16"/>
              <c:tx>
                <c:strRef>
                  <c:f>'数据5.3'!$A$27</c:f>
                  <c:strCache>
                    <c:ptCount val="1"/>
                    <c:pt idx="0">
                      <c:v>哥伦比亚</c:v>
                    </c:pt>
                  </c:strCache>
                </c:strRef>
              </c:tx>
              <c:dLblPos val="t"/>
              <c:showVal val="1"/>
            </c:dLbl>
            <c:dLbl>
              <c:idx val="17"/>
              <c:tx>
                <c:strRef>
                  <c:f>'数据5.3'!$A$28</c:f>
                  <c:strCache>
                    <c:ptCount val="1"/>
                    <c:pt idx="0">
                      <c:v>突尼斯</c:v>
                    </c:pt>
                  </c:strCache>
                </c:strRef>
              </c:tx>
              <c:dLblPos val="t"/>
              <c:showVal val="1"/>
            </c:dLbl>
            <c:dLbl>
              <c:idx val="18"/>
              <c:tx>
                <c:strRef>
                  <c:f>'数据5.3'!$A$29</c:f>
                  <c:strCache>
                    <c:ptCount val="1"/>
                    <c:pt idx="0">
                      <c:v>阿根廷</c:v>
                    </c:pt>
                  </c:strCache>
                </c:strRef>
              </c:tx>
              <c:dLblPos val="t"/>
              <c:showVal val="1"/>
            </c:dLbl>
            <c:dLbl>
              <c:idx val="19"/>
              <c:tx>
                <c:strRef>
                  <c:f>'数据5.3'!$A$30</c:f>
                  <c:strCache>
                    <c:ptCount val="1"/>
                    <c:pt idx="0">
                      <c:v>巴西</c:v>
                    </c:pt>
                  </c:strCache>
                </c:strRef>
              </c:tx>
              <c:dLblPos val="t"/>
              <c:showVal val="1"/>
            </c:dLbl>
            <c:dLbl>
              <c:idx val="20"/>
              <c:tx>
                <c:strRef>
                  <c:f>'数据5.3'!$A$31</c:f>
                  <c:strCache>
                    <c:ptCount val="1"/>
                    <c:pt idx="0">
                      <c:v>黑山</c:v>
                    </c:pt>
                  </c:strCache>
                </c:strRef>
              </c:tx>
              <c:dLblPos val="t"/>
              <c:showVal val="1"/>
            </c:dLbl>
            <c:dLbl>
              <c:idx val="21"/>
              <c:tx>
                <c:strRef>
                  <c:f>'数据5.3'!$A$32</c:f>
                  <c:strCache>
                    <c:ptCount val="1"/>
                    <c:pt idx="0">
                      <c:v>马来西亚</c:v>
                    </c:pt>
                  </c:strCache>
                </c:strRef>
              </c:tx>
              <c:dLblPos val="t"/>
              <c:showVal val="1"/>
            </c:dLbl>
            <c:dLbl>
              <c:idx val="22"/>
              <c:tx>
                <c:strRef>
                  <c:f>'数据5.3'!$A$33</c:f>
                  <c:strCache>
                    <c:ptCount val="1"/>
                    <c:pt idx="0">
                      <c:v>土耳其</c:v>
                    </c:pt>
                  </c:strCache>
                </c:strRef>
              </c:tx>
              <c:dLblPos val="t"/>
              <c:showVal val="1"/>
            </c:dLbl>
            <c:dLbl>
              <c:idx val="23"/>
              <c:tx>
                <c:strRef>
                  <c:f>'数据5.3'!$A$34</c:f>
                  <c:strCache>
                    <c:ptCount val="1"/>
                    <c:pt idx="0">
                      <c:v>塞尔维亚</c:v>
                    </c:pt>
                  </c:strCache>
                </c:strRef>
              </c:tx>
              <c:dLblPos val="t"/>
              <c:showVal val="1"/>
            </c:dLbl>
            <c:dLbl>
              <c:idx val="24"/>
              <c:tx>
                <c:strRef>
                  <c:f>'数据5.3'!$A$35</c:f>
                  <c:strCache>
                    <c:ptCount val="1"/>
                    <c:pt idx="0">
                      <c:v>希腊</c:v>
                    </c:pt>
                  </c:strCache>
                </c:strRef>
              </c:tx>
              <c:dLblPos val="t"/>
              <c:showVal val="1"/>
            </c:dLbl>
            <c:dLbl>
              <c:idx val="25"/>
              <c:tx>
                <c:strRef>
                  <c:f>'数据5.3'!$A$36</c:f>
                  <c:strCache>
                    <c:ptCount val="1"/>
                    <c:pt idx="0">
                      <c:v>立陶宛</c:v>
                    </c:pt>
                  </c:strCache>
                </c:strRef>
              </c:tx>
              <c:dLblPos val="t"/>
              <c:showVal val="1"/>
            </c:dLbl>
            <c:dLbl>
              <c:idx val="26"/>
              <c:tx>
                <c:strRef>
                  <c:f>'数据5.3'!$A$37</c:f>
                  <c:strCache>
                    <c:ptCount val="1"/>
                    <c:pt idx="0">
                      <c:v>克罗地亚</c:v>
                    </c:pt>
                  </c:strCache>
                </c:strRef>
              </c:tx>
              <c:dLblPos val="t"/>
              <c:showVal val="1"/>
            </c:dLbl>
            <c:dLbl>
              <c:idx val="27"/>
              <c:tx>
                <c:strRef>
                  <c:f>'数据5.3'!$A$38</c:f>
                  <c:strCache>
                    <c:ptCount val="1"/>
                    <c:pt idx="0">
                      <c:v>拉脱维亚</c:v>
                    </c:pt>
                  </c:strCache>
                </c:strRef>
              </c:tx>
              <c:dLblPos val="t"/>
              <c:showVal val="1"/>
            </c:dLbl>
            <c:dLbl>
              <c:idx val="28"/>
              <c:tx>
                <c:strRef>
                  <c:f>'数据5.3'!$A$39</c:f>
                  <c:strCache>
                    <c:ptCount val="1"/>
                    <c:pt idx="0">
                      <c:v>俄罗斯</c:v>
                    </c:pt>
                  </c:strCache>
                </c:strRef>
              </c:tx>
              <c:dLblPos val="t"/>
              <c:showVal val="1"/>
            </c:dLbl>
            <c:dLbl>
              <c:idx val="29"/>
              <c:tx>
                <c:strRef>
                  <c:f>'数据5.3'!$A$40</c:f>
                  <c:strCache>
                    <c:ptCount val="1"/>
                    <c:pt idx="0">
                      <c:v>西班牙</c:v>
                    </c:pt>
                  </c:strCache>
                </c:strRef>
              </c:tx>
              <c:dLblPos val="t"/>
              <c:showVal val="1"/>
            </c:dLbl>
            <c:dLbl>
              <c:idx val="30"/>
              <c:tx>
                <c:strRef>
                  <c:f>'数据5.3'!$A$41</c:f>
                  <c:strCache>
                    <c:ptCount val="1"/>
                    <c:pt idx="0">
                      <c:v>英国</c:v>
                    </c:pt>
                  </c:strCache>
                </c:strRef>
              </c:tx>
              <c:dLblPos val="t"/>
              <c:showVal val="1"/>
            </c:dLbl>
            <c:dLbl>
              <c:idx val="31"/>
              <c:tx>
                <c:strRef>
                  <c:f>'数据5.3'!$A$42</c:f>
                  <c:strCache>
                    <c:ptCount val="1"/>
                    <c:pt idx="0">
                      <c:v>捷克</c:v>
                    </c:pt>
                  </c:strCache>
                </c:strRef>
              </c:tx>
              <c:dLblPos val="t"/>
              <c:showVal val="1"/>
            </c:dLbl>
            <c:dLbl>
              <c:idx val="32"/>
              <c:tx>
                <c:strRef>
                  <c:f>'数据5.3'!$A$43</c:f>
                  <c:strCache>
                    <c:ptCount val="1"/>
                    <c:pt idx="0">
                      <c:v>丹麦</c:v>
                    </c:pt>
                  </c:strCache>
                </c:strRef>
              </c:tx>
              <c:dLblPos val="t"/>
              <c:showVal val="1"/>
            </c:dLbl>
            <c:dLbl>
              <c:idx val="33"/>
              <c:tx>
                <c:strRef>
                  <c:f>'数据5.3'!$A$44</c:f>
                  <c:strCache>
                    <c:ptCount val="1"/>
                    <c:pt idx="0">
                      <c:v>斯洛文尼亚</c:v>
                    </c:pt>
                  </c:strCache>
                </c:strRef>
              </c:tx>
              <c:dLblPos val="t"/>
              <c:showVal val="1"/>
            </c:dLbl>
            <c:dLbl>
              <c:idx val="34"/>
              <c:tx>
                <c:strRef>
                  <c:f>'数据5.3'!$A$45</c:f>
                  <c:strCache>
                    <c:ptCount val="1"/>
                    <c:pt idx="0">
                      <c:v>爱尔兰</c:v>
                    </c:pt>
                  </c:strCache>
                </c:strRef>
              </c:tx>
              <c:dLblPos val="t"/>
              <c:showVal val="1"/>
            </c:dLbl>
            <c:dLbl>
              <c:idx val="35"/>
              <c:tx>
                <c:strRef>
                  <c:f>'数据5.3'!$A$46</c:f>
                  <c:strCache>
                    <c:ptCount val="1"/>
                    <c:pt idx="0">
                      <c:v>奥地利</c:v>
                    </c:pt>
                  </c:strCache>
                </c:strRef>
              </c:tx>
              <c:dLblPos val="t"/>
              <c:showVal val="1"/>
            </c:dLbl>
            <c:dLbl>
              <c:idx val="36"/>
              <c:tx>
                <c:strRef>
                  <c:f>'数据5.3'!$A$47</c:f>
                  <c:strCache>
                    <c:ptCount val="1"/>
                    <c:pt idx="0">
                      <c:v>越南</c:v>
                    </c:pt>
                  </c:strCache>
                </c:strRef>
              </c:tx>
              <c:dLblPos val="t"/>
              <c:showVal val="1"/>
            </c:dLbl>
            <c:dLbl>
              <c:idx val="37"/>
              <c:tx>
                <c:strRef>
                  <c:f>'数据5.3'!$A$48</c:f>
                  <c:strCache>
                    <c:ptCount val="1"/>
                    <c:pt idx="0">
                      <c:v>比利时</c:v>
                    </c:pt>
                  </c:strCache>
                </c:strRef>
              </c:tx>
              <c:dLblPos val="t"/>
              <c:showVal val="1"/>
            </c:dLbl>
            <c:dLbl>
              <c:idx val="38"/>
              <c:tx>
                <c:strRef>
                  <c:f>'数据5.3'!$A$49</c:f>
                  <c:strCache>
                    <c:ptCount val="1"/>
                    <c:pt idx="0">
                      <c:v>荷兰</c:v>
                    </c:pt>
                  </c:strCache>
                </c:strRef>
              </c:tx>
              <c:dLblPos val="t"/>
              <c:showVal val="1"/>
            </c:dLbl>
            <c:dLbl>
              <c:idx val="39"/>
              <c:tx>
                <c:strRef>
                  <c:f>'数据5.3'!$A$50</c:f>
                  <c:strCache>
                    <c:ptCount val="1"/>
                    <c:pt idx="0">
                      <c:v>瑞士</c:v>
                    </c:pt>
                  </c:strCache>
                </c:strRef>
              </c:tx>
              <c:dLblPos val="t"/>
              <c:showVal val="1"/>
            </c:dLbl>
            <c:dLbl>
              <c:idx val="40"/>
              <c:tx>
                <c:strRef>
                  <c:f>'数据5.3'!$A$51</c:f>
                  <c:strCache>
                    <c:ptCount val="1"/>
                    <c:pt idx="0">
                      <c:v>新加坡</c:v>
                    </c:pt>
                  </c:strCache>
                </c:strRef>
              </c:tx>
              <c:dLblPos val="t"/>
              <c:showVal val="1"/>
            </c:dLbl>
            <c:dLbl>
              <c:idx val="41"/>
              <c:tx>
                <c:strRef>
                  <c:f>'数据5.3'!$A$52</c:f>
                  <c:strCache>
                    <c:ptCount val="1"/>
                    <c:pt idx="0">
                      <c:v>中国上海</c:v>
                    </c:pt>
                  </c:strCache>
                </c:strRef>
              </c:tx>
              <c:dLblPos val="t"/>
              <c:showVal val="1"/>
            </c:dLbl>
            <c:dLbl>
              <c:idx val="42"/>
              <c:tx>
                <c:strRef>
                  <c:f>'数据5.3'!$A$53</c:f>
                  <c:strCache>
                    <c:ptCount val="1"/>
                    <c:pt idx="0">
                      <c:v>波兰</c:v>
                    </c:pt>
                  </c:strCache>
                </c:strRef>
              </c:tx>
              <c:dLblPos val="t"/>
              <c:showVal val="1"/>
            </c:dLbl>
            <c:dLbl>
              <c:idx val="43"/>
              <c:tx>
                <c:strRef>
                  <c:f>'数据5.3'!$A$54</c:f>
                  <c:strCache>
                    <c:ptCount val="1"/>
                    <c:pt idx="0">
                      <c:v>美国</c:v>
                    </c:pt>
                  </c:strCache>
                </c:strRef>
              </c:tx>
              <c:dLblPos val="t"/>
              <c:showVal val="1"/>
            </c:dLbl>
            <c:dLbl>
              <c:idx val="44"/>
              <c:layout/>
              <c:tx>
                <c:strRef>
                  <c:f>'数据5.3'!$A$55</c:f>
                  <c:strCache>
                    <c:ptCount val="1"/>
                    <c:pt idx="0">
                      <c:v>中国香港</c:v>
                    </c:pt>
                  </c:strCache>
                </c:strRef>
              </c:tx>
              <c:spPr>
                <a:solidFill>
                  <a:schemeClr val="tx2">
                    <a:lumMod val="40000"/>
                    <a:lumOff val="60000"/>
                  </a:schemeClr>
                </a:solidFill>
              </c:spPr>
              <c:txPr>
                <a:bodyPr/>
                <a:lstStyle/>
                <a:p>
                  <a:pPr>
                    <a:defRPr/>
                  </a:pPr>
                  <a:endParaRPr lang="zh-CN"/>
                </a:p>
              </c:txPr>
              <c:dLblPos val="t"/>
              <c:showVal val="1"/>
            </c:dLbl>
            <c:dLbl>
              <c:idx val="45"/>
              <c:layout>
                <c:manualLayout>
                  <c:x val="2.1683812692347967E-2"/>
                  <c:y val="-1.6368524307290942E-3"/>
                </c:manualLayout>
              </c:layout>
              <c:tx>
                <c:strRef>
                  <c:f>'数据5.3'!$A$56</c:f>
                  <c:strCache>
                    <c:ptCount val="1"/>
                    <c:pt idx="0">
                      <c:v>爱沙尼亚</c:v>
                    </c:pt>
                  </c:strCache>
                </c:strRef>
              </c:tx>
              <c:dLblPos val="t"/>
              <c:showVal val="1"/>
            </c:dLbl>
            <c:dLbl>
              <c:idx val="46"/>
              <c:layout>
                <c:manualLayout>
                  <c:x val="4.6465312912173894E-3"/>
                  <c:y val="-2.4552786460936226E-3"/>
                </c:manualLayout>
              </c:layout>
              <c:tx>
                <c:strRef>
                  <c:f>'数据5.3'!$A$57</c:f>
                  <c:strCache>
                    <c:ptCount val="1"/>
                    <c:pt idx="0">
                      <c:v>芬兰</c:v>
                    </c:pt>
                  </c:strCache>
                </c:strRef>
              </c:tx>
              <c:dLblPos val="t"/>
              <c:showVal val="1"/>
            </c:dLbl>
            <c:dLbl>
              <c:idx val="47"/>
              <c:layout/>
              <c:tx>
                <c:strRef>
                  <c:f>'数据5.3'!$A$58</c:f>
                  <c:strCache>
                    <c:ptCount val="1"/>
                    <c:pt idx="0">
                      <c:v>泰国</c:v>
                    </c:pt>
                  </c:strCache>
                </c:strRef>
              </c:tx>
              <c:dLblPos val="t"/>
              <c:showVal val="1"/>
            </c:dLbl>
            <c:dLbl>
              <c:idx val="48"/>
              <c:layout/>
              <c:tx>
                <c:strRef>
                  <c:f>'数据5.3'!$A$59</c:f>
                  <c:strCache>
                    <c:ptCount val="1"/>
                    <c:pt idx="0">
                      <c:v>日本</c:v>
                    </c:pt>
                  </c:strCache>
                </c:strRef>
              </c:tx>
              <c:spPr>
                <a:solidFill>
                  <a:schemeClr val="tx2">
                    <a:lumMod val="40000"/>
                    <a:lumOff val="60000"/>
                  </a:schemeClr>
                </a:solidFill>
              </c:spPr>
              <c:txPr>
                <a:bodyPr/>
                <a:lstStyle/>
                <a:p>
                  <a:pPr>
                    <a:defRPr/>
                  </a:pPr>
                  <a:endParaRPr lang="zh-CN"/>
                </a:p>
              </c:txPr>
              <c:dLblPos val="t"/>
              <c:showVal val="1"/>
            </c:dLbl>
            <c:dLbl>
              <c:idx val="49"/>
              <c:layout/>
              <c:tx>
                <c:strRef>
                  <c:f>'数据5.3'!$A$60</c:f>
                  <c:strCache>
                    <c:ptCount val="1"/>
                    <c:pt idx="0">
                      <c:v>瑞典</c:v>
                    </c:pt>
                  </c:strCache>
                </c:strRef>
              </c:tx>
              <c:dLblPos val="t"/>
              <c:showVal val="1"/>
            </c:dLbl>
            <c:dLbl>
              <c:idx val="50"/>
              <c:layout/>
              <c:tx>
                <c:strRef>
                  <c:f>'数据5.3'!$A$61</c:f>
                  <c:strCache>
                    <c:ptCount val="1"/>
                    <c:pt idx="0">
                      <c:v>澳大利亚</c:v>
                    </c:pt>
                  </c:strCache>
                </c:strRef>
              </c:tx>
              <c:dLblPos val="t"/>
              <c:showVal val="1"/>
            </c:dLbl>
            <c:dLbl>
              <c:idx val="51"/>
              <c:layout>
                <c:manualLayout>
                  <c:x val="-5.4209531730869493E-3"/>
                  <c:y val="4.9105572921872504E-3"/>
                </c:manualLayout>
              </c:layout>
              <c:tx>
                <c:strRef>
                  <c:f>'数据5.3'!$A$62</c:f>
                  <c:strCache>
                    <c:ptCount val="1"/>
                    <c:pt idx="0">
                      <c:v>加拿大</c:v>
                    </c:pt>
                  </c:strCache>
                </c:strRef>
              </c:tx>
              <c:dLblPos val="t"/>
              <c:showVal val="1"/>
            </c:dLbl>
            <c:dLbl>
              <c:idx val="52"/>
              <c:layout/>
              <c:tx>
                <c:strRef>
                  <c:f>'数据5.3'!$A$63</c:f>
                  <c:strCache>
                    <c:ptCount val="1"/>
                    <c:pt idx="0">
                      <c:v>约旦</c:v>
                    </c:pt>
                  </c:strCache>
                </c:strRef>
              </c:tx>
              <c:dLblPos val="t"/>
              <c:showVal val="1"/>
            </c:dLbl>
            <c:dLbl>
              <c:idx val="53"/>
              <c:layout/>
              <c:tx>
                <c:strRef>
                  <c:f>'数据5.3'!$A$64</c:f>
                  <c:strCache>
                    <c:ptCount val="1"/>
                    <c:pt idx="0">
                      <c:v>中国澳门</c:v>
                    </c:pt>
                  </c:strCache>
                </c:strRef>
              </c:tx>
              <c:spPr>
                <a:solidFill>
                  <a:schemeClr val="tx2">
                    <a:lumMod val="40000"/>
                    <a:lumOff val="60000"/>
                  </a:schemeClr>
                </a:solidFill>
              </c:spPr>
              <c:txPr>
                <a:bodyPr/>
                <a:lstStyle/>
                <a:p>
                  <a:pPr>
                    <a:defRPr/>
                  </a:pPr>
                  <a:endParaRPr lang="zh-CN"/>
                </a:p>
              </c:txPr>
              <c:dLblPos val="t"/>
              <c:showVal val="1"/>
            </c:dLbl>
            <c:dLbl>
              <c:idx val="54"/>
              <c:layout/>
              <c:tx>
                <c:strRef>
                  <c:f>'数据5.3'!$A$65</c:f>
                  <c:strCache>
                    <c:ptCount val="1"/>
                    <c:pt idx="0">
                      <c:v>阿联酋</c:v>
                    </c:pt>
                  </c:strCache>
                </c:strRef>
              </c:tx>
              <c:dLblPos val="t"/>
              <c:showVal val="1"/>
            </c:dLbl>
            <c:dLbl>
              <c:idx val="55"/>
              <c:layout/>
              <c:tx>
                <c:strRef>
                  <c:f>'数据5.3'!$A$66</c:f>
                  <c:strCache>
                    <c:ptCount val="1"/>
                    <c:pt idx="0">
                      <c:v>哈萨克斯坦</c:v>
                    </c:pt>
                  </c:strCache>
                </c:strRef>
              </c:tx>
              <c:dLblPos val="t"/>
              <c:showVal val="1"/>
            </c:dLbl>
            <c:dLbl>
              <c:idx val="56"/>
              <c:layout/>
              <c:tx>
                <c:strRef>
                  <c:f>'数据5.3'!$A$67</c:f>
                  <c:strCache>
                    <c:ptCount val="1"/>
                    <c:pt idx="0">
                      <c:v>冰岛</c:v>
                    </c:pt>
                  </c:strCache>
                </c:strRef>
              </c:tx>
              <c:dLblPos val="t"/>
              <c:showVal val="1"/>
            </c:dLbl>
            <c:dLbl>
              <c:idx val="57"/>
              <c:layout/>
              <c:tx>
                <c:strRef>
                  <c:f>'数据5.3'!$A$68</c:f>
                  <c:strCache>
                    <c:ptCount val="1"/>
                    <c:pt idx="0">
                      <c:v>卡塔尔</c:v>
                    </c:pt>
                  </c:strCache>
                </c:strRef>
              </c:tx>
              <c:dLblPos val="t"/>
              <c:showVal val="1"/>
            </c:dLbl>
            <c:dLbl>
              <c:idx val="58"/>
              <c:layout>
                <c:manualLayout>
                  <c:x val="8.5186407005652248E-3"/>
                  <c:y val="2.4552786460936829E-3"/>
                </c:manualLayout>
              </c:layout>
              <c:tx>
                <c:strRef>
                  <c:f>'数据5.3'!$A$69</c:f>
                  <c:strCache>
                    <c:ptCount val="1"/>
                    <c:pt idx="0">
                      <c:v>挪威</c:v>
                    </c:pt>
                  </c:strCache>
                </c:strRef>
              </c:tx>
              <c:dLblPos val="t"/>
              <c:showVal val="1"/>
            </c:dLbl>
            <c:dLbl>
              <c:idx val="59"/>
              <c:layout/>
              <c:tx>
                <c:strRef>
                  <c:f>'数据5.3'!$A$70</c:f>
                  <c:strCache>
                    <c:ptCount val="1"/>
                    <c:pt idx="0">
                      <c:v>墨西哥</c:v>
                    </c:pt>
                  </c:strCache>
                </c:strRef>
              </c:tx>
              <c:dLblPos val="t"/>
              <c:showVal val="1"/>
            </c:dLbl>
            <c:dLbl>
              <c:idx val="60"/>
              <c:layout/>
              <c:tx>
                <c:strRef>
                  <c:f>'数据5.3'!$A$71</c:f>
                  <c:strCache>
                    <c:ptCount val="1"/>
                    <c:pt idx="0">
                      <c:v>列支敦士登</c:v>
                    </c:pt>
                  </c:strCache>
                </c:strRef>
              </c:tx>
              <c:dLblPos val="t"/>
              <c:showVal val="1"/>
            </c:dLbl>
            <c:dLbl>
              <c:idx val="61"/>
              <c:layout/>
              <c:tx>
                <c:strRef>
                  <c:f>'数据5.3'!$A$72</c:f>
                  <c:strCache>
                    <c:ptCount val="1"/>
                    <c:pt idx="0">
                      <c:v>韩国</c:v>
                    </c:pt>
                  </c:strCache>
                </c:strRef>
              </c:tx>
              <c:spPr>
                <a:solidFill>
                  <a:schemeClr val="tx2">
                    <a:lumMod val="40000"/>
                    <a:lumOff val="60000"/>
                  </a:schemeClr>
                </a:solidFill>
              </c:spPr>
              <c:txPr>
                <a:bodyPr/>
                <a:lstStyle/>
                <a:p>
                  <a:pPr>
                    <a:defRPr/>
                  </a:pPr>
                  <a:endParaRPr lang="zh-CN"/>
                </a:p>
              </c:txPr>
              <c:dLblPos val="t"/>
              <c:showVal val="1"/>
            </c:dLbl>
            <c:dLbl>
              <c:idx val="62"/>
              <c:layout/>
              <c:tx>
                <c:strRef>
                  <c:f>'数据5.3'!$A$73</c:f>
                  <c:strCache>
                    <c:ptCount val="1"/>
                    <c:pt idx="0">
                      <c:v>意大利</c:v>
                    </c:pt>
                  </c:strCache>
                </c:strRef>
              </c:tx>
              <c:dLblPos val="t"/>
              <c:showVal val="1"/>
            </c:dLbl>
            <c:showVal val="1"/>
          </c:dLbls>
          <c:xVal>
            <c:numRef>
              <c:f>'数据5.3'!$G$11:$G$73</c:f>
              <c:numCache>
                <c:formatCode>General</c:formatCode>
                <c:ptCount val="63"/>
                <c:pt idx="44" formatCode="0.0">
                  <c:v>7.5087238799999945</c:v>
                </c:pt>
                <c:pt idx="45" formatCode="0.0">
                  <c:v>8.6478298469999988</c:v>
                </c:pt>
                <c:pt idx="46" formatCode="0.0">
                  <c:v>9.3547551420000001</c:v>
                </c:pt>
                <c:pt idx="47" formatCode="0.0">
                  <c:v>9.9459670000000013</c:v>
                </c:pt>
                <c:pt idx="48" formatCode="0.0">
                  <c:v>9.8067160820000048</c:v>
                </c:pt>
                <c:pt idx="49" formatCode="0.0">
                  <c:v>10.618657280000001</c:v>
                </c:pt>
                <c:pt idx="50" formatCode="0.0">
                  <c:v>12.348634430000002</c:v>
                </c:pt>
                <c:pt idx="51" formatCode="0.0">
                  <c:v>9.4231575590000247</c:v>
                </c:pt>
                <c:pt idx="52" formatCode="0.0">
                  <c:v>8.3690763940000359</c:v>
                </c:pt>
                <c:pt idx="53" formatCode="0.0">
                  <c:v>2.6387716830000003</c:v>
                </c:pt>
                <c:pt idx="54" formatCode="0.0">
                  <c:v>9.8310474120000002</c:v>
                </c:pt>
                <c:pt idx="55" formatCode="0.0">
                  <c:v>7.967918360999974</c:v>
                </c:pt>
                <c:pt idx="56" formatCode="0.0">
                  <c:v>7.6963366759999845</c:v>
                </c:pt>
                <c:pt idx="57" formatCode="0.0">
                  <c:v>5.6150597439999945</c:v>
                </c:pt>
                <c:pt idx="58" formatCode="0.0">
                  <c:v>7.3744953069999797</c:v>
                </c:pt>
                <c:pt idx="59" formatCode="0.0">
                  <c:v>10.425373889999999</c:v>
                </c:pt>
                <c:pt idx="60" formatCode="0.0">
                  <c:v>7.598468875</c:v>
                </c:pt>
                <c:pt idx="61" formatCode="0.0">
                  <c:v>10.08989856</c:v>
                </c:pt>
                <c:pt idx="62" formatCode="0.0">
                  <c:v>10.112940980000001</c:v>
                </c:pt>
              </c:numCache>
            </c:numRef>
          </c:xVal>
          <c:yVal>
            <c:numRef>
              <c:f>'数据5.3'!$F$11:$F$73</c:f>
              <c:numCache>
                <c:formatCode>General</c:formatCode>
                <c:ptCount val="63"/>
                <c:pt idx="44" formatCode="0">
                  <c:v>561.24109650000003</c:v>
                </c:pt>
                <c:pt idx="45" formatCode="0">
                  <c:v>520.54552169999772</c:v>
                </c:pt>
                <c:pt idx="46" formatCode="0">
                  <c:v>518.75033530000053</c:v>
                </c:pt>
                <c:pt idx="47" formatCode="0">
                  <c:v>426.73749129999999</c:v>
                </c:pt>
                <c:pt idx="48" formatCode="0">
                  <c:v>536.40691819999711</c:v>
                </c:pt>
                <c:pt idx="49" formatCode="0">
                  <c:v>478.26063589999995</c:v>
                </c:pt>
                <c:pt idx="50" formatCode="0">
                  <c:v>504.15076630000038</c:v>
                </c:pt>
                <c:pt idx="51" formatCode="0">
                  <c:v>518.0785194</c:v>
                </c:pt>
                <c:pt idx="52" formatCode="0">
                  <c:v>385.59555639999923</c:v>
                </c:pt>
                <c:pt idx="53" formatCode="0">
                  <c:v>538.1344947</c:v>
                </c:pt>
                <c:pt idx="54" formatCode="0">
                  <c:v>434.00716469999998</c:v>
                </c:pt>
                <c:pt idx="55" formatCode="0">
                  <c:v>431.79840849999874</c:v>
                </c:pt>
                <c:pt idx="56" formatCode="0">
                  <c:v>492.79569719999995</c:v>
                </c:pt>
                <c:pt idx="57" formatCode="0">
                  <c:v>376.44839859999905</c:v>
                </c:pt>
                <c:pt idx="58" formatCode="0">
                  <c:v>489.37307029999999</c:v>
                </c:pt>
                <c:pt idx="59" formatCode="0">
                  <c:v>413.28146669999995</c:v>
                </c:pt>
                <c:pt idx="60" formatCode="0">
                  <c:v>534.96508299999948</c:v>
                </c:pt>
                <c:pt idx="61" formatCode="0">
                  <c:v>553.76665909999747</c:v>
                </c:pt>
                <c:pt idx="62" formatCode="0">
                  <c:v>485.32118099999963</c:v>
                </c:pt>
              </c:numCache>
            </c:numRef>
          </c:yVal>
        </c:ser>
        <c:dLbls/>
        <c:axId val="128465536"/>
        <c:axId val="128746240"/>
      </c:scatterChart>
      <c:valAx>
        <c:axId val="128465536"/>
        <c:scaling>
          <c:orientation val="maxMin"/>
        </c:scaling>
        <c:axPos val="b"/>
        <c:majorGridlines>
          <c:spPr>
            <a:ln>
              <a:solidFill>
                <a:schemeClr val="bg1">
                  <a:lumMod val="85000"/>
                </a:schemeClr>
              </a:solidFill>
            </a:ln>
          </c:spPr>
        </c:majorGridlines>
        <c:title>
          <c:tx>
            <c:rich>
              <a:bodyPr/>
              <a:lstStyle/>
              <a:p>
                <a:pPr>
                  <a:defRPr/>
                </a:pPr>
                <a:r>
                  <a:rPr lang="en-US"/>
                  <a:t>ESCS</a:t>
                </a:r>
                <a:r>
                  <a:rPr lang="zh-CN"/>
                  <a:t>指数可解释的成绩方差百分比</a:t>
                </a:r>
                <a:r>
                  <a:rPr lang="en-US"/>
                  <a:t>(r2x 100)</a:t>
                </a:r>
                <a:endParaRPr lang="zh-CN"/>
              </a:p>
            </c:rich>
          </c:tx>
          <c:layout>
            <c:manualLayout>
              <c:xMode val="edge"/>
              <c:yMode val="edge"/>
              <c:x val="0.38413337618061238"/>
              <c:y val="0.88594019160324355"/>
            </c:manualLayout>
          </c:layout>
        </c:title>
        <c:numFmt formatCode="General" sourceLinked="0"/>
        <c:majorTickMark val="none"/>
        <c:tickLblPos val="low"/>
        <c:spPr>
          <a:ln w="15875">
            <a:solidFill>
              <a:sysClr val="windowText" lastClr="000000"/>
            </a:solidFill>
          </a:ln>
        </c:spPr>
        <c:txPr>
          <a:bodyPr rot="0" vert="horz"/>
          <a:lstStyle/>
          <a:p>
            <a:pPr>
              <a:defRPr/>
            </a:pPr>
            <a:endParaRPr lang="zh-CN"/>
          </a:p>
        </c:txPr>
        <c:crossAx val="128746240"/>
        <c:crossesAt val="494.04644668586508"/>
        <c:crossBetween val="midCat"/>
      </c:valAx>
      <c:valAx>
        <c:axId val="128746240"/>
        <c:scaling>
          <c:orientation val="minMax"/>
          <c:max val="650"/>
          <c:min val="300"/>
        </c:scaling>
        <c:axPos val="r"/>
        <c:majorGridlines>
          <c:spPr>
            <a:ln>
              <a:solidFill>
                <a:schemeClr val="bg1">
                  <a:lumMod val="85000"/>
                </a:schemeClr>
              </a:solidFill>
            </a:ln>
          </c:spPr>
        </c:majorGridlines>
        <c:title>
          <c:tx>
            <c:rich>
              <a:bodyPr rot="0" vert="horz"/>
              <a:lstStyle/>
              <a:p>
                <a:pPr algn="ctr">
                  <a:defRPr/>
                </a:pPr>
                <a:r>
                  <a:rPr lang="zh-CN"/>
                  <a:t>平均分</a:t>
                </a:r>
                <a:endParaRPr lang="en-US"/>
              </a:p>
            </c:rich>
          </c:tx>
          <c:layout>
            <c:manualLayout>
              <c:xMode val="edge"/>
              <c:yMode val="edge"/>
              <c:x val="5.3248272947736333E-2"/>
              <c:y val="6.9248910929257293E-2"/>
            </c:manualLayout>
          </c:layout>
        </c:title>
        <c:numFmt formatCode="0" sourceLinked="1"/>
        <c:majorTickMark val="none"/>
        <c:tickLblPos val="high"/>
        <c:spPr>
          <a:ln w="15875">
            <a:solidFill>
              <a:schemeClr val="tx1"/>
            </a:solidFill>
          </a:ln>
        </c:spPr>
        <c:txPr>
          <a:bodyPr rot="0" vert="horz"/>
          <a:lstStyle/>
          <a:p>
            <a:pPr>
              <a:defRPr/>
            </a:pPr>
            <a:endParaRPr lang="zh-CN"/>
          </a:p>
        </c:txPr>
        <c:crossAx val="128465536"/>
        <c:crossesAt val="14.62244961803211"/>
        <c:crossBetween val="midCat"/>
      </c:valAx>
      <c:spPr>
        <a:ln w="25400">
          <a:solidFill>
            <a:schemeClr val="bg1">
              <a:lumMod val="75000"/>
            </a:schemeClr>
          </a:solidFill>
        </a:ln>
      </c:spPr>
    </c:plotArea>
    <c:legend>
      <c:legendPos val="t"/>
      <c:layout>
        <c:manualLayout>
          <c:xMode val="edge"/>
          <c:yMode val="edge"/>
          <c:x val="0.22207412752651187"/>
          <c:y val="5.9404053283909582E-2"/>
          <c:w val="0.65134477325908757"/>
          <c:h val="6.5354422973394569E-2"/>
        </c:manualLayout>
      </c:layout>
      <c:txPr>
        <a:bodyPr/>
        <a:lstStyle/>
        <a:p>
          <a:pPr>
            <a:defRPr sz="1400"/>
          </a:pPr>
          <a:endParaRPr lang="zh-CN"/>
        </a:p>
      </c:txPr>
    </c:legend>
    <c:plotVisOnly val="1"/>
    <c:dispBlanksAs val="gap"/>
  </c:chart>
  <c:spPr>
    <a:ln>
      <a:noFill/>
    </a:ln>
  </c:spPr>
  <c:txPr>
    <a:bodyPr/>
    <a:lstStyle/>
    <a:p>
      <a:pPr>
        <a:defRPr sz="800" b="0" i="0" u="none" strike="noStrike" baseline="0">
          <a:solidFill>
            <a:srgbClr val="000000"/>
          </a:solidFill>
          <a:latin typeface="Calibri"/>
          <a:ea typeface="Calibri"/>
          <a:cs typeface="Calibri"/>
        </a:defRPr>
      </a:pPr>
      <a:endParaRPr lang="zh-CN"/>
    </a:p>
  </c:txPr>
  <c:externalData r:id="rId1"/>
  <c:userShapes r:id="rId2"/>
</c:chartSpace>
</file>

<file path=ppt/charts/chart20.xml><?xml version="1.0" encoding="utf-8"?>
<c:chartSpace xmlns:c="http://schemas.openxmlformats.org/drawingml/2006/chart" xmlns:a="http://schemas.openxmlformats.org/drawingml/2006/main" xmlns:r="http://schemas.openxmlformats.org/officeDocument/2006/relationships">
  <c:lang val="zh-CN"/>
  <c:chart>
    <c:autoTitleDeleted val="1"/>
    <c:plotArea>
      <c:layout/>
      <c:barChart>
        <c:barDir val="col"/>
        <c:grouping val="clustered"/>
        <c:ser>
          <c:idx val="0"/>
          <c:order val="0"/>
          <c:tx>
            <c:strRef>
              <c:f>instr43!$F$90</c:f>
              <c:strCache>
                <c:ptCount val="1"/>
                <c:pt idx="0">
                  <c:v>让学生在全班同学面前个别回答问题</c:v>
                </c:pt>
              </c:strCache>
            </c:strRef>
          </c:tx>
          <c:dLbls>
            <c:numFmt formatCode="#,##0;[Red]\-#,##0" sourceLinked="0"/>
            <c:spPr>
              <a:noFill/>
              <a:ln>
                <a:noFill/>
              </a:ln>
              <a:effectLst/>
            </c:spPr>
            <c:txPr>
              <a:bodyPr/>
              <a:lstStyle/>
              <a:p>
                <a:pPr>
                  <a:defRPr b="0"/>
                </a:pPr>
                <a:endParaRPr lang="zh-CN"/>
              </a:p>
            </c:txPr>
            <c:showVal val="1"/>
            <c:extLst>
              <c:ext xmlns:c15="http://schemas.microsoft.com/office/drawing/2012/chart" uri="{CE6537A1-D6FC-4f65-9D91-7224C49458BB}">
                <c15:layout/>
                <c15:showLeaderLines val="0"/>
              </c:ext>
            </c:extLst>
          </c:dLbls>
          <c:cat>
            <c:strRef>
              <c:f>instr43!$E$91:$E$127</c:f>
              <c:strCache>
                <c:ptCount val="37"/>
                <c:pt idx="0">
                  <c:v>芬兰</c:v>
                </c:pt>
                <c:pt idx="1">
                  <c:v>荷兰</c:v>
                </c:pt>
                <c:pt idx="2">
                  <c:v>拉脱维亚</c:v>
                </c:pt>
                <c:pt idx="3">
                  <c:v>爱沙尼亚</c:v>
                </c:pt>
                <c:pt idx="4">
                  <c:v>韩国</c:v>
                </c:pt>
                <c:pt idx="5">
                  <c:v>阿尔伯塔（加拿大）</c:v>
                </c:pt>
                <c:pt idx="6">
                  <c:v>巴西</c:v>
                </c:pt>
                <c:pt idx="7">
                  <c:v>弗兰德斯（比利时）</c:v>
                </c:pt>
                <c:pt idx="8">
                  <c:v>波兰</c:v>
                </c:pt>
                <c:pt idx="9">
                  <c:v>瑞典</c:v>
                </c:pt>
                <c:pt idx="10">
                  <c:v>捷克</c:v>
                </c:pt>
                <c:pt idx="11">
                  <c:v>斯洛伐克</c:v>
                </c:pt>
                <c:pt idx="12">
                  <c:v>新西兰</c:v>
                </c:pt>
                <c:pt idx="13">
                  <c:v>澳大利亚</c:v>
                </c:pt>
                <c:pt idx="14">
                  <c:v>塞尔维亚</c:v>
                </c:pt>
                <c:pt idx="15">
                  <c:v>丹麦</c:v>
                </c:pt>
                <c:pt idx="16">
                  <c:v>国际平均值</c:v>
                </c:pt>
                <c:pt idx="17">
                  <c:v>克罗地亚</c:v>
                </c:pt>
                <c:pt idx="18">
                  <c:v>日本</c:v>
                </c:pt>
                <c:pt idx="19">
                  <c:v>挪威</c:v>
                </c:pt>
                <c:pt idx="20">
                  <c:v>俄罗斯</c:v>
                </c:pt>
                <c:pt idx="21">
                  <c:v>以色列</c:v>
                </c:pt>
                <c:pt idx="22">
                  <c:v>法国</c:v>
                </c:pt>
                <c:pt idx="23">
                  <c:v>罗马尼亚</c:v>
                </c:pt>
                <c:pt idx="24">
                  <c:v>塞浦路斯</c:v>
                </c:pt>
                <c:pt idx="25">
                  <c:v>西班牙</c:v>
                </c:pt>
                <c:pt idx="26">
                  <c:v>格鲁吉亚</c:v>
                </c:pt>
                <c:pt idx="27">
                  <c:v>新加坡</c:v>
                </c:pt>
                <c:pt idx="28">
                  <c:v>葡萄牙</c:v>
                </c:pt>
                <c:pt idx="29">
                  <c:v>阿布扎比（阿联酋）</c:v>
                </c:pt>
                <c:pt idx="30">
                  <c:v>马来西亚</c:v>
                </c:pt>
                <c:pt idx="31">
                  <c:v>保加利亚</c:v>
                </c:pt>
                <c:pt idx="32">
                  <c:v>英格兰（英国）</c:v>
                </c:pt>
                <c:pt idx="33">
                  <c:v>墨西哥</c:v>
                </c:pt>
                <c:pt idx="34">
                  <c:v>智利</c:v>
                </c:pt>
                <c:pt idx="35">
                  <c:v>意大利</c:v>
                </c:pt>
                <c:pt idx="36">
                  <c:v>中国上海</c:v>
                </c:pt>
              </c:strCache>
            </c:strRef>
          </c:cat>
          <c:val>
            <c:numRef>
              <c:f>instr43!$F$91:$F$127</c:f>
              <c:numCache>
                <c:formatCode>0.0_ </c:formatCode>
                <c:ptCount val="37"/>
                <c:pt idx="0">
                  <c:v>10.781482691673824</c:v>
                </c:pt>
                <c:pt idx="1">
                  <c:v>14.220226386611301</c:v>
                </c:pt>
                <c:pt idx="2">
                  <c:v>23.061188078922374</c:v>
                </c:pt>
                <c:pt idx="3">
                  <c:v>23.154981518114198</c:v>
                </c:pt>
                <c:pt idx="4">
                  <c:v>27.370710538077184</c:v>
                </c:pt>
                <c:pt idx="5">
                  <c:v>36.121275123779462</c:v>
                </c:pt>
                <c:pt idx="6">
                  <c:v>36.191135882894812</c:v>
                </c:pt>
                <c:pt idx="7">
                  <c:v>40.482440901250762</c:v>
                </c:pt>
                <c:pt idx="8">
                  <c:v>41.116858167162448</c:v>
                </c:pt>
                <c:pt idx="9">
                  <c:v>43.591768123346647</c:v>
                </c:pt>
                <c:pt idx="10">
                  <c:v>44.980372748115542</c:v>
                </c:pt>
                <c:pt idx="11">
                  <c:v>45.296112040615995</c:v>
                </c:pt>
                <c:pt idx="12">
                  <c:v>46.603373657044635</c:v>
                </c:pt>
                <c:pt idx="13">
                  <c:v>47.623141797255073</c:v>
                </c:pt>
                <c:pt idx="14">
                  <c:v>47.905559808578019</c:v>
                </c:pt>
                <c:pt idx="15">
                  <c:v>49.532751927086927</c:v>
                </c:pt>
                <c:pt idx="16">
                  <c:v>51.600757293168606</c:v>
                </c:pt>
                <c:pt idx="17">
                  <c:v>51.713682509363537</c:v>
                </c:pt>
                <c:pt idx="18">
                  <c:v>52.99123099540806</c:v>
                </c:pt>
                <c:pt idx="19">
                  <c:v>53.258269414847653</c:v>
                </c:pt>
                <c:pt idx="20">
                  <c:v>53.924715468326767</c:v>
                </c:pt>
                <c:pt idx="21">
                  <c:v>55.97907068113139</c:v>
                </c:pt>
                <c:pt idx="22">
                  <c:v>56.915947719641487</c:v>
                </c:pt>
                <c:pt idx="23">
                  <c:v>57.731881391714253</c:v>
                </c:pt>
                <c:pt idx="24">
                  <c:v>60.047055800363431</c:v>
                </c:pt>
                <c:pt idx="25">
                  <c:v>61.153709295086628</c:v>
                </c:pt>
                <c:pt idx="26">
                  <c:v>61.245012908638273</c:v>
                </c:pt>
                <c:pt idx="27">
                  <c:v>64.33326255329203</c:v>
                </c:pt>
                <c:pt idx="28">
                  <c:v>65.394437848622488</c:v>
                </c:pt>
                <c:pt idx="29">
                  <c:v>65.674057713641332</c:v>
                </c:pt>
                <c:pt idx="30">
                  <c:v>66.151223922155637</c:v>
                </c:pt>
                <c:pt idx="31">
                  <c:v>67.258160088979665</c:v>
                </c:pt>
                <c:pt idx="32">
                  <c:v>69.085244843492376</c:v>
                </c:pt>
                <c:pt idx="33">
                  <c:v>71.867803945823866</c:v>
                </c:pt>
                <c:pt idx="34">
                  <c:v>78.260818631807027</c:v>
                </c:pt>
                <c:pt idx="35">
                  <c:v>79.838478000182675</c:v>
                </c:pt>
                <c:pt idx="36">
                  <c:v>86.769819431021972</c:v>
                </c:pt>
              </c:numCache>
            </c:numRef>
          </c:val>
        </c:ser>
        <c:dLbls/>
        <c:axId val="137829376"/>
        <c:axId val="137724672"/>
      </c:barChart>
      <c:catAx>
        <c:axId val="137829376"/>
        <c:scaling>
          <c:orientation val="minMax"/>
        </c:scaling>
        <c:axPos val="b"/>
        <c:majorGridlines>
          <c:spPr>
            <a:ln>
              <a:prstDash val="dash"/>
            </a:ln>
          </c:spPr>
        </c:majorGridlines>
        <c:numFmt formatCode="General" sourceLinked="0"/>
        <c:tickLblPos val="nextTo"/>
        <c:txPr>
          <a:bodyPr rot="0" vert="eaVert"/>
          <a:lstStyle/>
          <a:p>
            <a:pPr>
              <a:defRPr b="1"/>
            </a:pPr>
            <a:endParaRPr lang="zh-CN"/>
          </a:p>
        </c:txPr>
        <c:crossAx val="137724672"/>
        <c:crosses val="autoZero"/>
        <c:auto val="1"/>
        <c:lblAlgn val="ctr"/>
        <c:lblOffset val="100"/>
      </c:catAx>
      <c:valAx>
        <c:axId val="137724672"/>
        <c:scaling>
          <c:orientation val="minMax"/>
        </c:scaling>
        <c:axPos val="l"/>
        <c:majorGridlines>
          <c:spPr>
            <a:ln>
              <a:prstDash val="dash"/>
            </a:ln>
          </c:spPr>
        </c:majorGridlines>
        <c:title>
          <c:tx>
            <c:rich>
              <a:bodyPr rot="0" vert="eaVert"/>
              <a:lstStyle/>
              <a:p>
                <a:pPr rtl="0">
                  <a:defRPr b="1"/>
                </a:pPr>
                <a:r>
                  <a:rPr lang="zh-CN" b="1"/>
                  <a:t>经常使用的教师比例</a:t>
                </a:r>
                <a:endParaRPr lang="en-GB" b="1"/>
              </a:p>
            </c:rich>
          </c:tx>
          <c:layout>
            <c:manualLayout>
              <c:xMode val="edge"/>
              <c:yMode val="edge"/>
              <c:x val="1.1137600855448623E-2"/>
              <c:y val="0.16993832338283915"/>
            </c:manualLayout>
          </c:layout>
        </c:title>
        <c:numFmt formatCode="#,##0" sourceLinked="0"/>
        <c:tickLblPos val="nextTo"/>
        <c:txPr>
          <a:bodyPr/>
          <a:lstStyle/>
          <a:p>
            <a:pPr>
              <a:defRPr b="0"/>
            </a:pPr>
            <a:endParaRPr lang="zh-CN"/>
          </a:p>
        </c:txPr>
        <c:crossAx val="137829376"/>
        <c:crosses val="autoZero"/>
        <c:crossBetween val="between"/>
      </c:valAx>
    </c:plotArea>
    <c:legend>
      <c:legendPos val="t"/>
      <c:legendEntry>
        <c:idx val="0"/>
        <c:txPr>
          <a:bodyPr/>
          <a:lstStyle/>
          <a:p>
            <a:pPr>
              <a:defRPr sz="2000">
                <a:latin typeface="黑体" panose="02010609060101010101" pitchFamily="49" charset="-122"/>
                <a:ea typeface="黑体" panose="02010609060101010101" pitchFamily="49" charset="-122"/>
              </a:defRPr>
            </a:pPr>
            <a:endParaRPr lang="zh-CN"/>
          </a:p>
        </c:txPr>
      </c:legendEntry>
      <c:layout>
        <c:manualLayout>
          <c:xMode val="edge"/>
          <c:yMode val="edge"/>
          <c:x val="0.19149995139496453"/>
          <c:y val="1.9642228626261419E-2"/>
          <c:w val="0.62931065908428119"/>
          <c:h val="5.8042585441151075E-2"/>
        </c:manualLayout>
      </c:layout>
      <c:txPr>
        <a:bodyPr/>
        <a:lstStyle/>
        <a:p>
          <a:pPr>
            <a:defRPr sz="2000">
              <a:latin typeface="黑体" panose="02010609060101010101" pitchFamily="49" charset="-122"/>
              <a:ea typeface="黑体" panose="02010609060101010101" pitchFamily="49" charset="-122"/>
            </a:defRPr>
          </a:pPr>
          <a:endParaRPr lang="zh-CN"/>
        </a:p>
      </c:txPr>
    </c:legend>
    <c:plotVisOnly val="1"/>
    <c:dispBlanksAs val="gap"/>
  </c:chart>
  <c:spPr>
    <a:ln>
      <a:noFill/>
    </a:ln>
  </c:spPr>
  <c:txPr>
    <a:bodyPr/>
    <a:lstStyle/>
    <a:p>
      <a:pPr>
        <a:defRPr sz="1200" b="1"/>
      </a:pPr>
      <a:endParaRPr lang="zh-CN"/>
    </a:p>
  </c:txPr>
  <c:externalData r:id="rId1"/>
  <c:userShapes r:id="rId2"/>
</c:chartSpace>
</file>

<file path=ppt/charts/chart21.xml><?xml version="1.0" encoding="utf-8"?>
<c:chartSpace xmlns:c="http://schemas.openxmlformats.org/drawingml/2006/chart" xmlns:a="http://schemas.openxmlformats.org/drawingml/2006/main" xmlns:r="http://schemas.openxmlformats.org/officeDocument/2006/relationships">
  <c:lang val="zh-CN"/>
  <c:chart>
    <c:plotArea>
      <c:layout/>
      <c:barChart>
        <c:barDir val="col"/>
        <c:grouping val="stacked"/>
        <c:ser>
          <c:idx val="0"/>
          <c:order val="0"/>
          <c:tx>
            <c:strRef>
              <c:f>画图!$F$2</c:f>
              <c:strCache>
                <c:ptCount val="1"/>
                <c:pt idx="0">
                  <c:v>从未接受过其他教师的正式评价</c:v>
                </c:pt>
              </c:strCache>
            </c:strRef>
          </c:tx>
          <c:spPr>
            <a:ln>
              <a:solidFill>
                <a:schemeClr val="tx1"/>
              </a:solidFill>
            </a:ln>
          </c:spPr>
          <c:cat>
            <c:strRef>
              <c:f>画图!$E$3:$E$39</c:f>
              <c:strCache>
                <c:ptCount val="37"/>
                <c:pt idx="0">
                  <c:v>芬兰</c:v>
                </c:pt>
                <c:pt idx="1">
                  <c:v>意大利</c:v>
                </c:pt>
                <c:pt idx="2">
                  <c:v>西班牙</c:v>
                </c:pt>
                <c:pt idx="3">
                  <c:v>法国</c:v>
                </c:pt>
                <c:pt idx="4">
                  <c:v>阿尔伯塔（加拿大）</c:v>
                </c:pt>
                <c:pt idx="5">
                  <c:v>波兰</c:v>
                </c:pt>
                <c:pt idx="6">
                  <c:v>新加坡 </c:v>
                </c:pt>
                <c:pt idx="7">
                  <c:v>荷兰 </c:v>
                </c:pt>
                <c:pt idx="8">
                  <c:v>瑞典 </c:v>
                </c:pt>
                <c:pt idx="9">
                  <c:v>克罗地亚</c:v>
                </c:pt>
                <c:pt idx="10">
                  <c:v>丹麦 </c:v>
                </c:pt>
                <c:pt idx="11">
                  <c:v>佛兰德斯（比利时）</c:v>
                </c:pt>
                <c:pt idx="12">
                  <c:v>挪威</c:v>
                </c:pt>
                <c:pt idx="13">
                  <c:v>塞浦勒斯</c:v>
                </c:pt>
                <c:pt idx="14">
                  <c:v>捷克共和国</c:v>
                </c:pt>
                <c:pt idx="15">
                  <c:v>巴西</c:v>
                </c:pt>
                <c:pt idx="16">
                  <c:v>澳大利亚</c:v>
                </c:pt>
                <c:pt idx="17">
                  <c:v>墨西哥</c:v>
                </c:pt>
                <c:pt idx="18">
                  <c:v>国际平均值</c:v>
                </c:pt>
                <c:pt idx="19">
                  <c:v>以色列</c:v>
                </c:pt>
                <c:pt idx="20">
                  <c:v>阿布扎比（阿联酋）</c:v>
                </c:pt>
                <c:pt idx="21">
                  <c:v>智利</c:v>
                </c:pt>
                <c:pt idx="22">
                  <c:v>斯洛伐克</c:v>
                </c:pt>
                <c:pt idx="23">
                  <c:v>日本</c:v>
                </c:pt>
                <c:pt idx="24">
                  <c:v>保加利亚</c:v>
                </c:pt>
                <c:pt idx="25">
                  <c:v>格鲁吉亚</c:v>
                </c:pt>
                <c:pt idx="26">
                  <c:v>塞尔维亚</c:v>
                </c:pt>
                <c:pt idx="27">
                  <c:v>俄罗斯</c:v>
                </c:pt>
                <c:pt idx="28">
                  <c:v>葡萄牙</c:v>
                </c:pt>
                <c:pt idx="29">
                  <c:v>罗马尼亚</c:v>
                </c:pt>
                <c:pt idx="30">
                  <c:v>爱沙尼亚</c:v>
                </c:pt>
                <c:pt idx="31">
                  <c:v>拉脱维亚</c:v>
                </c:pt>
                <c:pt idx="32">
                  <c:v>新西兰</c:v>
                </c:pt>
                <c:pt idx="33">
                  <c:v>马来西亚</c:v>
                </c:pt>
                <c:pt idx="34">
                  <c:v>英格兰（英国）</c:v>
                </c:pt>
                <c:pt idx="35">
                  <c:v>中国上海</c:v>
                </c:pt>
                <c:pt idx="36">
                  <c:v>韩国</c:v>
                </c:pt>
              </c:strCache>
            </c:strRef>
          </c:cat>
          <c:val>
            <c:numRef>
              <c:f>画图!$F$3:$F$39</c:f>
              <c:numCache>
                <c:formatCode>General</c:formatCode>
                <c:ptCount val="37"/>
                <c:pt idx="0">
                  <c:v>91.9</c:v>
                </c:pt>
                <c:pt idx="1">
                  <c:v>89.7</c:v>
                </c:pt>
                <c:pt idx="2">
                  <c:v>83.1</c:v>
                </c:pt>
                <c:pt idx="3">
                  <c:v>81.400000000000006</c:v>
                </c:pt>
                <c:pt idx="4">
                  <c:v>74.5</c:v>
                </c:pt>
                <c:pt idx="5">
                  <c:v>74.099999999999994</c:v>
                </c:pt>
                <c:pt idx="6">
                  <c:v>73.099999999999994</c:v>
                </c:pt>
                <c:pt idx="7" formatCode="0.0">
                  <c:v>71</c:v>
                </c:pt>
                <c:pt idx="8">
                  <c:v>69.900000000000006</c:v>
                </c:pt>
                <c:pt idx="9">
                  <c:v>64.3</c:v>
                </c:pt>
                <c:pt idx="10">
                  <c:v>62.6</c:v>
                </c:pt>
                <c:pt idx="11">
                  <c:v>60.8</c:v>
                </c:pt>
                <c:pt idx="12">
                  <c:v>60.1</c:v>
                </c:pt>
                <c:pt idx="13">
                  <c:v>59.5</c:v>
                </c:pt>
                <c:pt idx="14">
                  <c:v>55.4</c:v>
                </c:pt>
                <c:pt idx="15">
                  <c:v>53.9</c:v>
                </c:pt>
                <c:pt idx="16">
                  <c:v>50.1</c:v>
                </c:pt>
                <c:pt idx="17">
                  <c:v>49.4</c:v>
                </c:pt>
                <c:pt idx="18">
                  <c:v>48.5</c:v>
                </c:pt>
                <c:pt idx="19">
                  <c:v>48.2</c:v>
                </c:pt>
                <c:pt idx="20">
                  <c:v>46.2</c:v>
                </c:pt>
                <c:pt idx="21">
                  <c:v>45.1</c:v>
                </c:pt>
                <c:pt idx="22">
                  <c:v>42.4</c:v>
                </c:pt>
                <c:pt idx="23">
                  <c:v>40.800000000000011</c:v>
                </c:pt>
                <c:pt idx="24">
                  <c:v>39.300000000000011</c:v>
                </c:pt>
                <c:pt idx="25">
                  <c:v>39.200000000000003</c:v>
                </c:pt>
                <c:pt idx="26">
                  <c:v>33.200000000000003</c:v>
                </c:pt>
                <c:pt idx="27">
                  <c:v>30.9</c:v>
                </c:pt>
                <c:pt idx="28">
                  <c:v>28.9</c:v>
                </c:pt>
                <c:pt idx="29">
                  <c:v>28.5</c:v>
                </c:pt>
                <c:pt idx="30">
                  <c:v>25.1</c:v>
                </c:pt>
                <c:pt idx="31">
                  <c:v>24.3</c:v>
                </c:pt>
                <c:pt idx="32">
                  <c:v>13.2</c:v>
                </c:pt>
                <c:pt idx="33">
                  <c:v>12.5</c:v>
                </c:pt>
                <c:pt idx="34">
                  <c:v>10.9</c:v>
                </c:pt>
                <c:pt idx="35">
                  <c:v>7.2</c:v>
                </c:pt>
                <c:pt idx="36">
                  <c:v>6.2</c:v>
                </c:pt>
              </c:numCache>
            </c:numRef>
          </c:val>
        </c:ser>
        <c:dLbls/>
        <c:overlap val="100"/>
        <c:axId val="139048448"/>
        <c:axId val="139049984"/>
      </c:barChart>
      <c:scatterChart>
        <c:scatterStyle val="lineMarker"/>
        <c:ser>
          <c:idx val="1"/>
          <c:order val="1"/>
          <c:tx>
            <c:strRef>
              <c:f>画图!$G$2</c:f>
              <c:strCache>
                <c:ptCount val="1"/>
                <c:pt idx="0">
                  <c:v>从未接受过学校管理团队其他成员的正式评价</c:v>
                </c:pt>
              </c:strCache>
            </c:strRef>
          </c:tx>
          <c:spPr>
            <a:ln w="28575">
              <a:noFill/>
            </a:ln>
          </c:spPr>
          <c:marker>
            <c:symbol val="circle"/>
            <c:size val="9"/>
            <c:spPr>
              <a:solidFill>
                <a:schemeClr val="bg1"/>
              </a:solidFill>
              <a:ln>
                <a:solidFill>
                  <a:schemeClr val="tx1"/>
                </a:solidFill>
              </a:ln>
            </c:spPr>
          </c:marker>
          <c:xVal>
            <c:numRef>
              <c:f>画图!$D$3:$D$39</c:f>
              <c:numCache>
                <c:formatCode>General</c:formatCode>
                <c:ptCount val="37"/>
                <c:pt idx="0">
                  <c:v>0.5</c:v>
                </c:pt>
                <c:pt idx="1">
                  <c:v>1.5</c:v>
                </c:pt>
                <c:pt idx="2">
                  <c:v>2.5</c:v>
                </c:pt>
                <c:pt idx="3">
                  <c:v>3.5</c:v>
                </c:pt>
                <c:pt idx="4">
                  <c:v>4.5</c:v>
                </c:pt>
                <c:pt idx="5">
                  <c:v>5.5</c:v>
                </c:pt>
                <c:pt idx="6">
                  <c:v>6.5</c:v>
                </c:pt>
                <c:pt idx="7">
                  <c:v>7.5</c:v>
                </c:pt>
                <c:pt idx="8">
                  <c:v>8.5</c:v>
                </c:pt>
                <c:pt idx="9">
                  <c:v>9.5</c:v>
                </c:pt>
                <c:pt idx="10">
                  <c:v>10.5</c:v>
                </c:pt>
                <c:pt idx="11">
                  <c:v>11.5</c:v>
                </c:pt>
                <c:pt idx="12">
                  <c:v>12.5</c:v>
                </c:pt>
                <c:pt idx="13">
                  <c:v>13.5</c:v>
                </c:pt>
                <c:pt idx="14">
                  <c:v>14.5</c:v>
                </c:pt>
                <c:pt idx="15">
                  <c:v>15.5</c:v>
                </c:pt>
                <c:pt idx="16">
                  <c:v>16.5</c:v>
                </c:pt>
                <c:pt idx="17">
                  <c:v>17.5</c:v>
                </c:pt>
                <c:pt idx="18">
                  <c:v>18.5</c:v>
                </c:pt>
                <c:pt idx="19">
                  <c:v>19.5</c:v>
                </c:pt>
                <c:pt idx="20">
                  <c:v>20.5</c:v>
                </c:pt>
                <c:pt idx="21">
                  <c:v>21.5</c:v>
                </c:pt>
                <c:pt idx="22">
                  <c:v>22.5</c:v>
                </c:pt>
                <c:pt idx="23">
                  <c:v>23.5</c:v>
                </c:pt>
                <c:pt idx="24">
                  <c:v>24.5</c:v>
                </c:pt>
                <c:pt idx="25">
                  <c:v>25.5</c:v>
                </c:pt>
                <c:pt idx="26">
                  <c:v>26.5</c:v>
                </c:pt>
                <c:pt idx="27">
                  <c:v>27.5</c:v>
                </c:pt>
                <c:pt idx="28">
                  <c:v>28.5</c:v>
                </c:pt>
                <c:pt idx="29">
                  <c:v>29.5</c:v>
                </c:pt>
                <c:pt idx="30">
                  <c:v>30.5</c:v>
                </c:pt>
                <c:pt idx="31">
                  <c:v>31.5</c:v>
                </c:pt>
                <c:pt idx="32">
                  <c:v>32.5</c:v>
                </c:pt>
                <c:pt idx="33">
                  <c:v>33.5</c:v>
                </c:pt>
                <c:pt idx="34">
                  <c:v>34.5</c:v>
                </c:pt>
                <c:pt idx="35">
                  <c:v>35.5</c:v>
                </c:pt>
                <c:pt idx="36">
                  <c:v>36.5</c:v>
                </c:pt>
              </c:numCache>
            </c:numRef>
          </c:xVal>
          <c:yVal>
            <c:numRef>
              <c:f>画图!$G$3:$G$39</c:f>
              <c:numCache>
                <c:formatCode>0.0</c:formatCode>
                <c:ptCount val="37"/>
                <c:pt idx="0" formatCode="General">
                  <c:v>85.8</c:v>
                </c:pt>
                <c:pt idx="1">
                  <c:v>88</c:v>
                </c:pt>
                <c:pt idx="2" formatCode="General">
                  <c:v>71.3</c:v>
                </c:pt>
                <c:pt idx="3" formatCode="General">
                  <c:v>72.7</c:v>
                </c:pt>
                <c:pt idx="4" formatCode="General">
                  <c:v>48.6</c:v>
                </c:pt>
                <c:pt idx="5">
                  <c:v>53</c:v>
                </c:pt>
                <c:pt idx="6" formatCode="General">
                  <c:v>0.70000000000000007</c:v>
                </c:pt>
                <c:pt idx="7" formatCode="General">
                  <c:v>7.9</c:v>
                </c:pt>
                <c:pt idx="8" formatCode="General">
                  <c:v>58.7</c:v>
                </c:pt>
                <c:pt idx="9" formatCode="General">
                  <c:v>38.1</c:v>
                </c:pt>
                <c:pt idx="10" formatCode="General">
                  <c:v>30.7</c:v>
                </c:pt>
                <c:pt idx="11" formatCode="General">
                  <c:v>43.9</c:v>
                </c:pt>
                <c:pt idx="12" formatCode="General">
                  <c:v>17.7</c:v>
                </c:pt>
                <c:pt idx="13" formatCode="General">
                  <c:v>43.3</c:v>
                </c:pt>
                <c:pt idx="14" formatCode="General">
                  <c:v>7.7</c:v>
                </c:pt>
                <c:pt idx="15" formatCode="General">
                  <c:v>25.9</c:v>
                </c:pt>
                <c:pt idx="16" formatCode="General">
                  <c:v>7.1</c:v>
                </c:pt>
                <c:pt idx="17" formatCode="General">
                  <c:v>21.2</c:v>
                </c:pt>
                <c:pt idx="18" formatCode="General">
                  <c:v>26.7</c:v>
                </c:pt>
                <c:pt idx="19" formatCode="General">
                  <c:v>12.8</c:v>
                </c:pt>
                <c:pt idx="20" formatCode="General">
                  <c:v>7.2</c:v>
                </c:pt>
                <c:pt idx="21" formatCode="General">
                  <c:v>13.6</c:v>
                </c:pt>
                <c:pt idx="22" formatCode="General">
                  <c:v>4.5</c:v>
                </c:pt>
                <c:pt idx="23" formatCode="General">
                  <c:v>27.6</c:v>
                </c:pt>
                <c:pt idx="24" formatCode="General">
                  <c:v>25.7</c:v>
                </c:pt>
                <c:pt idx="25" formatCode="General">
                  <c:v>11.4</c:v>
                </c:pt>
                <c:pt idx="26" formatCode="General">
                  <c:v>23.9</c:v>
                </c:pt>
                <c:pt idx="27" formatCode="General">
                  <c:v>1.3</c:v>
                </c:pt>
                <c:pt idx="28">
                  <c:v>56</c:v>
                </c:pt>
                <c:pt idx="29" formatCode="General">
                  <c:v>5.5</c:v>
                </c:pt>
                <c:pt idx="30" formatCode="General">
                  <c:v>8.1</c:v>
                </c:pt>
                <c:pt idx="31" formatCode="General">
                  <c:v>5.3</c:v>
                </c:pt>
                <c:pt idx="32" formatCode="General">
                  <c:v>9.7000000000000011</c:v>
                </c:pt>
                <c:pt idx="33" formatCode="General">
                  <c:v>6.8</c:v>
                </c:pt>
                <c:pt idx="34" formatCode="General">
                  <c:v>2.8</c:v>
                </c:pt>
                <c:pt idx="35" formatCode="General">
                  <c:v>1.4</c:v>
                </c:pt>
                <c:pt idx="36" formatCode="General">
                  <c:v>16.899999999999999</c:v>
                </c:pt>
              </c:numCache>
            </c:numRef>
          </c:yVal>
        </c:ser>
        <c:ser>
          <c:idx val="2"/>
          <c:order val="2"/>
          <c:tx>
            <c:strRef>
              <c:f>画图!$H$2</c:f>
              <c:strCache>
                <c:ptCount val="1"/>
                <c:pt idx="0">
                  <c:v>从未接受过学校校长的正式评价</c:v>
                </c:pt>
              </c:strCache>
            </c:strRef>
          </c:tx>
          <c:spPr>
            <a:ln w="28575">
              <a:noFill/>
            </a:ln>
          </c:spPr>
          <c:marker>
            <c:symbol val="circle"/>
            <c:size val="9"/>
            <c:spPr>
              <a:solidFill>
                <a:schemeClr val="tx1"/>
              </a:solidFill>
              <a:ln>
                <a:solidFill>
                  <a:schemeClr val="tx1"/>
                </a:solidFill>
              </a:ln>
            </c:spPr>
          </c:marker>
          <c:xVal>
            <c:numRef>
              <c:f>画图!$D$3:$D$39</c:f>
              <c:numCache>
                <c:formatCode>General</c:formatCode>
                <c:ptCount val="37"/>
                <c:pt idx="0">
                  <c:v>0.5</c:v>
                </c:pt>
                <c:pt idx="1">
                  <c:v>1.5</c:v>
                </c:pt>
                <c:pt idx="2">
                  <c:v>2.5</c:v>
                </c:pt>
                <c:pt idx="3">
                  <c:v>3.5</c:v>
                </c:pt>
                <c:pt idx="4">
                  <c:v>4.5</c:v>
                </c:pt>
                <c:pt idx="5">
                  <c:v>5.5</c:v>
                </c:pt>
                <c:pt idx="6">
                  <c:v>6.5</c:v>
                </c:pt>
                <c:pt idx="7">
                  <c:v>7.5</c:v>
                </c:pt>
                <c:pt idx="8">
                  <c:v>8.5</c:v>
                </c:pt>
                <c:pt idx="9">
                  <c:v>9.5</c:v>
                </c:pt>
                <c:pt idx="10">
                  <c:v>10.5</c:v>
                </c:pt>
                <c:pt idx="11">
                  <c:v>11.5</c:v>
                </c:pt>
                <c:pt idx="12">
                  <c:v>12.5</c:v>
                </c:pt>
                <c:pt idx="13">
                  <c:v>13.5</c:v>
                </c:pt>
                <c:pt idx="14">
                  <c:v>14.5</c:v>
                </c:pt>
                <c:pt idx="15">
                  <c:v>15.5</c:v>
                </c:pt>
                <c:pt idx="16">
                  <c:v>16.5</c:v>
                </c:pt>
                <c:pt idx="17">
                  <c:v>17.5</c:v>
                </c:pt>
                <c:pt idx="18">
                  <c:v>18.5</c:v>
                </c:pt>
                <c:pt idx="19">
                  <c:v>19.5</c:v>
                </c:pt>
                <c:pt idx="20">
                  <c:v>20.5</c:v>
                </c:pt>
                <c:pt idx="21">
                  <c:v>21.5</c:v>
                </c:pt>
                <c:pt idx="22">
                  <c:v>22.5</c:v>
                </c:pt>
                <c:pt idx="23">
                  <c:v>23.5</c:v>
                </c:pt>
                <c:pt idx="24">
                  <c:v>24.5</c:v>
                </c:pt>
                <c:pt idx="25">
                  <c:v>25.5</c:v>
                </c:pt>
                <c:pt idx="26">
                  <c:v>26.5</c:v>
                </c:pt>
                <c:pt idx="27">
                  <c:v>27.5</c:v>
                </c:pt>
                <c:pt idx="28">
                  <c:v>28.5</c:v>
                </c:pt>
                <c:pt idx="29">
                  <c:v>29.5</c:v>
                </c:pt>
                <c:pt idx="30">
                  <c:v>30.5</c:v>
                </c:pt>
                <c:pt idx="31">
                  <c:v>31.5</c:v>
                </c:pt>
                <c:pt idx="32">
                  <c:v>32.5</c:v>
                </c:pt>
                <c:pt idx="33">
                  <c:v>33.5</c:v>
                </c:pt>
                <c:pt idx="34">
                  <c:v>34.5</c:v>
                </c:pt>
                <c:pt idx="35">
                  <c:v>35.5</c:v>
                </c:pt>
                <c:pt idx="36">
                  <c:v>36.5</c:v>
                </c:pt>
              </c:numCache>
            </c:numRef>
          </c:xVal>
          <c:yVal>
            <c:numRef>
              <c:f>画图!$H$3:$H$39</c:f>
              <c:numCache>
                <c:formatCode>General</c:formatCode>
                <c:ptCount val="37"/>
                <c:pt idx="0">
                  <c:v>27.6</c:v>
                </c:pt>
                <c:pt idx="1">
                  <c:v>74.7</c:v>
                </c:pt>
                <c:pt idx="2">
                  <c:v>61.5</c:v>
                </c:pt>
                <c:pt idx="3">
                  <c:v>6.2</c:v>
                </c:pt>
                <c:pt idx="4">
                  <c:v>18.3</c:v>
                </c:pt>
                <c:pt idx="5">
                  <c:v>0.4</c:v>
                </c:pt>
                <c:pt idx="6">
                  <c:v>0.60000000000000009</c:v>
                </c:pt>
                <c:pt idx="7">
                  <c:v>48.6</c:v>
                </c:pt>
                <c:pt idx="8">
                  <c:v>9.2000000000000011</c:v>
                </c:pt>
                <c:pt idx="9">
                  <c:v>7.8</c:v>
                </c:pt>
                <c:pt idx="10">
                  <c:v>10.3</c:v>
                </c:pt>
                <c:pt idx="11">
                  <c:v>11.6</c:v>
                </c:pt>
                <c:pt idx="12">
                  <c:v>5.9</c:v>
                </c:pt>
                <c:pt idx="13">
                  <c:v>3.7</c:v>
                </c:pt>
                <c:pt idx="14">
                  <c:v>0.2</c:v>
                </c:pt>
                <c:pt idx="15">
                  <c:v>19.600000000000001</c:v>
                </c:pt>
                <c:pt idx="16">
                  <c:v>28.5</c:v>
                </c:pt>
                <c:pt idx="17">
                  <c:v>11.7</c:v>
                </c:pt>
                <c:pt idx="18">
                  <c:v>12.5</c:v>
                </c:pt>
                <c:pt idx="19">
                  <c:v>0.9</c:v>
                </c:pt>
                <c:pt idx="20">
                  <c:v>0.8</c:v>
                </c:pt>
                <c:pt idx="21">
                  <c:v>7.3</c:v>
                </c:pt>
                <c:pt idx="22">
                  <c:v>0.60000000000000009</c:v>
                </c:pt>
                <c:pt idx="23">
                  <c:v>6.8</c:v>
                </c:pt>
                <c:pt idx="24" formatCode="0.0">
                  <c:v>18</c:v>
                </c:pt>
                <c:pt idx="25">
                  <c:v>2.5</c:v>
                </c:pt>
                <c:pt idx="26">
                  <c:v>3.3</c:v>
                </c:pt>
                <c:pt idx="27" formatCode="0.0">
                  <c:v>1</c:v>
                </c:pt>
                <c:pt idx="28">
                  <c:v>17.100000000000001</c:v>
                </c:pt>
                <c:pt idx="29">
                  <c:v>0.30000000000000004</c:v>
                </c:pt>
                <c:pt idx="30">
                  <c:v>2.4</c:v>
                </c:pt>
                <c:pt idx="31" formatCode="0.0">
                  <c:v>2</c:v>
                </c:pt>
                <c:pt idx="32">
                  <c:v>18.2</c:v>
                </c:pt>
                <c:pt idx="33">
                  <c:v>1.7</c:v>
                </c:pt>
                <c:pt idx="34">
                  <c:v>16.7</c:v>
                </c:pt>
                <c:pt idx="35" formatCode="0.0">
                  <c:v>3</c:v>
                </c:pt>
                <c:pt idx="36">
                  <c:v>2.5</c:v>
                </c:pt>
              </c:numCache>
            </c:numRef>
          </c:yVal>
        </c:ser>
        <c:dLbls/>
        <c:axId val="137890048"/>
        <c:axId val="137888512"/>
      </c:scatterChart>
      <c:catAx>
        <c:axId val="139048448"/>
        <c:scaling>
          <c:orientation val="minMax"/>
        </c:scaling>
        <c:axPos val="b"/>
        <c:majorGridlines>
          <c:spPr>
            <a:ln>
              <a:prstDash val="dash"/>
            </a:ln>
          </c:spPr>
        </c:majorGridlines>
        <c:numFmt formatCode="General" sourceLinked="0"/>
        <c:tickLblPos val="nextTo"/>
        <c:txPr>
          <a:bodyPr rot="0" vert="eaVert"/>
          <a:lstStyle/>
          <a:p>
            <a:pPr>
              <a:defRPr b="1"/>
            </a:pPr>
            <a:endParaRPr lang="zh-CN"/>
          </a:p>
        </c:txPr>
        <c:crossAx val="139049984"/>
        <c:crosses val="autoZero"/>
        <c:auto val="1"/>
        <c:lblAlgn val="ctr"/>
        <c:lblOffset val="100"/>
      </c:catAx>
      <c:valAx>
        <c:axId val="139049984"/>
        <c:scaling>
          <c:orientation val="minMax"/>
        </c:scaling>
        <c:axPos val="l"/>
        <c:majorGridlines>
          <c:spPr>
            <a:ln>
              <a:prstDash val="dash"/>
            </a:ln>
          </c:spPr>
        </c:majorGridlines>
        <c:numFmt formatCode="General" sourceLinked="1"/>
        <c:tickLblPos val="nextTo"/>
        <c:crossAx val="139048448"/>
        <c:crosses val="autoZero"/>
        <c:crossBetween val="between"/>
      </c:valAx>
      <c:valAx>
        <c:axId val="137888512"/>
        <c:scaling>
          <c:orientation val="minMax"/>
        </c:scaling>
        <c:delete val="1"/>
        <c:axPos val="r"/>
        <c:numFmt formatCode="General" sourceLinked="1"/>
        <c:tickLblPos val="nextTo"/>
        <c:crossAx val="137890048"/>
        <c:crosses val="max"/>
        <c:crossBetween val="midCat"/>
      </c:valAx>
      <c:valAx>
        <c:axId val="137890048"/>
        <c:scaling>
          <c:orientation val="minMax"/>
          <c:max val="37"/>
          <c:min val="0"/>
        </c:scaling>
        <c:delete val="1"/>
        <c:axPos val="t"/>
        <c:numFmt formatCode="General" sourceLinked="1"/>
        <c:tickLblPos val="nextTo"/>
        <c:crossAx val="137888512"/>
        <c:crosses val="max"/>
        <c:crossBetween val="midCat"/>
        <c:majorUnit val="5"/>
        <c:minorUnit val="0.5"/>
      </c:valAx>
    </c:plotArea>
    <c:legend>
      <c:legendPos val="t"/>
      <c:layout>
        <c:manualLayout>
          <c:xMode val="edge"/>
          <c:yMode val="edge"/>
          <c:x val="0"/>
          <c:y val="1.290507016835528E-2"/>
          <c:w val="0.99556797236450945"/>
          <c:h val="4.409994417964401E-2"/>
        </c:manualLayout>
      </c:layout>
      <c:txPr>
        <a:bodyPr/>
        <a:lstStyle/>
        <a:p>
          <a:pPr>
            <a:defRPr sz="1200" b="1"/>
          </a:pPr>
          <a:endParaRPr lang="zh-CN"/>
        </a:p>
      </c:txPr>
    </c:legend>
    <c:plotVisOnly val="1"/>
    <c:dispBlanksAs val="gap"/>
  </c:chart>
  <c:spPr>
    <a:ln>
      <a:noFill/>
    </a:ln>
  </c:spPr>
  <c:externalData r:id="rId1"/>
  <c:userShapes r:id="rId2"/>
</c:chartSpace>
</file>

<file path=ppt/charts/chart22.xml><?xml version="1.0" encoding="utf-8"?>
<c:chartSpace xmlns:c="http://schemas.openxmlformats.org/drawingml/2006/chart" xmlns:a="http://schemas.openxmlformats.org/drawingml/2006/main" xmlns:r="http://schemas.openxmlformats.org/officeDocument/2006/relationships">
  <c:lang val="zh-CN"/>
  <c:chart>
    <c:autoTitleDeleted val="1"/>
    <c:plotArea>
      <c:layout>
        <c:manualLayout>
          <c:layoutTarget val="inner"/>
          <c:xMode val="edge"/>
          <c:yMode val="edge"/>
          <c:x val="0.12147930159379446"/>
          <c:y val="1.1715899637693266E-2"/>
          <c:w val="0.83506883275984778"/>
          <c:h val="0.86576520150930458"/>
        </c:manualLayout>
      </c:layout>
      <c:scatterChart>
        <c:scatterStyle val="lineMarker"/>
        <c:ser>
          <c:idx val="0"/>
          <c:order val="0"/>
          <c:tx>
            <c:strRef>
              <c:f>fb28source!$U$5</c:f>
              <c:strCache>
                <c:ptCount val="1"/>
                <c:pt idx="0">
                  <c:v>管理人员</c:v>
                </c:pt>
              </c:strCache>
            </c:strRef>
          </c:tx>
          <c:spPr>
            <a:ln w="28575">
              <a:noFill/>
            </a:ln>
          </c:spPr>
          <c:dLbls>
            <c:dLbl>
              <c:idx val="0"/>
              <c:layout/>
              <c:tx>
                <c:strRef>
                  <c:f>fb28source!$S$6</c:f>
                  <c:strCache>
                    <c:ptCount val="1"/>
                    <c:pt idx="0">
                      <c:v>澳大利亚</c:v>
                    </c:pt>
                  </c:strCache>
                </c:strRef>
              </c:tx>
              <c:showVal val="1"/>
              <c:extLst>
                <c:ext xmlns:c15="http://schemas.microsoft.com/office/drawing/2012/chart" uri="{CE6537A1-D6FC-4f65-9D91-7224C49458BB}">
                  <c15:layout/>
                  <c15:dlblFieldTable>
                    <c15:dlblFTEntry>
                      <c15:txfldGUID>{485A0D5C-2D2C-4A69-B3B7-72DCA55F2769}</c15:txfldGUID>
                      <c15:f>fb28source!$S$6</c15:f>
                      <c15:dlblFieldTableCache>
                        <c:ptCount val="1"/>
                        <c:pt idx="0">
                          <c:v>澳大利亚</c:v>
                        </c:pt>
                      </c15:dlblFieldTableCache>
                    </c15:dlblFTEntry>
                  </c15:dlblFieldTable>
                  <c15:showDataLabelsRange val="0"/>
                </c:ext>
              </c:extLst>
            </c:dLbl>
            <c:dLbl>
              <c:idx val="1"/>
              <c:layout/>
              <c:tx>
                <c:strRef>
                  <c:f>fb28source!$S$7</c:f>
                  <c:strCache>
                    <c:ptCount val="1"/>
                    <c:pt idx="0">
                      <c:v>巴西</c:v>
                    </c:pt>
                  </c:strCache>
                </c:strRef>
              </c:tx>
              <c:showVal val="1"/>
              <c:extLst>
                <c:ext xmlns:c15="http://schemas.microsoft.com/office/drawing/2012/chart" uri="{CE6537A1-D6FC-4f65-9D91-7224C49458BB}">
                  <c15:layout/>
                  <c15:dlblFieldTable>
                    <c15:dlblFTEntry>
                      <c15:txfldGUID>{27381BE2-0846-4111-8B5F-41F5F30C2132}</c15:txfldGUID>
                      <c15:f>fb28source!$S$7</c15:f>
                      <c15:dlblFieldTableCache>
                        <c:ptCount val="1"/>
                        <c:pt idx="0">
                          <c:v>巴西</c:v>
                        </c:pt>
                      </c15:dlblFieldTableCache>
                    </c15:dlblFTEntry>
                  </c15:dlblFieldTable>
                  <c15:showDataLabelsRange val="0"/>
                </c:ext>
              </c:extLst>
            </c:dLbl>
            <c:dLbl>
              <c:idx val="2"/>
              <c:layout/>
              <c:tx>
                <c:strRef>
                  <c:f>fb28source!$S$8</c:f>
                  <c:strCache>
                    <c:ptCount val="1"/>
                    <c:pt idx="0">
                      <c:v>保加利亚</c:v>
                    </c:pt>
                  </c:strCache>
                </c:strRef>
              </c:tx>
              <c:showVal val="1"/>
              <c:extLst>
                <c:ext xmlns:c15="http://schemas.microsoft.com/office/drawing/2012/chart" uri="{CE6537A1-D6FC-4f65-9D91-7224C49458BB}">
                  <c15:layout/>
                  <c15:dlblFieldTable>
                    <c15:dlblFTEntry>
                      <c15:txfldGUID>{1887D633-596B-4CCC-9216-E28AF9DD0129}</c15:txfldGUID>
                      <c15:f>fb28source!$S$8</c15:f>
                      <c15:dlblFieldTableCache>
                        <c:ptCount val="1"/>
                        <c:pt idx="0">
                          <c:v>保加利亚</c:v>
                        </c:pt>
                      </c15:dlblFieldTableCache>
                    </c15:dlblFTEntry>
                  </c15:dlblFieldTable>
                  <c15:showDataLabelsRange val="0"/>
                </c:ext>
              </c:extLst>
            </c:dLbl>
            <c:dLbl>
              <c:idx val="3"/>
              <c:layout/>
              <c:tx>
                <c:strRef>
                  <c:f>fb28source!$S$9</c:f>
                  <c:strCache>
                    <c:ptCount val="1"/>
                    <c:pt idx="0">
                      <c:v>智利</c:v>
                    </c:pt>
                  </c:strCache>
                </c:strRef>
              </c:tx>
              <c:showVal val="1"/>
              <c:extLst>
                <c:ext xmlns:c15="http://schemas.microsoft.com/office/drawing/2012/chart" uri="{CE6537A1-D6FC-4f65-9D91-7224C49458BB}">
                  <c15:layout/>
                  <c15:dlblFieldTable>
                    <c15:dlblFTEntry>
                      <c15:txfldGUID>{D5A3761C-A32B-4597-854B-8C93268D75E0}</c15:txfldGUID>
                      <c15:f>fb28source!$S$9</c15:f>
                      <c15:dlblFieldTableCache>
                        <c:ptCount val="1"/>
                        <c:pt idx="0">
                          <c:v>智利</c:v>
                        </c:pt>
                      </c15:dlblFieldTableCache>
                    </c15:dlblFTEntry>
                  </c15:dlblFieldTable>
                  <c15:showDataLabelsRange val="0"/>
                </c:ext>
              </c:extLst>
            </c:dLbl>
            <c:dLbl>
              <c:idx val="4"/>
              <c:layout/>
              <c:tx>
                <c:strRef>
                  <c:f>fb28source!$S$10</c:f>
                  <c:strCache>
                    <c:ptCount val="1"/>
                    <c:pt idx="0">
                      <c:v>克罗地亚</c:v>
                    </c:pt>
                  </c:strCache>
                </c:strRef>
              </c:tx>
              <c:showVal val="1"/>
              <c:extLst>
                <c:ext xmlns:c15="http://schemas.microsoft.com/office/drawing/2012/chart" uri="{CE6537A1-D6FC-4f65-9D91-7224C49458BB}">
                  <c15:layout/>
                  <c15:dlblFieldTable>
                    <c15:dlblFTEntry>
                      <c15:txfldGUID>{5F9DAF8B-3707-4A3A-A951-01C8C18BF28D}</c15:txfldGUID>
                      <c15:f>fb28source!$S$10</c15:f>
                      <c15:dlblFieldTableCache>
                        <c:ptCount val="1"/>
                        <c:pt idx="0">
                          <c:v>克罗地亚</c:v>
                        </c:pt>
                      </c15:dlblFieldTableCache>
                    </c15:dlblFTEntry>
                  </c15:dlblFieldTable>
                  <c15:showDataLabelsRange val="0"/>
                </c:ext>
              </c:extLst>
            </c:dLbl>
            <c:dLbl>
              <c:idx val="5"/>
              <c:layout/>
              <c:tx>
                <c:strRef>
                  <c:f>fb28source!$S$11</c:f>
                  <c:strCache>
                    <c:ptCount val="1"/>
                    <c:pt idx="0">
                      <c:v>塞浦路斯</c:v>
                    </c:pt>
                  </c:strCache>
                </c:strRef>
              </c:tx>
              <c:showVal val="1"/>
              <c:extLst>
                <c:ext xmlns:c15="http://schemas.microsoft.com/office/drawing/2012/chart" uri="{CE6537A1-D6FC-4f65-9D91-7224C49458BB}">
                  <c15:layout/>
                  <c15:dlblFieldTable>
                    <c15:dlblFTEntry>
                      <c15:txfldGUID>{F27A8018-0E85-4A3F-B50F-1A1D88F1107C}</c15:txfldGUID>
                      <c15:f>fb28source!$S$11</c15:f>
                      <c15:dlblFieldTableCache>
                        <c:ptCount val="1"/>
                        <c:pt idx="0">
                          <c:v>塞浦路斯</c:v>
                        </c:pt>
                      </c15:dlblFieldTableCache>
                    </c15:dlblFTEntry>
                  </c15:dlblFieldTable>
                  <c15:showDataLabelsRange val="0"/>
                </c:ext>
              </c:extLst>
            </c:dLbl>
            <c:dLbl>
              <c:idx val="6"/>
              <c:layout>
                <c:manualLayout>
                  <c:x val="-7.2236937153866464E-3"/>
                  <c:y val="2.3578726748755566E-2"/>
                </c:manualLayout>
              </c:layout>
              <c:tx>
                <c:strRef>
                  <c:f>fb28source!$S$12</c:f>
                  <c:strCache>
                    <c:ptCount val="1"/>
                    <c:pt idx="0">
                      <c:v>捷克</c:v>
                    </c:pt>
                  </c:strCache>
                </c:strRef>
              </c:tx>
              <c:showVal val="1"/>
              <c:extLst>
                <c:ext xmlns:c15="http://schemas.microsoft.com/office/drawing/2012/chart" uri="{CE6537A1-D6FC-4f65-9D91-7224C49458BB}">
                  <c15:layout/>
                  <c15:dlblFieldTable>
                    <c15:dlblFTEntry>
                      <c15:txfldGUID>{FE6EF987-1EA7-4C4D-B099-B1BA120791D8}</c15:txfldGUID>
                      <c15:f>fb28source!$S$12</c15:f>
                      <c15:dlblFieldTableCache>
                        <c:ptCount val="1"/>
                        <c:pt idx="0">
                          <c:v>捷克</c:v>
                        </c:pt>
                      </c15:dlblFieldTableCache>
                    </c15:dlblFTEntry>
                  </c15:dlblFieldTable>
                  <c15:showDataLabelsRange val="0"/>
                </c:ext>
              </c:extLst>
            </c:dLbl>
            <c:dLbl>
              <c:idx val="7"/>
              <c:layout/>
              <c:tx>
                <c:strRef>
                  <c:f>fb28source!$S$13</c:f>
                  <c:strCache>
                    <c:ptCount val="1"/>
                    <c:pt idx="0">
                      <c:v>丹麦</c:v>
                    </c:pt>
                  </c:strCache>
                </c:strRef>
              </c:tx>
              <c:showVal val="1"/>
              <c:extLst>
                <c:ext xmlns:c15="http://schemas.microsoft.com/office/drawing/2012/chart" uri="{CE6537A1-D6FC-4f65-9D91-7224C49458BB}">
                  <c15:layout/>
                  <c15:dlblFieldTable>
                    <c15:dlblFTEntry>
                      <c15:txfldGUID>{D7037957-C3CF-45AC-A2D6-0762A7703A4F}</c15:txfldGUID>
                      <c15:f>fb28source!$S$13</c15:f>
                      <c15:dlblFieldTableCache>
                        <c:ptCount val="1"/>
                        <c:pt idx="0">
                          <c:v>丹麦</c:v>
                        </c:pt>
                      </c15:dlblFieldTableCache>
                    </c15:dlblFTEntry>
                  </c15:dlblFieldTable>
                  <c15:showDataLabelsRange val="0"/>
                </c:ext>
              </c:extLst>
            </c:dLbl>
            <c:dLbl>
              <c:idx val="8"/>
              <c:layout/>
              <c:tx>
                <c:strRef>
                  <c:f>fb28source!$S$14</c:f>
                  <c:strCache>
                    <c:ptCount val="1"/>
                    <c:pt idx="0">
                      <c:v>爱沙尼亚</c:v>
                    </c:pt>
                  </c:strCache>
                </c:strRef>
              </c:tx>
              <c:showVal val="1"/>
              <c:extLst>
                <c:ext xmlns:c15="http://schemas.microsoft.com/office/drawing/2012/chart" uri="{CE6537A1-D6FC-4f65-9D91-7224C49458BB}">
                  <c15:layout/>
                  <c15:dlblFieldTable>
                    <c15:dlblFTEntry>
                      <c15:txfldGUID>{92AE6364-2C35-4C48-B921-E71DA4851E7C}</c15:txfldGUID>
                      <c15:f>fb28source!$S$14</c15:f>
                      <c15:dlblFieldTableCache>
                        <c:ptCount val="1"/>
                        <c:pt idx="0">
                          <c:v>爱沙尼亚</c:v>
                        </c:pt>
                      </c15:dlblFieldTableCache>
                    </c15:dlblFTEntry>
                  </c15:dlblFieldTable>
                  <c15:showDataLabelsRange val="0"/>
                </c:ext>
              </c:extLst>
            </c:dLbl>
            <c:dLbl>
              <c:idx val="9"/>
              <c:layout/>
              <c:tx>
                <c:strRef>
                  <c:f>fb28source!$S$15</c:f>
                  <c:strCache>
                    <c:ptCount val="1"/>
                    <c:pt idx="0">
                      <c:v>芬兰</c:v>
                    </c:pt>
                  </c:strCache>
                </c:strRef>
              </c:tx>
              <c:showVal val="1"/>
              <c:extLst>
                <c:ext xmlns:c15="http://schemas.microsoft.com/office/drawing/2012/chart" uri="{CE6537A1-D6FC-4f65-9D91-7224C49458BB}">
                  <c15:layout/>
                  <c15:dlblFieldTable>
                    <c15:dlblFTEntry>
                      <c15:txfldGUID>{5044BFA5-2C17-4819-92A6-7329E808044C}</c15:txfldGUID>
                      <c15:f>fb28source!$S$15</c15:f>
                      <c15:dlblFieldTableCache>
                        <c:ptCount val="1"/>
                        <c:pt idx="0">
                          <c:v>芬兰</c:v>
                        </c:pt>
                      </c15:dlblFieldTableCache>
                    </c15:dlblFTEntry>
                  </c15:dlblFieldTable>
                  <c15:showDataLabelsRange val="0"/>
                </c:ext>
              </c:extLst>
            </c:dLbl>
            <c:dLbl>
              <c:idx val="10"/>
              <c:layout/>
              <c:tx>
                <c:strRef>
                  <c:f>fb28source!$S$16</c:f>
                  <c:strCache>
                    <c:ptCount val="1"/>
                    <c:pt idx="0">
                      <c:v>法国</c:v>
                    </c:pt>
                  </c:strCache>
                </c:strRef>
              </c:tx>
              <c:showVal val="1"/>
              <c:extLst>
                <c:ext xmlns:c15="http://schemas.microsoft.com/office/drawing/2012/chart" uri="{CE6537A1-D6FC-4f65-9D91-7224C49458BB}">
                  <c15:layout/>
                  <c15:dlblFieldTable>
                    <c15:dlblFTEntry>
                      <c15:txfldGUID>{F9019231-531F-4F0B-ACAA-394C874DE164}</c15:txfldGUID>
                      <c15:f>fb28source!$S$16</c15:f>
                      <c15:dlblFieldTableCache>
                        <c:ptCount val="1"/>
                        <c:pt idx="0">
                          <c:v>法国</c:v>
                        </c:pt>
                      </c15:dlblFieldTableCache>
                    </c15:dlblFTEntry>
                  </c15:dlblFieldTable>
                  <c15:showDataLabelsRange val="0"/>
                </c:ext>
              </c:extLst>
            </c:dLbl>
            <c:dLbl>
              <c:idx val="11"/>
              <c:layout/>
              <c:tx>
                <c:strRef>
                  <c:f>fb28source!$S$17</c:f>
                  <c:strCache>
                    <c:ptCount val="1"/>
                    <c:pt idx="0">
                      <c:v>格鲁吉亚</c:v>
                    </c:pt>
                  </c:strCache>
                </c:strRef>
              </c:tx>
              <c:showVal val="1"/>
              <c:extLst>
                <c:ext xmlns:c15="http://schemas.microsoft.com/office/drawing/2012/chart" uri="{CE6537A1-D6FC-4f65-9D91-7224C49458BB}">
                  <c15:layout/>
                  <c15:dlblFieldTable>
                    <c15:dlblFTEntry>
                      <c15:txfldGUID>{71EE1086-5840-4008-9527-320FC8F692C0}</c15:txfldGUID>
                      <c15:f>fb28source!$S$17</c15:f>
                      <c15:dlblFieldTableCache>
                        <c:ptCount val="1"/>
                        <c:pt idx="0">
                          <c:v>格鲁吉亚</c:v>
                        </c:pt>
                      </c15:dlblFieldTableCache>
                    </c15:dlblFTEntry>
                  </c15:dlblFieldTable>
                  <c15:showDataLabelsRange val="0"/>
                </c:ext>
              </c:extLst>
            </c:dLbl>
            <c:dLbl>
              <c:idx val="12"/>
              <c:layout/>
              <c:tx>
                <c:strRef>
                  <c:f>fb28source!$S$18</c:f>
                  <c:strCache>
                    <c:ptCount val="1"/>
                    <c:pt idx="0">
                      <c:v>以色列</c:v>
                    </c:pt>
                  </c:strCache>
                </c:strRef>
              </c:tx>
              <c:showVal val="1"/>
              <c:extLst>
                <c:ext xmlns:c15="http://schemas.microsoft.com/office/drawing/2012/chart" uri="{CE6537A1-D6FC-4f65-9D91-7224C49458BB}">
                  <c15:layout/>
                  <c15:dlblFieldTable>
                    <c15:dlblFTEntry>
                      <c15:txfldGUID>{054C04ED-E6A8-463F-BD5B-E33ED9C702A5}</c15:txfldGUID>
                      <c15:f>fb28source!$S$18</c15:f>
                      <c15:dlblFieldTableCache>
                        <c:ptCount val="1"/>
                        <c:pt idx="0">
                          <c:v>以色列</c:v>
                        </c:pt>
                      </c15:dlblFieldTableCache>
                    </c15:dlblFTEntry>
                  </c15:dlblFieldTable>
                  <c15:showDataLabelsRange val="0"/>
                </c:ext>
              </c:extLst>
            </c:dLbl>
            <c:dLbl>
              <c:idx val="13"/>
              <c:layout/>
              <c:tx>
                <c:strRef>
                  <c:f>fb28source!$S$19</c:f>
                  <c:strCache>
                    <c:ptCount val="1"/>
                    <c:pt idx="0">
                      <c:v>意大利</c:v>
                    </c:pt>
                  </c:strCache>
                </c:strRef>
              </c:tx>
              <c:showVal val="1"/>
              <c:extLst>
                <c:ext xmlns:c15="http://schemas.microsoft.com/office/drawing/2012/chart" uri="{CE6537A1-D6FC-4f65-9D91-7224C49458BB}">
                  <c15:layout/>
                  <c15:dlblFieldTable>
                    <c15:dlblFTEntry>
                      <c15:txfldGUID>{C223E6B8-4CFD-4B79-AAE8-42A8F62D7DA7}</c15:txfldGUID>
                      <c15:f>fb28source!$S$19</c15:f>
                      <c15:dlblFieldTableCache>
                        <c:ptCount val="1"/>
                        <c:pt idx="0">
                          <c:v>意大利</c:v>
                        </c:pt>
                      </c15:dlblFieldTableCache>
                    </c15:dlblFTEntry>
                  </c15:dlblFieldTable>
                  <c15:showDataLabelsRange val="0"/>
                </c:ext>
              </c:extLst>
            </c:dLbl>
            <c:dLbl>
              <c:idx val="14"/>
              <c:layout>
                <c:manualLayout>
                  <c:x val="-4.8136364635614414E-3"/>
                  <c:y val="-4.8017832658402392E-17"/>
                </c:manualLayout>
              </c:layout>
              <c:tx>
                <c:strRef>
                  <c:f>fb28source!$S$20</c:f>
                  <c:strCache>
                    <c:ptCount val="1"/>
                    <c:pt idx="0">
                      <c:v>日本</c:v>
                    </c:pt>
                  </c:strCache>
                </c:strRef>
              </c:tx>
              <c:showVal val="1"/>
              <c:extLst>
                <c:ext xmlns:c15="http://schemas.microsoft.com/office/drawing/2012/chart" uri="{CE6537A1-D6FC-4f65-9D91-7224C49458BB}">
                  <c15:layout/>
                  <c15:dlblFieldTable>
                    <c15:dlblFTEntry>
                      <c15:txfldGUID>{1B21EAFD-10F4-4CB0-9E3A-35F7D39A93C3}</c15:txfldGUID>
                      <c15:f>fb28source!$S$20</c15:f>
                      <c15:dlblFieldTableCache>
                        <c:ptCount val="1"/>
                        <c:pt idx="0">
                          <c:v>日本</c:v>
                        </c:pt>
                      </c15:dlblFieldTableCache>
                    </c15:dlblFTEntry>
                  </c15:dlblFieldTable>
                  <c15:showDataLabelsRange val="0"/>
                </c:ext>
              </c:extLst>
            </c:dLbl>
            <c:dLbl>
              <c:idx val="15"/>
              <c:layout/>
              <c:tx>
                <c:strRef>
                  <c:f>fb28source!$S$21</c:f>
                  <c:strCache>
                    <c:ptCount val="1"/>
                    <c:pt idx="0">
                      <c:v>韩国</c:v>
                    </c:pt>
                  </c:strCache>
                </c:strRef>
              </c:tx>
              <c:showVal val="1"/>
              <c:extLst>
                <c:ext xmlns:c15="http://schemas.microsoft.com/office/drawing/2012/chart" uri="{CE6537A1-D6FC-4f65-9D91-7224C49458BB}">
                  <c15:layout/>
                  <c15:dlblFieldTable>
                    <c15:dlblFTEntry>
                      <c15:txfldGUID>{8C8AE5EC-4171-4E4A-B328-36113BE232FF}</c15:txfldGUID>
                      <c15:f>fb28source!$S$21</c15:f>
                      <c15:dlblFieldTableCache>
                        <c:ptCount val="1"/>
                        <c:pt idx="0">
                          <c:v>韩国</c:v>
                        </c:pt>
                      </c15:dlblFieldTableCache>
                    </c15:dlblFTEntry>
                  </c15:dlblFieldTable>
                  <c15:showDataLabelsRange val="0"/>
                </c:ext>
              </c:extLst>
            </c:dLbl>
            <c:dLbl>
              <c:idx val="16"/>
              <c:layout/>
              <c:tx>
                <c:strRef>
                  <c:f>fb28source!$S$22</c:f>
                  <c:strCache>
                    <c:ptCount val="1"/>
                    <c:pt idx="0">
                      <c:v>拉脱维亚</c:v>
                    </c:pt>
                  </c:strCache>
                </c:strRef>
              </c:tx>
              <c:showVal val="1"/>
              <c:extLst>
                <c:ext xmlns:c15="http://schemas.microsoft.com/office/drawing/2012/chart" uri="{CE6537A1-D6FC-4f65-9D91-7224C49458BB}">
                  <c15:layout/>
                  <c15:dlblFieldTable>
                    <c15:dlblFTEntry>
                      <c15:txfldGUID>{8795644E-51B8-4FE1-9264-5149838FFAB5}</c15:txfldGUID>
                      <c15:f>fb28source!$S$22</c15:f>
                      <c15:dlblFieldTableCache>
                        <c:ptCount val="1"/>
                        <c:pt idx="0">
                          <c:v>拉脱维亚</c:v>
                        </c:pt>
                      </c15:dlblFieldTableCache>
                    </c15:dlblFTEntry>
                  </c15:dlblFieldTable>
                  <c15:showDataLabelsRange val="0"/>
                </c:ext>
              </c:extLst>
            </c:dLbl>
            <c:dLbl>
              <c:idx val="17"/>
              <c:layout>
                <c:manualLayout>
                  <c:x val="0"/>
                  <c:y val="-3.3492831702273691E-2"/>
                </c:manualLayout>
              </c:layout>
              <c:tx>
                <c:strRef>
                  <c:f>fb28source!$S$23</c:f>
                  <c:strCache>
                    <c:ptCount val="1"/>
                    <c:pt idx="0">
                      <c:v>马来西亚</c:v>
                    </c:pt>
                  </c:strCache>
                </c:strRef>
              </c:tx>
              <c:showVal val="1"/>
              <c:extLst>
                <c:ext xmlns:c15="http://schemas.microsoft.com/office/drawing/2012/chart" uri="{CE6537A1-D6FC-4f65-9D91-7224C49458BB}">
                  <c15:layout/>
                  <c15:dlblFieldTable>
                    <c15:dlblFTEntry>
                      <c15:txfldGUID>{58FEA54E-F7A8-45D8-9639-B6668001676A}</c15:txfldGUID>
                      <c15:f>fb28source!$S$23</c15:f>
                      <c15:dlblFieldTableCache>
                        <c:ptCount val="1"/>
                        <c:pt idx="0">
                          <c:v>马来西亚</c:v>
                        </c:pt>
                      </c15:dlblFieldTableCache>
                    </c15:dlblFTEntry>
                  </c15:dlblFieldTable>
                  <c15:showDataLabelsRange val="0"/>
                </c:ext>
              </c:extLst>
            </c:dLbl>
            <c:dLbl>
              <c:idx val="18"/>
              <c:layout/>
              <c:tx>
                <c:strRef>
                  <c:f>fb28source!$S$24</c:f>
                  <c:strCache>
                    <c:ptCount val="1"/>
                    <c:pt idx="0">
                      <c:v>墨西哥</c:v>
                    </c:pt>
                  </c:strCache>
                </c:strRef>
              </c:tx>
              <c:showVal val="1"/>
              <c:extLst>
                <c:ext xmlns:c15="http://schemas.microsoft.com/office/drawing/2012/chart" uri="{CE6537A1-D6FC-4f65-9D91-7224C49458BB}">
                  <c15:layout/>
                  <c15:dlblFieldTable>
                    <c15:dlblFTEntry>
                      <c15:txfldGUID>{CB5CB882-B262-4072-B9D0-41FE0BAA3C4F}</c15:txfldGUID>
                      <c15:f>fb28source!$S$24</c15:f>
                      <c15:dlblFieldTableCache>
                        <c:ptCount val="1"/>
                        <c:pt idx="0">
                          <c:v>墨西哥</c:v>
                        </c:pt>
                      </c15:dlblFieldTableCache>
                    </c15:dlblFTEntry>
                  </c15:dlblFieldTable>
                  <c15:showDataLabelsRange val="0"/>
                </c:ext>
              </c:extLst>
            </c:dLbl>
            <c:dLbl>
              <c:idx val="19"/>
              <c:layout/>
              <c:tx>
                <c:strRef>
                  <c:f>fb28source!$S$25</c:f>
                  <c:strCache>
                    <c:ptCount val="1"/>
                    <c:pt idx="0">
                      <c:v>荷兰</c:v>
                    </c:pt>
                  </c:strCache>
                </c:strRef>
              </c:tx>
              <c:showVal val="1"/>
              <c:extLst>
                <c:ext xmlns:c15="http://schemas.microsoft.com/office/drawing/2012/chart" uri="{CE6537A1-D6FC-4f65-9D91-7224C49458BB}">
                  <c15:layout/>
                  <c15:dlblFieldTable>
                    <c15:dlblFTEntry>
                      <c15:txfldGUID>{2CFC926D-9E01-47AC-B591-E4FCCC3E763E}</c15:txfldGUID>
                      <c15:f>fb28source!$S$25</c15:f>
                      <c15:dlblFieldTableCache>
                        <c:ptCount val="1"/>
                        <c:pt idx="0">
                          <c:v>荷兰</c:v>
                        </c:pt>
                      </c15:dlblFieldTableCache>
                    </c15:dlblFTEntry>
                  </c15:dlblFieldTable>
                  <c15:showDataLabelsRange val="0"/>
                </c:ext>
              </c:extLst>
            </c:dLbl>
            <c:dLbl>
              <c:idx val="20"/>
              <c:layout/>
              <c:tx>
                <c:strRef>
                  <c:f>fb28source!$S$26</c:f>
                  <c:strCache>
                    <c:ptCount val="1"/>
                    <c:pt idx="0">
                      <c:v>新西兰</c:v>
                    </c:pt>
                  </c:strCache>
                </c:strRef>
              </c:tx>
              <c:showVal val="1"/>
              <c:extLst>
                <c:ext xmlns:c15="http://schemas.microsoft.com/office/drawing/2012/chart" uri="{CE6537A1-D6FC-4f65-9D91-7224C49458BB}">
                  <c15:layout/>
                  <c15:dlblFieldTable>
                    <c15:dlblFTEntry>
                      <c15:txfldGUID>{B8C871B9-AF49-4648-9E51-08B988887BD2}</c15:txfldGUID>
                      <c15:f>fb28source!$S$26</c15:f>
                      <c15:dlblFieldTableCache>
                        <c:ptCount val="1"/>
                        <c:pt idx="0">
                          <c:v>新西兰</c:v>
                        </c:pt>
                      </c15:dlblFieldTableCache>
                    </c15:dlblFTEntry>
                  </c15:dlblFieldTable>
                  <c15:showDataLabelsRange val="0"/>
                </c:ext>
              </c:extLst>
            </c:dLbl>
            <c:dLbl>
              <c:idx val="21"/>
              <c:layout/>
              <c:tx>
                <c:strRef>
                  <c:f>fb28source!$S$27</c:f>
                  <c:strCache>
                    <c:ptCount val="1"/>
                    <c:pt idx="0">
                      <c:v>挪威</c:v>
                    </c:pt>
                  </c:strCache>
                </c:strRef>
              </c:tx>
              <c:showVal val="1"/>
              <c:extLst>
                <c:ext xmlns:c15="http://schemas.microsoft.com/office/drawing/2012/chart" uri="{CE6537A1-D6FC-4f65-9D91-7224C49458BB}">
                  <c15:layout/>
                  <c15:dlblFieldTable>
                    <c15:dlblFTEntry>
                      <c15:txfldGUID>{A8CD7C96-E015-44DC-9651-104775863E05}</c15:txfldGUID>
                      <c15:f>fb28source!$S$27</c15:f>
                      <c15:dlblFieldTableCache>
                        <c:ptCount val="1"/>
                        <c:pt idx="0">
                          <c:v>挪威</c:v>
                        </c:pt>
                      </c15:dlblFieldTableCache>
                    </c15:dlblFTEntry>
                  </c15:dlblFieldTable>
                  <c15:showDataLabelsRange val="0"/>
                </c:ext>
              </c:extLst>
            </c:dLbl>
            <c:dLbl>
              <c:idx val="22"/>
              <c:layout/>
              <c:tx>
                <c:strRef>
                  <c:f>fb28source!$S$28</c:f>
                  <c:strCache>
                    <c:ptCount val="1"/>
                    <c:pt idx="0">
                      <c:v>波兰</c:v>
                    </c:pt>
                  </c:strCache>
                </c:strRef>
              </c:tx>
              <c:showVal val="1"/>
              <c:extLst>
                <c:ext xmlns:c15="http://schemas.microsoft.com/office/drawing/2012/chart" uri="{CE6537A1-D6FC-4f65-9D91-7224C49458BB}">
                  <c15:layout/>
                  <c15:dlblFieldTable>
                    <c15:dlblFTEntry>
                      <c15:txfldGUID>{7B593AB2-4CF7-4D1B-93DD-2EDC53770DC2}</c15:txfldGUID>
                      <c15:f>fb28source!$S$28</c15:f>
                      <c15:dlblFieldTableCache>
                        <c:ptCount val="1"/>
                        <c:pt idx="0">
                          <c:v>波兰</c:v>
                        </c:pt>
                      </c15:dlblFieldTableCache>
                    </c15:dlblFTEntry>
                  </c15:dlblFieldTable>
                  <c15:showDataLabelsRange val="0"/>
                </c:ext>
              </c:extLst>
            </c:dLbl>
            <c:dLbl>
              <c:idx val="23"/>
              <c:layout/>
              <c:tx>
                <c:strRef>
                  <c:f>fb28source!$S$29</c:f>
                  <c:strCache>
                    <c:ptCount val="1"/>
                    <c:pt idx="0">
                      <c:v>葡萄牙</c:v>
                    </c:pt>
                  </c:strCache>
                </c:strRef>
              </c:tx>
              <c:showVal val="1"/>
              <c:extLst>
                <c:ext xmlns:c15="http://schemas.microsoft.com/office/drawing/2012/chart" uri="{CE6537A1-D6FC-4f65-9D91-7224C49458BB}">
                  <c15:layout/>
                  <c15:dlblFieldTable>
                    <c15:dlblFTEntry>
                      <c15:txfldGUID>{4B15EEE0-7662-467A-B5AD-6B3A9D492159}</c15:txfldGUID>
                      <c15:f>fb28source!$S$29</c15:f>
                      <c15:dlblFieldTableCache>
                        <c:ptCount val="1"/>
                        <c:pt idx="0">
                          <c:v>葡萄牙</c:v>
                        </c:pt>
                      </c15:dlblFieldTableCache>
                    </c15:dlblFTEntry>
                  </c15:dlblFieldTable>
                  <c15:showDataLabelsRange val="0"/>
                </c:ext>
              </c:extLst>
            </c:dLbl>
            <c:dLbl>
              <c:idx val="24"/>
              <c:layout/>
              <c:tx>
                <c:strRef>
                  <c:f>fb28source!$S$30</c:f>
                  <c:strCache>
                    <c:ptCount val="1"/>
                    <c:pt idx="0">
                      <c:v>俄罗斯</c:v>
                    </c:pt>
                  </c:strCache>
                </c:strRef>
              </c:tx>
              <c:showVal val="1"/>
              <c:extLst>
                <c:ext xmlns:c15="http://schemas.microsoft.com/office/drawing/2012/chart" uri="{CE6537A1-D6FC-4f65-9D91-7224C49458BB}">
                  <c15:layout/>
                  <c15:dlblFieldTable>
                    <c15:dlblFTEntry>
                      <c15:txfldGUID>{44BCD513-3A40-424D-8BAC-AB1607FB41F1}</c15:txfldGUID>
                      <c15:f>fb28source!$S$30</c15:f>
                      <c15:dlblFieldTableCache>
                        <c:ptCount val="1"/>
                        <c:pt idx="0">
                          <c:v>俄罗斯</c:v>
                        </c:pt>
                      </c15:dlblFieldTableCache>
                    </c15:dlblFTEntry>
                  </c15:dlblFieldTable>
                  <c15:showDataLabelsRange val="0"/>
                </c:ext>
              </c:extLst>
            </c:dLbl>
            <c:dLbl>
              <c:idx val="25"/>
              <c:layout/>
              <c:tx>
                <c:strRef>
                  <c:f>fb28source!$S$31</c:f>
                  <c:strCache>
                    <c:ptCount val="1"/>
                    <c:pt idx="0">
                      <c:v>塞尔维亚</c:v>
                    </c:pt>
                  </c:strCache>
                </c:strRef>
              </c:tx>
              <c:showVal val="1"/>
              <c:extLst>
                <c:ext xmlns:c15="http://schemas.microsoft.com/office/drawing/2012/chart" uri="{CE6537A1-D6FC-4f65-9D91-7224C49458BB}">
                  <c15:layout/>
                  <c15:dlblFieldTable>
                    <c15:dlblFTEntry>
                      <c15:txfldGUID>{A318C763-9739-4AC1-BA02-793DF29AB660}</c15:txfldGUID>
                      <c15:f>fb28source!$S$31</c15:f>
                      <c15:dlblFieldTableCache>
                        <c:ptCount val="1"/>
                        <c:pt idx="0">
                          <c:v>塞尔维亚</c:v>
                        </c:pt>
                      </c15:dlblFieldTableCache>
                    </c15:dlblFTEntry>
                  </c15:dlblFieldTable>
                  <c15:showDataLabelsRange val="0"/>
                </c:ext>
              </c:extLst>
            </c:dLbl>
            <c:dLbl>
              <c:idx val="26"/>
              <c:layout/>
              <c:tx>
                <c:strRef>
                  <c:f>fb28source!$S$32</c:f>
                  <c:strCache>
                    <c:ptCount val="1"/>
                    <c:pt idx="0">
                      <c:v>新加坡</c:v>
                    </c:pt>
                  </c:strCache>
                </c:strRef>
              </c:tx>
              <c:spPr>
                <a:solidFill>
                  <a:srgbClr val="92D050"/>
                </a:solidFill>
              </c:spPr>
              <c:txPr>
                <a:bodyPr/>
                <a:lstStyle/>
                <a:p>
                  <a:pPr>
                    <a:defRPr sz="800" b="1"/>
                  </a:pPr>
                  <a:endParaRPr lang="zh-CN"/>
                </a:p>
              </c:txPr>
              <c:showVal val="1"/>
              <c:extLst>
                <c:ext xmlns:c15="http://schemas.microsoft.com/office/drawing/2012/chart" uri="{CE6537A1-D6FC-4f65-9D91-7224C49458BB}">
                  <c15:layout/>
                  <c15:dlblFieldTable>
                    <c15:dlblFTEntry>
                      <c15:txfldGUID>{05DC9348-E642-45CD-9262-B38F36A9CC96}</c15:txfldGUID>
                      <c15:f>fb28source!$S$32</c15:f>
                      <c15:dlblFieldTableCache>
                        <c:ptCount val="1"/>
                        <c:pt idx="0">
                          <c:v>新加坡</c:v>
                        </c:pt>
                      </c15:dlblFieldTableCache>
                    </c15:dlblFTEntry>
                  </c15:dlblFieldTable>
                  <c15:showDataLabelsRange val="0"/>
                </c:ext>
              </c:extLst>
            </c:dLbl>
            <c:dLbl>
              <c:idx val="27"/>
              <c:layout/>
              <c:tx>
                <c:strRef>
                  <c:f>fb28source!$S$33</c:f>
                  <c:strCache>
                    <c:ptCount val="1"/>
                    <c:pt idx="0">
                      <c:v>斯洛伐克</c:v>
                    </c:pt>
                  </c:strCache>
                </c:strRef>
              </c:tx>
              <c:showVal val="1"/>
              <c:extLst>
                <c:ext xmlns:c15="http://schemas.microsoft.com/office/drawing/2012/chart" uri="{CE6537A1-D6FC-4f65-9D91-7224C49458BB}">
                  <c15:layout/>
                  <c15:dlblFieldTable>
                    <c15:dlblFTEntry>
                      <c15:txfldGUID>{F0EA06E9-C5EA-4ECD-AFF4-784CD9703452}</c15:txfldGUID>
                      <c15:f>fb28source!$S$33</c15:f>
                      <c15:dlblFieldTableCache>
                        <c:ptCount val="1"/>
                        <c:pt idx="0">
                          <c:v>斯洛伐克</c:v>
                        </c:pt>
                      </c15:dlblFieldTableCache>
                    </c15:dlblFTEntry>
                  </c15:dlblFieldTable>
                  <c15:showDataLabelsRange val="0"/>
                </c:ext>
              </c:extLst>
            </c:dLbl>
            <c:dLbl>
              <c:idx val="28"/>
              <c:layout/>
              <c:tx>
                <c:strRef>
                  <c:f>fb28source!$S$34</c:f>
                  <c:strCache>
                    <c:ptCount val="1"/>
                    <c:pt idx="0">
                      <c:v>西班牙</c:v>
                    </c:pt>
                  </c:strCache>
                </c:strRef>
              </c:tx>
              <c:showVal val="1"/>
              <c:extLst>
                <c:ext xmlns:c15="http://schemas.microsoft.com/office/drawing/2012/chart" uri="{CE6537A1-D6FC-4f65-9D91-7224C49458BB}">
                  <c15:layout/>
                  <c15:dlblFieldTable>
                    <c15:dlblFTEntry>
                      <c15:txfldGUID>{1FD658A6-9EDE-4074-976D-503771E6FB98}</c15:txfldGUID>
                      <c15:f>fb28source!$S$34</c15:f>
                      <c15:dlblFieldTableCache>
                        <c:ptCount val="1"/>
                        <c:pt idx="0">
                          <c:v>西班牙</c:v>
                        </c:pt>
                      </c15:dlblFieldTableCache>
                    </c15:dlblFTEntry>
                  </c15:dlblFieldTable>
                  <c15:showDataLabelsRange val="0"/>
                </c:ext>
              </c:extLst>
            </c:dLbl>
            <c:dLbl>
              <c:idx val="29"/>
              <c:layout/>
              <c:tx>
                <c:strRef>
                  <c:f>fb28source!$S$35</c:f>
                  <c:strCache>
                    <c:ptCount val="1"/>
                    <c:pt idx="0">
                      <c:v>瑞典</c:v>
                    </c:pt>
                  </c:strCache>
                </c:strRef>
              </c:tx>
              <c:showVal val="1"/>
              <c:extLst>
                <c:ext xmlns:c15="http://schemas.microsoft.com/office/drawing/2012/chart" uri="{CE6537A1-D6FC-4f65-9D91-7224C49458BB}">
                  <c15:layout/>
                  <c15:dlblFieldTable>
                    <c15:dlblFTEntry>
                      <c15:txfldGUID>{2F426CD8-7F11-44CA-AC97-702080A78B5C}</c15:txfldGUID>
                      <c15:f>fb28source!$S$35</c15:f>
                      <c15:dlblFieldTableCache>
                        <c:ptCount val="1"/>
                        <c:pt idx="0">
                          <c:v>瑞典</c:v>
                        </c:pt>
                      </c15:dlblFieldTableCache>
                    </c15:dlblFTEntry>
                  </c15:dlblFieldTable>
                  <c15:showDataLabelsRange val="0"/>
                </c:ext>
              </c:extLst>
            </c:dLbl>
            <c:dLbl>
              <c:idx val="30"/>
              <c:layout/>
              <c:tx>
                <c:strRef>
                  <c:f>fb28source!$S$36</c:f>
                  <c:strCache>
                    <c:ptCount val="1"/>
                    <c:pt idx="0">
                      <c:v>英格兰（英国）</c:v>
                    </c:pt>
                  </c:strCache>
                </c:strRef>
              </c:tx>
              <c:showVal val="1"/>
              <c:extLst>
                <c:ext xmlns:c15="http://schemas.microsoft.com/office/drawing/2012/chart" uri="{CE6537A1-D6FC-4f65-9D91-7224C49458BB}">
                  <c15:layout/>
                  <c15:dlblFieldTable>
                    <c15:dlblFTEntry>
                      <c15:txfldGUID>{7305F562-A5B3-4C47-886C-00B92034BBC9}</c15:txfldGUID>
                      <c15:f>fb28source!$S$36</c15:f>
                      <c15:dlblFieldTableCache>
                        <c:ptCount val="1"/>
                        <c:pt idx="0">
                          <c:v>英格兰（英国）</c:v>
                        </c:pt>
                      </c15:dlblFieldTableCache>
                    </c15:dlblFTEntry>
                  </c15:dlblFieldTable>
                  <c15:showDataLabelsRange val="0"/>
                </c:ext>
              </c:extLst>
            </c:dLbl>
            <c:dLbl>
              <c:idx val="31"/>
              <c:layout/>
              <c:tx>
                <c:strRef>
                  <c:f>fb28source!$S$37</c:f>
                  <c:strCache>
                    <c:ptCount val="1"/>
                    <c:pt idx="0">
                      <c:v>弗兰德斯（比利时）</c:v>
                    </c:pt>
                  </c:strCache>
                </c:strRef>
              </c:tx>
              <c:showVal val="1"/>
              <c:extLst>
                <c:ext xmlns:c15="http://schemas.microsoft.com/office/drawing/2012/chart" uri="{CE6537A1-D6FC-4f65-9D91-7224C49458BB}">
                  <c15:layout/>
                  <c15:dlblFieldTable>
                    <c15:dlblFTEntry>
                      <c15:txfldGUID>{22BE5DE5-94A6-4C05-A0E1-F9A762AA8788}</c15:txfldGUID>
                      <c15:f>fb28source!$S$37</c15:f>
                      <c15:dlblFieldTableCache>
                        <c:ptCount val="1"/>
                        <c:pt idx="0">
                          <c:v>弗兰德斯（比利时）</c:v>
                        </c:pt>
                      </c15:dlblFieldTableCache>
                    </c15:dlblFTEntry>
                  </c15:dlblFieldTable>
                  <c15:showDataLabelsRange val="0"/>
                </c:ext>
              </c:extLst>
            </c:dLbl>
            <c:dLbl>
              <c:idx val="32"/>
              <c:layout/>
              <c:tx>
                <c:strRef>
                  <c:f>fb28source!$S$38</c:f>
                  <c:strCache>
                    <c:ptCount val="1"/>
                    <c:pt idx="0">
                      <c:v>阿布扎比（阿联酋）</c:v>
                    </c:pt>
                  </c:strCache>
                </c:strRef>
              </c:tx>
              <c:showVal val="1"/>
              <c:extLst>
                <c:ext xmlns:c15="http://schemas.microsoft.com/office/drawing/2012/chart" uri="{CE6537A1-D6FC-4f65-9D91-7224C49458BB}">
                  <c15:layout/>
                  <c15:dlblFieldTable>
                    <c15:dlblFTEntry>
                      <c15:txfldGUID>{F0A6F841-071D-460C-9F2E-23FBAD28EEA3}</c15:txfldGUID>
                      <c15:f>fb28source!$S$38</c15:f>
                      <c15:dlblFieldTableCache>
                        <c:ptCount val="1"/>
                        <c:pt idx="0">
                          <c:v>阿布扎比（阿联酋）</c:v>
                        </c:pt>
                      </c15:dlblFieldTableCache>
                    </c15:dlblFTEntry>
                  </c15:dlblFieldTable>
                  <c15:showDataLabelsRange val="0"/>
                </c:ext>
              </c:extLst>
            </c:dLbl>
            <c:dLbl>
              <c:idx val="33"/>
              <c:layout/>
              <c:tx>
                <c:strRef>
                  <c:f>fb28source!$S$39</c:f>
                  <c:strCache>
                    <c:ptCount val="1"/>
                    <c:pt idx="0">
                      <c:v>阿尔伯塔（加拿大）</c:v>
                    </c:pt>
                  </c:strCache>
                </c:strRef>
              </c:tx>
              <c:showVal val="1"/>
              <c:extLst>
                <c:ext xmlns:c15="http://schemas.microsoft.com/office/drawing/2012/chart" uri="{CE6537A1-D6FC-4f65-9D91-7224C49458BB}">
                  <c15:layout/>
                  <c15:dlblFieldTable>
                    <c15:dlblFTEntry>
                      <c15:txfldGUID>{FA0C1E07-DA96-4E76-B3E6-F84F1216DE56}</c15:txfldGUID>
                      <c15:f>fb28source!$S$39</c15:f>
                      <c15:dlblFieldTableCache>
                        <c:ptCount val="1"/>
                        <c:pt idx="0">
                          <c:v>阿尔伯塔（加拿大）</c:v>
                        </c:pt>
                      </c15:dlblFieldTableCache>
                    </c15:dlblFTEntry>
                  </c15:dlblFieldTable>
                  <c15:showDataLabelsRange val="0"/>
                </c:ext>
              </c:extLst>
            </c:dLbl>
            <c:dLbl>
              <c:idx val="34"/>
              <c:layout/>
              <c:tx>
                <c:strRef>
                  <c:f>fb28source!$S$40</c:f>
                  <c:strCache>
                    <c:ptCount val="1"/>
                    <c:pt idx="0">
                      <c:v>罗马尼亚</c:v>
                    </c:pt>
                  </c:strCache>
                </c:strRef>
              </c:tx>
              <c:showVal val="1"/>
              <c:extLst>
                <c:ext xmlns:c15="http://schemas.microsoft.com/office/drawing/2012/chart" uri="{CE6537A1-D6FC-4f65-9D91-7224C49458BB}">
                  <c15:layout/>
                  <c15:dlblFieldTable>
                    <c15:dlblFTEntry>
                      <c15:txfldGUID>{BFDAD425-ED08-4C5B-970C-FB06AE15DF6F}</c15:txfldGUID>
                      <c15:f>fb28source!$S$40</c15:f>
                      <c15:dlblFieldTableCache>
                        <c:ptCount val="1"/>
                        <c:pt idx="0">
                          <c:v>罗马尼亚</c:v>
                        </c:pt>
                      </c15:dlblFieldTableCache>
                    </c15:dlblFTEntry>
                  </c15:dlblFieldTable>
                  <c15:showDataLabelsRange val="0"/>
                </c:ext>
              </c:extLst>
            </c:dLbl>
            <c:dLbl>
              <c:idx val="36"/>
              <c:layout>
                <c:manualLayout>
                  <c:x val="-7.4408667515696386E-2"/>
                  <c:y val="-2.5763716694056681E-3"/>
                </c:manualLayout>
              </c:layout>
              <c:tx>
                <c:rich>
                  <a:bodyPr/>
                  <a:lstStyle/>
                  <a:p>
                    <a:pPr>
                      <a:defRPr sz="800" b="1">
                        <a:solidFill>
                          <a:schemeClr val="tx1"/>
                        </a:solidFill>
                      </a:defRPr>
                    </a:pPr>
                    <a:r>
                      <a:rPr lang="zh-CN" altLang="en-US" sz="800" b="1" dirty="0">
                        <a:solidFill>
                          <a:schemeClr val="tx1"/>
                        </a:solidFill>
                      </a:rPr>
                      <a:t>中国上海</a:t>
                    </a:r>
                    <a:endParaRPr lang="zh-CN" altLang="en-US" dirty="0">
                      <a:solidFill>
                        <a:schemeClr val="tx1"/>
                      </a:solidFill>
                    </a:endParaRPr>
                  </a:p>
                </c:rich>
              </c:tx>
              <c:spPr>
                <a:solidFill>
                  <a:srgbClr val="FFC000"/>
                </a:solidFill>
              </c:spPr>
              <c:showVal val="1"/>
              <c:extLst>
                <c:ext xmlns:c15="http://schemas.microsoft.com/office/drawing/2012/chart" uri="{CE6537A1-D6FC-4f65-9D91-7224C49458BB}">
                  <c15:layout/>
                </c:ext>
              </c:extLst>
            </c:dLbl>
            <c:delete val="1"/>
            <c:extLst>
              <c:ext xmlns:c15="http://schemas.microsoft.com/office/drawing/2012/chart" uri="{CE6537A1-D6FC-4f65-9D91-7224C49458BB}">
                <c15:showLeaderLines val="0"/>
              </c:ext>
            </c:extLst>
          </c:dLbls>
          <c:xVal>
            <c:numRef>
              <c:f>fb28source!$T$6:$T$42</c:f>
              <c:numCache>
                <c:formatCode>0.0_ </c:formatCode>
                <c:ptCount val="37"/>
                <c:pt idx="0">
                  <c:v>27.204940896128672</c:v>
                </c:pt>
                <c:pt idx="1">
                  <c:v>54.805515614704987</c:v>
                </c:pt>
                <c:pt idx="2">
                  <c:v>94.457149685474604</c:v>
                </c:pt>
                <c:pt idx="3">
                  <c:v>34.125649679970792</c:v>
                </c:pt>
                <c:pt idx="4">
                  <c:v>74.280034825039607</c:v>
                </c:pt>
                <c:pt idx="5">
                  <c:v>46.967768043135003</c:v>
                </c:pt>
                <c:pt idx="6">
                  <c:v>73.212809391785086</c:v>
                </c:pt>
                <c:pt idx="7">
                  <c:v>43.654550589807165</c:v>
                </c:pt>
                <c:pt idx="8">
                  <c:v>52.303975714209862</c:v>
                </c:pt>
                <c:pt idx="9">
                  <c:v>42.350031924789185</c:v>
                </c:pt>
                <c:pt idx="10">
                  <c:v>43.064570445536916</c:v>
                </c:pt>
                <c:pt idx="11">
                  <c:v>59.831508561450853</c:v>
                </c:pt>
                <c:pt idx="12">
                  <c:v>68.702236247235746</c:v>
                </c:pt>
                <c:pt idx="13">
                  <c:v>27.826165253344353</c:v>
                </c:pt>
                <c:pt idx="14">
                  <c:v>75.178065087599194</c:v>
                </c:pt>
                <c:pt idx="15">
                  <c:v>29.834018182384767</c:v>
                </c:pt>
                <c:pt idx="16">
                  <c:v>61.335862520099973</c:v>
                </c:pt>
                <c:pt idx="17">
                  <c:v>46.288747352801792</c:v>
                </c:pt>
                <c:pt idx="18">
                  <c:v>56.314624433093464</c:v>
                </c:pt>
                <c:pt idx="19">
                  <c:v>26.422325143169413</c:v>
                </c:pt>
                <c:pt idx="20">
                  <c:v>34.893985741695097</c:v>
                </c:pt>
                <c:pt idx="21">
                  <c:v>45.282437946546061</c:v>
                </c:pt>
                <c:pt idx="22">
                  <c:v>93.046183060016205</c:v>
                </c:pt>
                <c:pt idx="23">
                  <c:v>42.078922010104556</c:v>
                </c:pt>
                <c:pt idx="24">
                  <c:v>76.260802269605762</c:v>
                </c:pt>
                <c:pt idx="25">
                  <c:v>70.158236355009734</c:v>
                </c:pt>
                <c:pt idx="26">
                  <c:v>50.40749546341663</c:v>
                </c:pt>
                <c:pt idx="27">
                  <c:v>65.215688735088193</c:v>
                </c:pt>
                <c:pt idx="28">
                  <c:v>21.81903768739755</c:v>
                </c:pt>
                <c:pt idx="29">
                  <c:v>46.412659859016898</c:v>
                </c:pt>
                <c:pt idx="30">
                  <c:v>41.904850370920819</c:v>
                </c:pt>
                <c:pt idx="31">
                  <c:v>69.793328215563378</c:v>
                </c:pt>
                <c:pt idx="32">
                  <c:v>75.561695274704007</c:v>
                </c:pt>
                <c:pt idx="33">
                  <c:v>81.436663605465611</c:v>
                </c:pt>
                <c:pt idx="34">
                  <c:v>89.380228036339233</c:v>
                </c:pt>
                <c:pt idx="35">
                  <c:v>54.663738676542629</c:v>
                </c:pt>
                <c:pt idx="36">
                  <c:v>45.698124281380416</c:v>
                </c:pt>
              </c:numCache>
            </c:numRef>
          </c:xVal>
          <c:yVal>
            <c:numRef>
              <c:f>fb28source!$U$6:$U$42</c:f>
              <c:numCache>
                <c:formatCode>0.0_ </c:formatCode>
                <c:ptCount val="37"/>
                <c:pt idx="0">
                  <c:v>56.95160262907072</c:v>
                </c:pt>
                <c:pt idx="1">
                  <c:v>68.282889388654667</c:v>
                </c:pt>
                <c:pt idx="2">
                  <c:v>31.081260232302583</c:v>
                </c:pt>
                <c:pt idx="3">
                  <c:v>60.552873668580766</c:v>
                </c:pt>
                <c:pt idx="4">
                  <c:v>52.464392404857385</c:v>
                </c:pt>
                <c:pt idx="5">
                  <c:v>35.062516319125521</c:v>
                </c:pt>
                <c:pt idx="6">
                  <c:v>64.159440466815255</c:v>
                </c:pt>
                <c:pt idx="7">
                  <c:v>14.876978277163779</c:v>
                </c:pt>
                <c:pt idx="8">
                  <c:v>80.089708665879328</c:v>
                </c:pt>
                <c:pt idx="9">
                  <c:v>6.5926963816219484</c:v>
                </c:pt>
                <c:pt idx="10">
                  <c:v>18.244183186715016</c:v>
                </c:pt>
                <c:pt idx="11">
                  <c:v>54.608081378668651</c:v>
                </c:pt>
                <c:pt idx="12">
                  <c:v>50.257237461687446</c:v>
                </c:pt>
                <c:pt idx="13">
                  <c:v>15.222696986218297</c:v>
                </c:pt>
                <c:pt idx="14">
                  <c:v>64.514136995895697</c:v>
                </c:pt>
                <c:pt idx="15">
                  <c:v>29.322848181385481</c:v>
                </c:pt>
                <c:pt idx="16">
                  <c:v>89.807415938436563</c:v>
                </c:pt>
                <c:pt idx="17">
                  <c:v>90.507384318773546</c:v>
                </c:pt>
                <c:pt idx="18">
                  <c:v>60.066548688958498</c:v>
                </c:pt>
                <c:pt idx="19">
                  <c:v>80.724631161821293</c:v>
                </c:pt>
                <c:pt idx="20">
                  <c:v>70.709714997160631</c:v>
                </c:pt>
                <c:pt idx="21">
                  <c:v>43.907615831526357</c:v>
                </c:pt>
                <c:pt idx="22">
                  <c:v>38.205572565442552</c:v>
                </c:pt>
                <c:pt idx="23">
                  <c:v>31.443517747883028</c:v>
                </c:pt>
                <c:pt idx="24">
                  <c:v>79.364848766994442</c:v>
                </c:pt>
                <c:pt idx="25">
                  <c:v>30.092176271343796</c:v>
                </c:pt>
                <c:pt idx="26">
                  <c:v>82.631705059997998</c:v>
                </c:pt>
                <c:pt idx="27">
                  <c:v>72.404748806846698</c:v>
                </c:pt>
                <c:pt idx="28">
                  <c:v>42.390147842629283</c:v>
                </c:pt>
                <c:pt idx="29">
                  <c:v>13.028757618287983</c:v>
                </c:pt>
                <c:pt idx="30">
                  <c:v>85.198671400084635</c:v>
                </c:pt>
                <c:pt idx="31">
                  <c:v>19.555201563731398</c:v>
                </c:pt>
                <c:pt idx="32">
                  <c:v>67.917826473599291</c:v>
                </c:pt>
                <c:pt idx="33">
                  <c:v>39.691444472431826</c:v>
                </c:pt>
                <c:pt idx="34">
                  <c:v>58.236847341354789</c:v>
                </c:pt>
                <c:pt idx="35">
                  <c:v>52.415857768628904</c:v>
                </c:pt>
                <c:pt idx="36">
                  <c:v>88.851094814921936</c:v>
                </c:pt>
              </c:numCache>
            </c:numRef>
          </c:yVal>
        </c:ser>
        <c:dLbls/>
        <c:axId val="137911680"/>
        <c:axId val="139121792"/>
      </c:scatterChart>
      <c:valAx>
        <c:axId val="137911680"/>
        <c:scaling>
          <c:orientation val="minMax"/>
        </c:scaling>
        <c:axPos val="b"/>
        <c:majorGridlines>
          <c:spPr>
            <a:ln>
              <a:solidFill>
                <a:schemeClr val="tx1"/>
              </a:solidFill>
              <a:prstDash val="dash"/>
            </a:ln>
          </c:spPr>
        </c:majorGridlines>
        <c:numFmt formatCode="0_ " sourceLinked="0"/>
        <c:majorTickMark val="none"/>
        <c:tickLblPos val="low"/>
        <c:spPr>
          <a:ln w="12700"/>
        </c:spPr>
        <c:txPr>
          <a:bodyPr/>
          <a:lstStyle/>
          <a:p>
            <a:pPr>
              <a:defRPr sz="800"/>
            </a:pPr>
            <a:endParaRPr lang="zh-CN"/>
          </a:p>
        </c:txPr>
        <c:crossAx val="139121792"/>
        <c:crossesAt val="52.4"/>
        <c:crossBetween val="midCat"/>
      </c:valAx>
      <c:valAx>
        <c:axId val="139121792"/>
        <c:scaling>
          <c:orientation val="minMax"/>
        </c:scaling>
        <c:axPos val="l"/>
        <c:majorGridlines>
          <c:spPr>
            <a:ln>
              <a:solidFill>
                <a:schemeClr val="tx1"/>
              </a:solidFill>
              <a:prstDash val="dash"/>
            </a:ln>
          </c:spPr>
        </c:majorGridlines>
        <c:numFmt formatCode="0_ " sourceLinked="0"/>
        <c:majorTickMark val="none"/>
        <c:tickLblPos val="low"/>
        <c:spPr>
          <a:ln w="12700"/>
        </c:spPr>
        <c:txPr>
          <a:bodyPr/>
          <a:lstStyle/>
          <a:p>
            <a:pPr>
              <a:defRPr sz="800"/>
            </a:pPr>
            <a:endParaRPr lang="zh-CN"/>
          </a:p>
        </c:txPr>
        <c:crossAx val="137911680"/>
        <c:crossesAt val="54.7"/>
        <c:crossBetween val="midCat"/>
      </c:valAx>
      <c:spPr>
        <a:ln>
          <a:solidFill>
            <a:schemeClr val="tx1"/>
          </a:solidFill>
        </a:ln>
      </c:spPr>
    </c:plotArea>
    <c:plotVisOnly val="1"/>
    <c:dispBlanksAs val="gap"/>
  </c:chart>
  <c:externalData r:id="rId1"/>
  <c:userShapes r:id="rId2"/>
</c:chartSpace>
</file>

<file path=ppt/charts/chart23.xml><?xml version="1.0" encoding="utf-8"?>
<c:chartSpace xmlns:c="http://schemas.openxmlformats.org/drawingml/2006/chart" xmlns:a="http://schemas.openxmlformats.org/drawingml/2006/main" xmlns:r="http://schemas.openxmlformats.org/officeDocument/2006/relationships">
  <c:lang val="zh-CN"/>
  <c:chart>
    <c:plotArea>
      <c:layout/>
      <c:barChart>
        <c:barDir val="bar"/>
        <c:grouping val="clustered"/>
        <c:ser>
          <c:idx val="0"/>
          <c:order val="0"/>
          <c:tx>
            <c:strRef>
              <c:f>'FB31'!$D$45</c:f>
              <c:strCache>
                <c:ptCount val="1"/>
                <c:pt idx="0">
                  <c:v>国际平均值</c:v>
                </c:pt>
              </c:strCache>
            </c:strRef>
          </c:tx>
          <c:dLbls>
            <c:spPr>
              <a:noFill/>
              <a:ln>
                <a:noFill/>
              </a:ln>
              <a:effectLst/>
            </c:spPr>
            <c:txPr>
              <a:bodyPr/>
              <a:lstStyle/>
              <a:p>
                <a:pPr>
                  <a:defRPr sz="1200"/>
                </a:pPr>
                <a:endParaRPr lang="zh-CN"/>
              </a:p>
            </c:txPr>
            <c:showVal val="1"/>
            <c:extLst>
              <c:ext xmlns:c15="http://schemas.microsoft.com/office/drawing/2012/chart" uri="{CE6537A1-D6FC-4f65-9D91-7224C49458BB}">
                <c15:layout/>
                <c15:showLeaderLines val="0"/>
              </c:ext>
            </c:extLst>
          </c:dLbls>
          <c:cat>
            <c:strRef>
              <c:f>'FB31'!$C$46:$C$48</c:f>
              <c:strCache>
                <c:ptCount val="3"/>
                <c:pt idx="0">
                  <c:v>安排带教老师帮助教师提高教学水平</c:v>
                </c:pt>
                <c:pt idx="1">
                  <c:v>与教师讨论改进任何教学不足的措施</c:v>
                </c:pt>
                <c:pt idx="2">
                  <c:v>有为提升教师工作水平而制定的教师发展或培训计划</c:v>
                </c:pt>
              </c:strCache>
            </c:strRef>
          </c:cat>
          <c:val>
            <c:numRef>
              <c:f>'FB31'!$D$46:$D$48</c:f>
              <c:numCache>
                <c:formatCode>0.0_ </c:formatCode>
                <c:ptCount val="3"/>
                <c:pt idx="0">
                  <c:v>51.50011842472874</c:v>
                </c:pt>
                <c:pt idx="1">
                  <c:v>75.791819251718579</c:v>
                </c:pt>
                <c:pt idx="2">
                  <c:v>62.179722208326289</c:v>
                </c:pt>
              </c:numCache>
            </c:numRef>
          </c:val>
        </c:ser>
        <c:ser>
          <c:idx val="1"/>
          <c:order val="1"/>
          <c:tx>
            <c:strRef>
              <c:f>'FB31'!$E$45</c:f>
              <c:strCache>
                <c:ptCount val="1"/>
                <c:pt idx="0">
                  <c:v>中国上海</c:v>
                </c:pt>
              </c:strCache>
            </c:strRef>
          </c:tx>
          <c:dLbls>
            <c:spPr>
              <a:noFill/>
              <a:ln>
                <a:noFill/>
              </a:ln>
              <a:effectLst/>
            </c:spPr>
            <c:txPr>
              <a:bodyPr/>
              <a:lstStyle/>
              <a:p>
                <a:pPr>
                  <a:defRPr sz="1200"/>
                </a:pPr>
                <a:endParaRPr lang="zh-CN"/>
              </a:p>
            </c:txPr>
            <c:showVal val="1"/>
            <c:extLst>
              <c:ext xmlns:c15="http://schemas.microsoft.com/office/drawing/2012/chart" uri="{CE6537A1-D6FC-4f65-9D91-7224C49458BB}">
                <c15:layout/>
                <c15:showLeaderLines val="0"/>
              </c:ext>
            </c:extLst>
          </c:dLbls>
          <c:cat>
            <c:strRef>
              <c:f>'FB31'!$C$46:$C$48</c:f>
              <c:strCache>
                <c:ptCount val="3"/>
                <c:pt idx="0">
                  <c:v>安排带教老师帮助教师提高教学水平</c:v>
                </c:pt>
                <c:pt idx="1">
                  <c:v>与教师讨论改进任何教学不足的措施</c:v>
                </c:pt>
                <c:pt idx="2">
                  <c:v>有为提升教师工作水平而制定的教师发展或培训计划</c:v>
                </c:pt>
              </c:strCache>
            </c:strRef>
          </c:cat>
          <c:val>
            <c:numRef>
              <c:f>'FB31'!$E$46:$E$48</c:f>
              <c:numCache>
                <c:formatCode>0.0_ </c:formatCode>
                <c:ptCount val="3"/>
                <c:pt idx="0">
                  <c:v>90.841773601438973</c:v>
                </c:pt>
                <c:pt idx="1">
                  <c:v>89.422395743646348</c:v>
                </c:pt>
                <c:pt idx="2">
                  <c:v>82.246119605349804</c:v>
                </c:pt>
              </c:numCache>
            </c:numRef>
          </c:val>
        </c:ser>
        <c:dLbls/>
        <c:axId val="139415936"/>
        <c:axId val="139417472"/>
      </c:barChart>
      <c:catAx>
        <c:axId val="139415936"/>
        <c:scaling>
          <c:orientation val="maxMin"/>
        </c:scaling>
        <c:axPos val="l"/>
        <c:numFmt formatCode="General" sourceLinked="0"/>
        <c:tickLblPos val="nextTo"/>
        <c:txPr>
          <a:bodyPr rot="0" vert="horz" anchor="ctr" anchorCtr="0"/>
          <a:lstStyle/>
          <a:p>
            <a:pPr>
              <a:defRPr sz="1400" b="1"/>
            </a:pPr>
            <a:endParaRPr lang="zh-CN"/>
          </a:p>
        </c:txPr>
        <c:crossAx val="139417472"/>
        <c:crosses val="autoZero"/>
        <c:auto val="1"/>
        <c:lblAlgn val="ctr"/>
        <c:lblOffset val="100"/>
      </c:catAx>
      <c:valAx>
        <c:axId val="139417472"/>
        <c:scaling>
          <c:orientation val="minMax"/>
        </c:scaling>
        <c:axPos val="b"/>
        <c:majorGridlines>
          <c:spPr>
            <a:ln>
              <a:prstDash val="dash"/>
            </a:ln>
          </c:spPr>
        </c:majorGridlines>
        <c:numFmt formatCode="0_ " sourceLinked="0"/>
        <c:tickLblPos val="nextTo"/>
        <c:txPr>
          <a:bodyPr/>
          <a:lstStyle/>
          <a:p>
            <a:pPr>
              <a:defRPr sz="800"/>
            </a:pPr>
            <a:endParaRPr lang="zh-CN"/>
          </a:p>
        </c:txPr>
        <c:crossAx val="139415936"/>
        <c:crosses val="max"/>
        <c:crossBetween val="between"/>
      </c:valAx>
    </c:plotArea>
    <c:legend>
      <c:legendPos val="t"/>
      <c:layout/>
      <c:txPr>
        <a:bodyPr/>
        <a:lstStyle/>
        <a:p>
          <a:pPr>
            <a:defRPr sz="1400" b="1"/>
          </a:pPr>
          <a:endParaRPr lang="zh-CN"/>
        </a:p>
      </c:txPr>
    </c:legend>
    <c:plotVisOnly val="1"/>
    <c:dispBlanksAs val="gap"/>
  </c:chart>
  <c:externalData r:id="rId1"/>
</c:chartSpace>
</file>

<file path=ppt/charts/chart24.xml><?xml version="1.0" encoding="utf-8"?>
<c:chartSpace xmlns:c="http://schemas.openxmlformats.org/drawingml/2006/chart" xmlns:a="http://schemas.openxmlformats.org/drawingml/2006/main" xmlns:r="http://schemas.openxmlformats.org/officeDocument/2006/relationships">
  <c:lang val="zh-CN"/>
  <c:chart>
    <c:plotArea>
      <c:layout>
        <c:manualLayout>
          <c:layoutTarget val="inner"/>
          <c:xMode val="edge"/>
          <c:yMode val="edge"/>
          <c:x val="0.2285809330559774"/>
          <c:y val="4.2002132386979307E-2"/>
          <c:w val="0.7274179412164079"/>
          <c:h val="0.91700865123304387"/>
        </c:manualLayout>
      </c:layout>
      <c:barChart>
        <c:barDir val="bar"/>
        <c:grouping val="stacked"/>
        <c:ser>
          <c:idx val="0"/>
          <c:order val="0"/>
          <c:tx>
            <c:strRef>
              <c:f>从未参加!$C$1</c:f>
              <c:strCache>
                <c:ptCount val="1"/>
                <c:pt idx="0">
                  <c:v>从未接受过教学领导力培训</c:v>
                </c:pt>
              </c:strCache>
            </c:strRef>
          </c:tx>
          <c:spPr>
            <a:solidFill>
              <a:srgbClr val="0070C0"/>
            </a:solidFill>
          </c:spPr>
          <c:cat>
            <c:strRef>
              <c:f>从未参加!$B$2:$B$38</c:f>
              <c:strCache>
                <c:ptCount val="37"/>
                <c:pt idx="0">
                  <c:v>波兰</c:v>
                </c:pt>
                <c:pt idx="1">
                  <c:v>塞尔维亚</c:v>
                </c:pt>
                <c:pt idx="2">
                  <c:v>克罗地亚</c:v>
                </c:pt>
                <c:pt idx="3">
                  <c:v>西班牙</c:v>
                </c:pt>
                <c:pt idx="4">
                  <c:v>葡萄牙</c:v>
                </c:pt>
                <c:pt idx="5">
                  <c:v>斯洛伐克</c:v>
                </c:pt>
                <c:pt idx="6">
                  <c:v>英格兰（英国）</c:v>
                </c:pt>
                <c:pt idx="7">
                  <c:v>以色列</c:v>
                </c:pt>
                <c:pt idx="8">
                  <c:v>澳大利亚</c:v>
                </c:pt>
                <c:pt idx="9">
                  <c:v>捷克共和国</c:v>
                </c:pt>
                <c:pt idx="10">
                  <c:v>法国</c:v>
                </c:pt>
                <c:pt idx="11">
                  <c:v>芬兰</c:v>
                </c:pt>
                <c:pt idx="12">
                  <c:v>佛兰德斯（比利时）</c:v>
                </c:pt>
                <c:pt idx="13">
                  <c:v>挪威</c:v>
                </c:pt>
                <c:pt idx="14">
                  <c:v>意大利</c:v>
                </c:pt>
                <c:pt idx="15">
                  <c:v>国际平均值</c:v>
                </c:pt>
                <c:pt idx="16">
                  <c:v>保加利亚</c:v>
                </c:pt>
                <c:pt idx="17">
                  <c:v>新西兰</c:v>
                </c:pt>
                <c:pt idx="18">
                  <c:v>塞浦勒斯</c:v>
                </c:pt>
                <c:pt idx="19">
                  <c:v>拉脱维亚</c:v>
                </c:pt>
                <c:pt idx="20">
                  <c:v>罗马尼亚</c:v>
                </c:pt>
                <c:pt idx="21">
                  <c:v>巴西</c:v>
                </c:pt>
                <c:pt idx="22">
                  <c:v>俄罗斯</c:v>
                </c:pt>
                <c:pt idx="23">
                  <c:v>丹麦 </c:v>
                </c:pt>
                <c:pt idx="24">
                  <c:v>爱沙尼亚</c:v>
                </c:pt>
                <c:pt idx="25">
                  <c:v>墨西哥</c:v>
                </c:pt>
                <c:pt idx="26">
                  <c:v>瑞典 </c:v>
                </c:pt>
                <c:pt idx="27">
                  <c:v>荷兰 </c:v>
                </c:pt>
                <c:pt idx="28">
                  <c:v>智利</c:v>
                </c:pt>
                <c:pt idx="29">
                  <c:v>新加坡 </c:v>
                </c:pt>
                <c:pt idx="30">
                  <c:v>阿尔伯塔（加拿大）</c:v>
                </c:pt>
                <c:pt idx="31">
                  <c:v>阿布扎比（阿联酋）</c:v>
                </c:pt>
                <c:pt idx="32">
                  <c:v>韩国</c:v>
                </c:pt>
                <c:pt idx="33">
                  <c:v>日本</c:v>
                </c:pt>
                <c:pt idx="34">
                  <c:v>马来西亚</c:v>
                </c:pt>
                <c:pt idx="35">
                  <c:v>格鲁吉亚</c:v>
                </c:pt>
                <c:pt idx="36">
                  <c:v>中国上海</c:v>
                </c:pt>
              </c:strCache>
            </c:strRef>
          </c:cat>
          <c:val>
            <c:numRef>
              <c:f>从未参加!$C$2:$C$38</c:f>
              <c:numCache>
                <c:formatCode>0.0_ </c:formatCode>
                <c:ptCount val="37"/>
                <c:pt idx="0">
                  <c:v>57.4</c:v>
                </c:pt>
                <c:pt idx="1">
                  <c:v>53.4</c:v>
                </c:pt>
                <c:pt idx="2">
                  <c:v>40.800000000000011</c:v>
                </c:pt>
                <c:pt idx="3">
                  <c:v>40.700000000000003</c:v>
                </c:pt>
                <c:pt idx="4">
                  <c:v>35.5</c:v>
                </c:pt>
                <c:pt idx="5">
                  <c:v>35.4</c:v>
                </c:pt>
                <c:pt idx="6">
                  <c:v>33.700000000000003</c:v>
                </c:pt>
                <c:pt idx="7">
                  <c:v>33.300000000000011</c:v>
                </c:pt>
                <c:pt idx="8">
                  <c:v>31.1</c:v>
                </c:pt>
                <c:pt idx="9">
                  <c:v>30.9</c:v>
                </c:pt>
                <c:pt idx="10">
                  <c:v>29.9</c:v>
                </c:pt>
                <c:pt idx="11">
                  <c:v>28.3</c:v>
                </c:pt>
                <c:pt idx="12" formatCode="General">
                  <c:v>27.6</c:v>
                </c:pt>
                <c:pt idx="13">
                  <c:v>27.6</c:v>
                </c:pt>
                <c:pt idx="14">
                  <c:v>26.5</c:v>
                </c:pt>
                <c:pt idx="15">
                  <c:v>21.2</c:v>
                </c:pt>
                <c:pt idx="16">
                  <c:v>20.8</c:v>
                </c:pt>
                <c:pt idx="17">
                  <c:v>20.399999999999999</c:v>
                </c:pt>
                <c:pt idx="18">
                  <c:v>17.8</c:v>
                </c:pt>
                <c:pt idx="19">
                  <c:v>16.8</c:v>
                </c:pt>
                <c:pt idx="20">
                  <c:v>16.100000000000001</c:v>
                </c:pt>
                <c:pt idx="21">
                  <c:v>15.4</c:v>
                </c:pt>
                <c:pt idx="22">
                  <c:v>13.2</c:v>
                </c:pt>
                <c:pt idx="23">
                  <c:v>12.8</c:v>
                </c:pt>
                <c:pt idx="24">
                  <c:v>11.3</c:v>
                </c:pt>
                <c:pt idx="25">
                  <c:v>10.8</c:v>
                </c:pt>
                <c:pt idx="26">
                  <c:v>9.7000000000000011</c:v>
                </c:pt>
                <c:pt idx="27">
                  <c:v>9.3000000000000007</c:v>
                </c:pt>
                <c:pt idx="28">
                  <c:v>8.9</c:v>
                </c:pt>
                <c:pt idx="29">
                  <c:v>8.8000000000000007</c:v>
                </c:pt>
                <c:pt idx="30">
                  <c:v>8.2000000000000011</c:v>
                </c:pt>
                <c:pt idx="31">
                  <c:v>7.4</c:v>
                </c:pt>
                <c:pt idx="32">
                  <c:v>7.1</c:v>
                </c:pt>
                <c:pt idx="33">
                  <c:v>6.2</c:v>
                </c:pt>
                <c:pt idx="34">
                  <c:v>5.4</c:v>
                </c:pt>
                <c:pt idx="35">
                  <c:v>2.5</c:v>
                </c:pt>
                <c:pt idx="36">
                  <c:v>2.1</c:v>
                </c:pt>
              </c:numCache>
            </c:numRef>
          </c:val>
        </c:ser>
        <c:dLbls/>
        <c:overlap val="100"/>
        <c:axId val="139456896"/>
        <c:axId val="139458432"/>
      </c:barChart>
      <c:scatterChart>
        <c:scatterStyle val="lineMarker"/>
        <c:ser>
          <c:idx val="2"/>
          <c:order val="1"/>
          <c:tx>
            <c:strRef>
              <c:f>从未参加!$E$1</c:f>
              <c:strCache>
                <c:ptCount val="1"/>
                <c:pt idx="0">
                  <c:v>作为教师，从未接受过教育教学培训</c:v>
                </c:pt>
              </c:strCache>
            </c:strRef>
          </c:tx>
          <c:spPr>
            <a:ln w="28575">
              <a:noFill/>
            </a:ln>
          </c:spPr>
          <c:marker>
            <c:symbol val="circle"/>
            <c:size val="9"/>
            <c:spPr>
              <a:solidFill>
                <a:schemeClr val="bg1"/>
              </a:solidFill>
              <a:ln>
                <a:solidFill>
                  <a:schemeClr val="tx1"/>
                </a:solidFill>
              </a:ln>
            </c:spPr>
          </c:marker>
          <c:xVal>
            <c:numRef>
              <c:f>从未参加!$E$2:$E$38</c:f>
              <c:numCache>
                <c:formatCode>0.0_ </c:formatCode>
                <c:ptCount val="37"/>
                <c:pt idx="0">
                  <c:v>16.5</c:v>
                </c:pt>
                <c:pt idx="1">
                  <c:v>14</c:v>
                </c:pt>
                <c:pt idx="2">
                  <c:v>19.8</c:v>
                </c:pt>
                <c:pt idx="3">
                  <c:v>8.5</c:v>
                </c:pt>
                <c:pt idx="4">
                  <c:v>45</c:v>
                </c:pt>
                <c:pt idx="5">
                  <c:v>7.6</c:v>
                </c:pt>
                <c:pt idx="6">
                  <c:v>3.6</c:v>
                </c:pt>
                <c:pt idx="7">
                  <c:v>7.7</c:v>
                </c:pt>
                <c:pt idx="8">
                  <c:v>4.2</c:v>
                </c:pt>
                <c:pt idx="9">
                  <c:v>31.7</c:v>
                </c:pt>
                <c:pt idx="10">
                  <c:v>15.6</c:v>
                </c:pt>
                <c:pt idx="11">
                  <c:v>1.5</c:v>
                </c:pt>
                <c:pt idx="12" formatCode="General">
                  <c:v>1.8</c:v>
                </c:pt>
                <c:pt idx="13">
                  <c:v>0.5</c:v>
                </c:pt>
                <c:pt idx="14">
                  <c:v>9.6</c:v>
                </c:pt>
                <c:pt idx="15">
                  <c:v>9</c:v>
                </c:pt>
                <c:pt idx="16">
                  <c:v>9.8000000000000007</c:v>
                </c:pt>
                <c:pt idx="17">
                  <c:v>3.6</c:v>
                </c:pt>
                <c:pt idx="18">
                  <c:v>14.6</c:v>
                </c:pt>
                <c:pt idx="19">
                  <c:v>7.1</c:v>
                </c:pt>
                <c:pt idx="20">
                  <c:v>0.4</c:v>
                </c:pt>
                <c:pt idx="21">
                  <c:v>3.8</c:v>
                </c:pt>
                <c:pt idx="22">
                  <c:v>3.3</c:v>
                </c:pt>
                <c:pt idx="23">
                  <c:v>12.2</c:v>
                </c:pt>
                <c:pt idx="24">
                  <c:v>5.0999999999999996</c:v>
                </c:pt>
                <c:pt idx="25">
                  <c:v>15.1</c:v>
                </c:pt>
                <c:pt idx="26">
                  <c:v>7.2</c:v>
                </c:pt>
                <c:pt idx="27">
                  <c:v>10.6</c:v>
                </c:pt>
                <c:pt idx="28">
                  <c:v>5.2</c:v>
                </c:pt>
                <c:pt idx="29">
                  <c:v>3.4</c:v>
                </c:pt>
                <c:pt idx="30">
                  <c:v>1.9000000000000001</c:v>
                </c:pt>
                <c:pt idx="31">
                  <c:v>9.6</c:v>
                </c:pt>
                <c:pt idx="32">
                  <c:v>4.4000000000000004</c:v>
                </c:pt>
                <c:pt idx="33">
                  <c:v>5.4</c:v>
                </c:pt>
                <c:pt idx="34">
                  <c:v>8.3000000000000007</c:v>
                </c:pt>
                <c:pt idx="35">
                  <c:v>3.6</c:v>
                </c:pt>
                <c:pt idx="36">
                  <c:v>1</c:v>
                </c:pt>
              </c:numCache>
            </c:numRef>
          </c:xVal>
          <c:yVal>
            <c:numRef>
              <c:f>从未参加!$F$2:$F$38</c:f>
              <c:numCache>
                <c:formatCode>0.0_ </c:formatCode>
                <c:ptCount val="37"/>
                <c:pt idx="0">
                  <c:v>0.2</c:v>
                </c:pt>
                <c:pt idx="1">
                  <c:v>1.2</c:v>
                </c:pt>
                <c:pt idx="2">
                  <c:v>2.2999999999999998</c:v>
                </c:pt>
                <c:pt idx="3">
                  <c:v>3.3</c:v>
                </c:pt>
                <c:pt idx="4">
                  <c:v>4.4000000000000004</c:v>
                </c:pt>
                <c:pt idx="5">
                  <c:v>5.3</c:v>
                </c:pt>
                <c:pt idx="6">
                  <c:v>6.5</c:v>
                </c:pt>
                <c:pt idx="7">
                  <c:v>7.5</c:v>
                </c:pt>
                <c:pt idx="8">
                  <c:v>8.5</c:v>
                </c:pt>
                <c:pt idx="9">
                  <c:v>9.5</c:v>
                </c:pt>
                <c:pt idx="10">
                  <c:v>10.5</c:v>
                </c:pt>
                <c:pt idx="11">
                  <c:v>11.6</c:v>
                </c:pt>
                <c:pt idx="12">
                  <c:v>12.5</c:v>
                </c:pt>
                <c:pt idx="13">
                  <c:v>13.5</c:v>
                </c:pt>
                <c:pt idx="14">
                  <c:v>14.7</c:v>
                </c:pt>
                <c:pt idx="15">
                  <c:v>15.7</c:v>
                </c:pt>
                <c:pt idx="16">
                  <c:v>16.600000000000001</c:v>
                </c:pt>
                <c:pt idx="17">
                  <c:v>17.8</c:v>
                </c:pt>
                <c:pt idx="18">
                  <c:v>18.8</c:v>
                </c:pt>
                <c:pt idx="19">
                  <c:v>19.899999999999999</c:v>
                </c:pt>
                <c:pt idx="20">
                  <c:v>20.9</c:v>
                </c:pt>
                <c:pt idx="21">
                  <c:v>22</c:v>
                </c:pt>
                <c:pt idx="22">
                  <c:v>23.1</c:v>
                </c:pt>
                <c:pt idx="23">
                  <c:v>24.1</c:v>
                </c:pt>
                <c:pt idx="24">
                  <c:v>25.2</c:v>
                </c:pt>
                <c:pt idx="25">
                  <c:v>26.1</c:v>
                </c:pt>
                <c:pt idx="26">
                  <c:v>27.2</c:v>
                </c:pt>
                <c:pt idx="27">
                  <c:v>28.2</c:v>
                </c:pt>
                <c:pt idx="28">
                  <c:v>29.2</c:v>
                </c:pt>
                <c:pt idx="29">
                  <c:v>30.2</c:v>
                </c:pt>
                <c:pt idx="30">
                  <c:v>31.3</c:v>
                </c:pt>
                <c:pt idx="31">
                  <c:v>32.300000000000011</c:v>
                </c:pt>
                <c:pt idx="32">
                  <c:v>33.4</c:v>
                </c:pt>
                <c:pt idx="33">
                  <c:v>34.5</c:v>
                </c:pt>
                <c:pt idx="34">
                  <c:v>35.5</c:v>
                </c:pt>
                <c:pt idx="35">
                  <c:v>36.5</c:v>
                </c:pt>
                <c:pt idx="36">
                  <c:v>37.5</c:v>
                </c:pt>
              </c:numCache>
            </c:numRef>
          </c:yVal>
        </c:ser>
        <c:ser>
          <c:idx val="4"/>
          <c:order val="2"/>
          <c:tx>
            <c:strRef>
              <c:f>从未参加!$D$1</c:f>
              <c:strCache>
                <c:ptCount val="1"/>
                <c:pt idx="0">
                  <c:v>从未接受过学校管理培训</c:v>
                </c:pt>
              </c:strCache>
            </c:strRef>
          </c:tx>
          <c:spPr>
            <a:ln w="28575">
              <a:noFill/>
            </a:ln>
          </c:spPr>
          <c:marker>
            <c:symbol val="circle"/>
            <c:size val="7"/>
            <c:spPr>
              <a:solidFill>
                <a:schemeClr val="tx1">
                  <a:alpha val="94000"/>
                </a:schemeClr>
              </a:solidFill>
              <a:ln>
                <a:solidFill>
                  <a:schemeClr val="tx1"/>
                </a:solidFill>
              </a:ln>
            </c:spPr>
          </c:marker>
          <c:dPt>
            <c:idx val="22"/>
            <c:marker>
              <c:spPr>
                <a:solidFill>
                  <a:schemeClr val="tx1"/>
                </a:solidFill>
                <a:ln>
                  <a:solidFill>
                    <a:schemeClr val="tx1"/>
                  </a:solidFill>
                </a:ln>
              </c:spPr>
            </c:marker>
          </c:dPt>
          <c:xVal>
            <c:numRef>
              <c:f>从未参加!$D$2:$D$38</c:f>
              <c:numCache>
                <c:formatCode>0.0_ </c:formatCode>
                <c:ptCount val="37"/>
                <c:pt idx="0">
                  <c:v>0</c:v>
                </c:pt>
                <c:pt idx="1">
                  <c:v>50.7</c:v>
                </c:pt>
                <c:pt idx="2">
                  <c:v>58.1</c:v>
                </c:pt>
                <c:pt idx="3">
                  <c:v>17.3</c:v>
                </c:pt>
                <c:pt idx="4">
                  <c:v>25.2</c:v>
                </c:pt>
                <c:pt idx="5">
                  <c:v>4.2</c:v>
                </c:pt>
                <c:pt idx="6">
                  <c:v>24.1</c:v>
                </c:pt>
                <c:pt idx="7">
                  <c:v>10.6</c:v>
                </c:pt>
                <c:pt idx="8">
                  <c:v>35.9</c:v>
                </c:pt>
                <c:pt idx="9">
                  <c:v>9.7000000000000011</c:v>
                </c:pt>
                <c:pt idx="10">
                  <c:v>2.4</c:v>
                </c:pt>
                <c:pt idx="11">
                  <c:v>3.5</c:v>
                </c:pt>
                <c:pt idx="12" formatCode="General">
                  <c:v>7.9</c:v>
                </c:pt>
                <c:pt idx="13">
                  <c:v>15.9</c:v>
                </c:pt>
                <c:pt idx="14">
                  <c:v>3.8</c:v>
                </c:pt>
                <c:pt idx="15">
                  <c:v>14.4</c:v>
                </c:pt>
                <c:pt idx="16">
                  <c:v>11.3</c:v>
                </c:pt>
                <c:pt idx="17">
                  <c:v>24.6</c:v>
                </c:pt>
                <c:pt idx="18">
                  <c:v>17</c:v>
                </c:pt>
                <c:pt idx="19">
                  <c:v>26.7</c:v>
                </c:pt>
                <c:pt idx="20">
                  <c:v>9.9</c:v>
                </c:pt>
                <c:pt idx="21">
                  <c:v>11.9</c:v>
                </c:pt>
                <c:pt idx="22">
                  <c:v>3.5</c:v>
                </c:pt>
                <c:pt idx="23">
                  <c:v>44.6</c:v>
                </c:pt>
                <c:pt idx="24">
                  <c:v>2</c:v>
                </c:pt>
                <c:pt idx="25">
                  <c:v>9.8000000000000007</c:v>
                </c:pt>
                <c:pt idx="26">
                  <c:v>8.9</c:v>
                </c:pt>
                <c:pt idx="27">
                  <c:v>3.6</c:v>
                </c:pt>
                <c:pt idx="28">
                  <c:v>11.1</c:v>
                </c:pt>
                <c:pt idx="29">
                  <c:v>6.8</c:v>
                </c:pt>
                <c:pt idx="30">
                  <c:v>17</c:v>
                </c:pt>
                <c:pt idx="31">
                  <c:v>11.2</c:v>
                </c:pt>
                <c:pt idx="32">
                  <c:v>3.5</c:v>
                </c:pt>
                <c:pt idx="33">
                  <c:v>3.5</c:v>
                </c:pt>
                <c:pt idx="34">
                  <c:v>15</c:v>
                </c:pt>
                <c:pt idx="35">
                  <c:v>5</c:v>
                </c:pt>
                <c:pt idx="36">
                  <c:v>0.4</c:v>
                </c:pt>
              </c:numCache>
            </c:numRef>
          </c:xVal>
          <c:yVal>
            <c:numRef>
              <c:f>从未参加!$F$2:$F$38</c:f>
              <c:numCache>
                <c:formatCode>0.0_ </c:formatCode>
                <c:ptCount val="37"/>
                <c:pt idx="0">
                  <c:v>0.2</c:v>
                </c:pt>
                <c:pt idx="1">
                  <c:v>1.2</c:v>
                </c:pt>
                <c:pt idx="2">
                  <c:v>2.2999999999999998</c:v>
                </c:pt>
                <c:pt idx="3">
                  <c:v>3.3</c:v>
                </c:pt>
                <c:pt idx="4">
                  <c:v>4.4000000000000004</c:v>
                </c:pt>
                <c:pt idx="5">
                  <c:v>5.3</c:v>
                </c:pt>
                <c:pt idx="6">
                  <c:v>6.5</c:v>
                </c:pt>
                <c:pt idx="7">
                  <c:v>7.5</c:v>
                </c:pt>
                <c:pt idx="8">
                  <c:v>8.5</c:v>
                </c:pt>
                <c:pt idx="9">
                  <c:v>9.5</c:v>
                </c:pt>
                <c:pt idx="10">
                  <c:v>10.5</c:v>
                </c:pt>
                <c:pt idx="11">
                  <c:v>11.6</c:v>
                </c:pt>
                <c:pt idx="12">
                  <c:v>12.5</c:v>
                </c:pt>
                <c:pt idx="13">
                  <c:v>13.5</c:v>
                </c:pt>
                <c:pt idx="14">
                  <c:v>14.7</c:v>
                </c:pt>
                <c:pt idx="15">
                  <c:v>15.7</c:v>
                </c:pt>
                <c:pt idx="16">
                  <c:v>16.600000000000001</c:v>
                </c:pt>
                <c:pt idx="17">
                  <c:v>17.8</c:v>
                </c:pt>
                <c:pt idx="18">
                  <c:v>18.8</c:v>
                </c:pt>
                <c:pt idx="19">
                  <c:v>19.899999999999999</c:v>
                </c:pt>
                <c:pt idx="20">
                  <c:v>20.9</c:v>
                </c:pt>
                <c:pt idx="21">
                  <c:v>22</c:v>
                </c:pt>
                <c:pt idx="22">
                  <c:v>23.1</c:v>
                </c:pt>
                <c:pt idx="23">
                  <c:v>24.1</c:v>
                </c:pt>
                <c:pt idx="24">
                  <c:v>25.2</c:v>
                </c:pt>
                <c:pt idx="25">
                  <c:v>26.1</c:v>
                </c:pt>
                <c:pt idx="26">
                  <c:v>27.2</c:v>
                </c:pt>
                <c:pt idx="27">
                  <c:v>28.2</c:v>
                </c:pt>
                <c:pt idx="28">
                  <c:v>29.2</c:v>
                </c:pt>
                <c:pt idx="29">
                  <c:v>30.2</c:v>
                </c:pt>
                <c:pt idx="30">
                  <c:v>31.3</c:v>
                </c:pt>
                <c:pt idx="31">
                  <c:v>32.300000000000011</c:v>
                </c:pt>
                <c:pt idx="32">
                  <c:v>33.4</c:v>
                </c:pt>
                <c:pt idx="33">
                  <c:v>34.5</c:v>
                </c:pt>
                <c:pt idx="34">
                  <c:v>35.5</c:v>
                </c:pt>
                <c:pt idx="35">
                  <c:v>36.5</c:v>
                </c:pt>
                <c:pt idx="36">
                  <c:v>37.5</c:v>
                </c:pt>
              </c:numCache>
            </c:numRef>
          </c:yVal>
        </c:ser>
        <c:dLbls/>
        <c:axId val="139465856"/>
        <c:axId val="139459968"/>
      </c:scatterChart>
      <c:catAx>
        <c:axId val="139456896"/>
        <c:scaling>
          <c:orientation val="minMax"/>
        </c:scaling>
        <c:axPos val="l"/>
        <c:tickLblPos val="nextTo"/>
        <c:txPr>
          <a:bodyPr/>
          <a:lstStyle/>
          <a:p>
            <a:pPr>
              <a:defRPr sz="1000"/>
            </a:pPr>
            <a:endParaRPr lang="zh-CN"/>
          </a:p>
        </c:txPr>
        <c:crossAx val="139458432"/>
        <c:crosses val="autoZero"/>
        <c:auto val="1"/>
        <c:lblAlgn val="ctr"/>
        <c:lblOffset val="100"/>
      </c:catAx>
      <c:valAx>
        <c:axId val="139458432"/>
        <c:scaling>
          <c:orientation val="minMax"/>
        </c:scaling>
        <c:axPos val="b"/>
        <c:majorGridlines>
          <c:spPr>
            <a:ln>
              <a:prstDash val="lgDashDot"/>
            </a:ln>
          </c:spPr>
        </c:majorGridlines>
        <c:numFmt formatCode="0_ " sourceLinked="0"/>
        <c:tickLblPos val="nextTo"/>
        <c:crossAx val="139456896"/>
        <c:crosses val="autoZero"/>
        <c:crossBetween val="between"/>
        <c:majorUnit val="5"/>
      </c:valAx>
      <c:valAx>
        <c:axId val="139459968"/>
        <c:scaling>
          <c:orientation val="minMax"/>
          <c:max val="38"/>
        </c:scaling>
        <c:delete val="1"/>
        <c:axPos val="r"/>
        <c:numFmt formatCode="0.0_ " sourceLinked="1"/>
        <c:tickLblPos val="nextTo"/>
        <c:crossAx val="139465856"/>
        <c:crosses val="max"/>
        <c:crossBetween val="midCat"/>
        <c:majorUnit val="0.8"/>
      </c:valAx>
      <c:valAx>
        <c:axId val="139465856"/>
        <c:scaling>
          <c:orientation val="minMax"/>
        </c:scaling>
        <c:delete val="1"/>
        <c:axPos val="b"/>
        <c:numFmt formatCode="0.0_ " sourceLinked="1"/>
        <c:tickLblPos val="nextTo"/>
        <c:crossAx val="139459968"/>
        <c:crosses val="autoZero"/>
        <c:crossBetween val="midCat"/>
      </c:valAx>
      <c:spPr>
        <a:noFill/>
        <a:ln>
          <a:prstDash val="lgDashDot"/>
        </a:ln>
      </c:spPr>
    </c:plotArea>
    <c:legend>
      <c:legendPos val="t"/>
      <c:layout>
        <c:manualLayout>
          <c:xMode val="edge"/>
          <c:yMode val="edge"/>
          <c:x val="0"/>
          <c:y val="0"/>
          <c:w val="1"/>
          <c:h val="4.0791242162388337E-2"/>
        </c:manualLayout>
      </c:layout>
      <c:txPr>
        <a:bodyPr/>
        <a:lstStyle/>
        <a:p>
          <a:pPr>
            <a:defRPr sz="1200" b="1">
              <a:latin typeface="微软雅黑" pitchFamily="34" charset="-122"/>
              <a:ea typeface="微软雅黑" pitchFamily="34" charset="-122"/>
            </a:defRPr>
          </a:pPr>
          <a:endParaRPr lang="zh-CN"/>
        </a:p>
      </c:txPr>
    </c:legend>
    <c:plotVisOnly val="1"/>
    <c:dispBlanksAs val="gap"/>
  </c:chart>
  <c:externalData r:id="rId1"/>
</c:chartSpace>
</file>

<file path=ppt/charts/chart25.xml><?xml version="1.0" encoding="utf-8"?>
<c:chartSpace xmlns:c="http://schemas.openxmlformats.org/drawingml/2006/chart" xmlns:a="http://schemas.openxmlformats.org/drawingml/2006/main" xmlns:r="http://schemas.openxmlformats.org/officeDocument/2006/relationships">
  <c:lang val="zh-CN"/>
  <c:chart>
    <c:autoTitleDeleted val="1"/>
    <c:plotArea>
      <c:layout>
        <c:manualLayout>
          <c:layoutTarget val="inner"/>
          <c:xMode val="edge"/>
          <c:yMode val="edge"/>
          <c:x val="6.6014072184638894E-2"/>
          <c:y val="0.11787516028454099"/>
          <c:w val="0.89598696289724311"/>
          <c:h val="0.82855910396513843"/>
        </c:manualLayout>
      </c:layout>
      <c:scatterChart>
        <c:scatterStyle val="lineMarker"/>
        <c:ser>
          <c:idx val="0"/>
          <c:order val="0"/>
          <c:tx>
            <c:strRef>
              <c:f>校内专业发展活动参与与强度!$F$2</c:f>
              <c:strCache>
                <c:ptCount val="1"/>
                <c:pt idx="0">
                  <c:v>强度（天数）</c:v>
                </c:pt>
              </c:strCache>
            </c:strRef>
          </c:tx>
          <c:spPr>
            <a:ln w="28575">
              <a:noFill/>
            </a:ln>
          </c:spPr>
          <c:dPt>
            <c:idx val="34"/>
            <c:marker>
              <c:spPr>
                <a:solidFill>
                  <a:schemeClr val="accent2"/>
                </a:solidFill>
              </c:spPr>
            </c:marker>
          </c:dPt>
          <c:dLbls>
            <c:dLbl>
              <c:idx val="0"/>
              <c:layout/>
              <c:tx>
                <c:strRef>
                  <c:f>校内专业发展活动参与与强度!$D$3</c:f>
                  <c:strCache>
                    <c:ptCount val="1"/>
                    <c:pt idx="0">
                      <c:v>格鲁吉亚</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{EA210520-35A2-4C0F-B60A-CCFD57D28640}</c15:txfldGUID>
                      <c15:f>校内专业发展活动参与与强度!$D$3</c15:f>
                      <c15:dlblFieldTableCache>
                        <c:ptCount val="1"/>
                        <c:pt idx="0">
                          <c:v>格鲁吉亚</c:v>
                        </c:pt>
                      </c15:dlblFieldTableCache>
                    </c15:dlblFTEntry>
                  </c15:dlblFieldTable>
                  <c15:showDataLabelsRange val="0"/>
                </c:ext>
              </c:extLst>
            </c:dLbl>
            <c:dLbl>
              <c:idx val="1"/>
              <c:layout/>
              <c:tx>
                <c:strRef>
                  <c:f>校内专业发展活动参与与强度!$D$4</c:f>
                  <c:strCache>
                    <c:ptCount val="1"/>
                    <c:pt idx="0">
                      <c:v>塞尔维亚</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{135A5E58-D929-46DE-869E-8A8E216AF1BC}</c15:txfldGUID>
                      <c15:f>校内专业发展活动参与与强度!$D$4</c15:f>
                      <c15:dlblFieldTableCache>
                        <c:ptCount val="1"/>
                        <c:pt idx="0">
                          <c:v>塞尔维亚</c:v>
                        </c:pt>
                      </c15:dlblFieldTableCache>
                    </c15:dlblFTEntry>
                  </c15:dlblFieldTable>
                  <c15:showDataLabelsRange val="0"/>
                </c:ext>
              </c:extLst>
            </c:dLbl>
            <c:dLbl>
              <c:idx val="2"/>
              <c:layout/>
              <c:tx>
                <c:strRef>
                  <c:f>校内专业发展活动参与与强度!$D$5</c:f>
                  <c:strCache>
                    <c:ptCount val="1"/>
                    <c:pt idx="0">
                      <c:v>塞浦勒斯</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{7FF4182E-01D0-477C-BF0D-4862F27C8DD4}</c15:txfldGUID>
                      <c15:f>校内专业发展活动参与与强度!$D$5</c15:f>
                      <c15:dlblFieldTableCache>
                        <c:ptCount val="1"/>
                        <c:pt idx="0">
                          <c:v>塞浦勒斯</c:v>
                        </c:pt>
                      </c15:dlblFieldTableCache>
                    </c15:dlblFTEntry>
                  </c15:dlblFieldTable>
                  <c15:showDataLabelsRange val="0"/>
                </c:ext>
              </c:extLst>
            </c:dLbl>
            <c:dLbl>
              <c:idx val="3"/>
              <c:layout/>
              <c:tx>
                <c:strRef>
                  <c:f>校内专业发展活动参与与强度!$D$6</c:f>
                  <c:strCache>
                    <c:ptCount val="1"/>
                    <c:pt idx="0">
                      <c:v>西班牙</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{660A7C08-F485-47DC-B87D-D1596BD4A5D5}</c15:txfldGUID>
                      <c15:f>校内专业发展活动参与与强度!$D$6</c15:f>
                      <c15:dlblFieldTableCache>
                        <c:ptCount val="1"/>
                        <c:pt idx="0">
                          <c:v>西班牙</c:v>
                        </c:pt>
                      </c15:dlblFieldTableCache>
                    </c15:dlblFTEntry>
                  </c15:dlblFieldTable>
                  <c15:showDataLabelsRange val="0"/>
                </c:ext>
              </c:extLst>
            </c:dLbl>
            <c:dLbl>
              <c:idx val="4"/>
              <c:layout/>
              <c:tx>
                <c:strRef>
                  <c:f>校内专业发展活动参与与强度!$D$7</c:f>
                  <c:strCache>
                    <c:ptCount val="1"/>
                    <c:pt idx="0">
                      <c:v>捷克共和国</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{F6951220-A309-4731-AAA1-7656BADB550D}</c15:txfldGUID>
                      <c15:f>校内专业发展活动参与与强度!$D$7</c15:f>
                      <c15:dlblFieldTableCache>
                        <c:ptCount val="1"/>
                        <c:pt idx="0">
                          <c:v>捷克共和国</c:v>
                        </c:pt>
                      </c15:dlblFieldTableCache>
                    </c15:dlblFTEntry>
                  </c15:dlblFieldTable>
                  <c15:showDataLabelsRange val="0"/>
                </c:ext>
              </c:extLst>
            </c:dLbl>
            <c:dLbl>
              <c:idx val="5"/>
              <c:layout/>
              <c:tx>
                <c:strRef>
                  <c:f>校内专业发展活动参与与强度!$D$8</c:f>
                  <c:strCache>
                    <c:ptCount val="1"/>
                    <c:pt idx="0">
                      <c:v>罗马尼亚</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{52E08A94-687A-4BBC-B6A5-B08148035BC1}</c15:txfldGUID>
                      <c15:f>校内专业发展活动参与与强度!$D$8</c15:f>
                      <c15:dlblFieldTableCache>
                        <c:ptCount val="1"/>
                        <c:pt idx="0">
                          <c:v>罗马尼亚</c:v>
                        </c:pt>
                      </c15:dlblFieldTableCache>
                    </c15:dlblFTEntry>
                  </c15:dlblFieldTable>
                  <c15:showDataLabelsRange val="0"/>
                </c:ext>
              </c:extLst>
            </c:dLbl>
            <c:dLbl>
              <c:idx val="6"/>
              <c:layout/>
              <c:tx>
                <c:strRef>
                  <c:f>校内专业发展活动参与与强度!$D$9</c:f>
                  <c:strCache>
                    <c:ptCount val="1"/>
                    <c:pt idx="0">
                      <c:v>波兰</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{A7977B5F-FF2E-46C4-ADCE-CE30E1898E96}</c15:txfldGUID>
                      <c15:f>校内专业发展活动参与与强度!$D$9</c15:f>
                      <c15:dlblFieldTableCache>
                        <c:ptCount val="1"/>
                        <c:pt idx="0">
                          <c:v>波兰</c:v>
                        </c:pt>
                      </c15:dlblFieldTableCache>
                    </c15:dlblFTEntry>
                  </c15:dlblFieldTable>
                  <c15:showDataLabelsRange val="0"/>
                </c:ext>
              </c:extLst>
            </c:dLbl>
            <c:dLbl>
              <c:idx val="7"/>
              <c:layout/>
              <c:tx>
                <c:strRef>
                  <c:f>校内专业发展活动参与与强度!$D$10</c:f>
                  <c:strCache>
                    <c:ptCount val="1"/>
                    <c:pt idx="0">
                      <c:v>墨西哥</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{9F82AC3E-C7CA-44E9-88EF-3F39497928CC}</c15:txfldGUID>
                      <c15:f>校内专业发展活动参与与强度!$D$10</c15:f>
                      <c15:dlblFieldTableCache>
                        <c:ptCount val="1"/>
                        <c:pt idx="0">
                          <c:v>墨西哥</c:v>
                        </c:pt>
                      </c15:dlblFieldTableCache>
                    </c15:dlblFTEntry>
                  </c15:dlblFieldTable>
                  <c15:showDataLabelsRange val="0"/>
                </c:ext>
              </c:extLst>
            </c:dLbl>
            <c:dLbl>
              <c:idx val="8"/>
              <c:layout/>
              <c:tx>
                <c:strRef>
                  <c:f>校内专业发展活动参与与强度!$D$11</c:f>
                  <c:strCache>
                    <c:ptCount val="1"/>
                    <c:pt idx="0">
                      <c:v>智利</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{033D3D7C-3F1E-4ED2-BBF0-6A8BE26A809A}</c15:txfldGUID>
                      <c15:f>校内专业发展活动参与与强度!$D$11</c15:f>
                      <c15:dlblFieldTableCache>
                        <c:ptCount val="1"/>
                        <c:pt idx="0">
                          <c:v>智利</c:v>
                        </c:pt>
                      </c15:dlblFieldTableCache>
                    </c15:dlblFTEntry>
                  </c15:dlblFieldTable>
                  <c15:showDataLabelsRange val="0"/>
                </c:ext>
              </c:extLst>
            </c:dLbl>
            <c:dLbl>
              <c:idx val="9"/>
              <c:layout/>
              <c:tx>
                <c:strRef>
                  <c:f>校内专业发展活动参与与强度!$D$12</c:f>
                  <c:strCache>
                    <c:ptCount val="1"/>
                    <c:pt idx="0">
                      <c:v>保加利亚</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{AC40FB0C-A1B7-41AA-9968-0807523FFE45}</c15:txfldGUID>
                      <c15:f>校内专业发展活动参与与强度!$D$12</c15:f>
                      <c15:dlblFieldTableCache>
                        <c:ptCount val="1"/>
                        <c:pt idx="0">
                          <c:v>保加利亚</c:v>
                        </c:pt>
                      </c15:dlblFieldTableCache>
                    </c15:dlblFTEntry>
                  </c15:dlblFieldTable>
                  <c15:showDataLabelsRange val="0"/>
                </c:ext>
              </c:extLst>
            </c:dLbl>
            <c:dLbl>
              <c:idx val="10"/>
              <c:layout/>
              <c:tx>
                <c:strRef>
                  <c:f>校内专业发展活动参与与强度!$D$13</c:f>
                  <c:strCache>
                    <c:ptCount val="1"/>
                    <c:pt idx="0">
                      <c:v>巴西</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{BDF7EB4E-B694-4BAF-9A42-C8C4ED32C534}</c15:txfldGUID>
                      <c15:f>校内专业发展活动参与与强度!$D$13</c15:f>
                      <c15:dlblFieldTableCache>
                        <c:ptCount val="1"/>
                        <c:pt idx="0">
                          <c:v>巴西</c:v>
                        </c:pt>
                      </c15:dlblFieldTableCache>
                    </c15:dlblFTEntry>
                  </c15:dlblFieldTable>
                  <c15:showDataLabelsRange val="0"/>
                </c:ext>
              </c:extLst>
            </c:dLbl>
            <c:dLbl>
              <c:idx val="11"/>
              <c:layout/>
              <c:tx>
                <c:strRef>
                  <c:f>校内专业发展活动参与与强度!$D$14</c:f>
                  <c:strCache>
                    <c:ptCount val="1"/>
                    <c:pt idx="0">
                      <c:v>意大利</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{C4E6E82F-FE74-40F1-B30A-516AD9C53367}</c15:txfldGUID>
                      <c15:f>校内专业发展活动参与与强度!$D$14</c15:f>
                      <c15:dlblFieldTableCache>
                        <c:ptCount val="1"/>
                        <c:pt idx="0">
                          <c:v>意大利</c:v>
                        </c:pt>
                      </c15:dlblFieldTableCache>
                    </c15:dlblFTEntry>
                  </c15:dlblFieldTable>
                  <c15:showDataLabelsRange val="0"/>
                </c:ext>
              </c:extLst>
            </c:dLbl>
            <c:dLbl>
              <c:idx val="12"/>
              <c:layout/>
              <c:tx>
                <c:strRef>
                  <c:f>校内专业发展活动参与与强度!$D$15</c:f>
                  <c:strCache>
                    <c:ptCount val="1"/>
                    <c:pt idx="0">
                      <c:v>瑞典 </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{B275D8DB-0083-42C8-B5F1-CFC497C90617}</c15:txfldGUID>
                      <c15:f>校内专业发展活动参与与强度!$D$15</c15:f>
                      <c15:dlblFieldTableCache>
                        <c:ptCount val="1"/>
                        <c:pt idx="0">
                          <c:v>瑞典 </c:v>
                        </c:pt>
                      </c15:dlblFieldTableCache>
                    </c15:dlblFTEntry>
                  </c15:dlblFieldTable>
                  <c15:showDataLabelsRange val="0"/>
                </c:ext>
              </c:extLst>
            </c:dLbl>
            <c:dLbl>
              <c:idx val="13"/>
              <c:layout/>
              <c:tx>
                <c:strRef>
                  <c:f>校内专业发展活动参与与强度!$D$16</c:f>
                  <c:strCache>
                    <c:ptCount val="1"/>
                    <c:pt idx="0">
                      <c:v>法国</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{DB73DA3E-DC34-46B3-A055-3233587706B5}</c15:txfldGUID>
                      <c15:f>校内专业发展活动参与与强度!$D$16</c15:f>
                      <c15:dlblFieldTableCache>
                        <c:ptCount val="1"/>
                        <c:pt idx="0">
                          <c:v>法国</c:v>
                        </c:pt>
                      </c15:dlblFieldTableCache>
                    </c15:dlblFTEntry>
                  </c15:dlblFieldTable>
                  <c15:showDataLabelsRange val="0"/>
                </c:ext>
              </c:extLst>
            </c:dLbl>
            <c:dLbl>
              <c:idx val="14"/>
              <c:layout/>
              <c:tx>
                <c:strRef>
                  <c:f>校内专业发展活动参与与强度!$D$17</c:f>
                  <c:strCache>
                    <c:ptCount val="1"/>
                    <c:pt idx="0">
                      <c:v>芬兰</c:v>
                    </c:pt>
                  </c:strCache>
                </c:strRef>
              </c:tx>
              <c:spPr>
                <a:solidFill>
                  <a:srgbClr val="00B0F0"/>
                </a:solidFill>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{870B90D3-1063-4571-A433-B7E09558E34E}</c15:txfldGUID>
                      <c15:f>校内专业发展活动参与与强度!$D$17</c15:f>
                      <c15:dlblFieldTableCache>
                        <c:ptCount val="1"/>
                        <c:pt idx="0">
                          <c:v>芬兰</c:v>
                        </c:pt>
                      </c15:dlblFieldTableCache>
                    </c15:dlblFTEntry>
                  </c15:dlblFieldTable>
                  <c15:showDataLabelsRange val="0"/>
                </c:ext>
              </c:extLst>
            </c:dLbl>
            <c:dLbl>
              <c:idx val="15"/>
              <c:layout/>
              <c:tx>
                <c:strRef>
                  <c:f>校内专业发展活动参与与强度!$D$18</c:f>
                  <c:strCache>
                    <c:ptCount val="1"/>
                    <c:pt idx="0">
                      <c:v>俄罗斯</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{E438332B-7B8D-4FFD-BB7C-AE9040E0BDF2}</c15:txfldGUID>
                      <c15:f>校内专业发展活动参与与强度!$D$18</c15:f>
                      <c15:dlblFieldTableCache>
                        <c:ptCount val="1"/>
                        <c:pt idx="0">
                          <c:v>俄罗斯</c:v>
                        </c:pt>
                      </c15:dlblFieldTableCache>
                    </c15:dlblFTEntry>
                  </c15:dlblFieldTable>
                  <c15:showDataLabelsRange val="0"/>
                </c:ext>
              </c:extLst>
            </c:dLbl>
            <c:dLbl>
              <c:idx val="16"/>
              <c:delete val="1"/>
              <c:extLst>
                <c:ext xmlns:c15="http://schemas.microsoft.com/office/drawing/2012/chart" uri="{CE6537A1-D6FC-4f65-9D91-7224C49458BB}"/>
              </c:extLst>
            </c:dLbl>
            <c:dLbl>
              <c:idx val="17"/>
              <c:layout/>
              <c:tx>
                <c:strRef>
                  <c:f>校内专业发展活动参与与强度!$D$20</c:f>
                  <c:strCache>
                    <c:ptCount val="1"/>
                    <c:pt idx="0">
                      <c:v>拉脱维亚</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{7EEC1831-21BD-44FA-8B6A-DAEE81D8B9D3}</c15:txfldGUID>
                      <c15:f>校内专业发展活动参与与强度!$D$20</c15:f>
                      <c15:dlblFieldTableCache>
                        <c:ptCount val="1"/>
                        <c:pt idx="0">
                          <c:v>拉脱维亚</c:v>
                        </c:pt>
                      </c15:dlblFieldTableCache>
                    </c15:dlblFTEntry>
                  </c15:dlblFieldTable>
                  <c15:showDataLabelsRange val="0"/>
                </c:ext>
              </c:extLst>
            </c:dLbl>
            <c:dLbl>
              <c:idx val="18"/>
              <c:layout/>
              <c:tx>
                <c:strRef>
                  <c:f>校内专业发展活动参与与强度!$D$21</c:f>
                  <c:strCache>
                    <c:ptCount val="1"/>
                    <c:pt idx="0">
                      <c:v>爱沙尼亚</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{C8698046-6930-4529-BECC-C6D36607B859}</c15:txfldGUID>
                      <c15:f>校内专业发展活动参与与强度!$D$21</c15:f>
                      <c15:dlblFieldTableCache>
                        <c:ptCount val="1"/>
                        <c:pt idx="0">
                          <c:v>爱沙尼亚</c:v>
                        </c:pt>
                      </c15:dlblFieldTableCache>
                    </c15:dlblFTEntry>
                  </c15:dlblFieldTable>
                  <c15:showDataLabelsRange val="0"/>
                </c:ext>
              </c:extLst>
            </c:dLbl>
            <c:dLbl>
              <c:idx val="19"/>
              <c:layout/>
              <c:tx>
                <c:strRef>
                  <c:f>校内专业发展活动参与与强度!$D$22</c:f>
                  <c:strCache>
                    <c:ptCount val="1"/>
                    <c:pt idx="0">
                      <c:v>挪威</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{A4C29830-0E8B-4E66-8A68-F2B8A36A4F28}</c15:txfldGUID>
                      <c15:f>校内专业发展活动参与与强度!$D$22</c15:f>
                      <c15:dlblFieldTableCache>
                        <c:ptCount val="1"/>
                        <c:pt idx="0">
                          <c:v>挪威</c:v>
                        </c:pt>
                      </c15:dlblFieldTableCache>
                    </c15:dlblFTEntry>
                  </c15:dlblFieldTable>
                  <c15:showDataLabelsRange val="0"/>
                </c:ext>
              </c:extLst>
            </c:dLbl>
            <c:dLbl>
              <c:idx val="20"/>
              <c:layout/>
              <c:tx>
                <c:strRef>
                  <c:f>校内专业发展活动参与与强度!$D$23</c:f>
                  <c:strCache>
                    <c:ptCount val="1"/>
                    <c:pt idx="0">
                      <c:v>丹麦 </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{A90C703E-CB21-47ED-A513-B534B6D2878A}</c15:txfldGUID>
                      <c15:f>校内专业发展活动参与与强度!$D$23</c15:f>
                      <c15:dlblFieldTableCache>
                        <c:ptCount val="1"/>
                        <c:pt idx="0">
                          <c:v>丹麦 </c:v>
                        </c:pt>
                      </c15:dlblFieldTableCache>
                    </c15:dlblFTEntry>
                  </c15:dlblFieldTable>
                  <c15:showDataLabelsRange val="0"/>
                </c:ext>
              </c:extLst>
            </c:dLbl>
            <c:dLbl>
              <c:idx val="21"/>
              <c:layout/>
              <c:tx>
                <c:strRef>
                  <c:f>校内专业发展活动参与与强度!$D$24</c:f>
                  <c:strCache>
                    <c:ptCount val="1"/>
                    <c:pt idx="0">
                      <c:v>日本</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{028BDDB7-421A-4D12-A7A1-7850CCFA0ACC}</c15:txfldGUID>
                      <c15:f>校内专业发展活动参与与强度!$D$24</c15:f>
                      <c15:dlblFieldTableCache>
                        <c:ptCount val="1"/>
                        <c:pt idx="0">
                          <c:v>日本</c:v>
                        </c:pt>
                      </c15:dlblFieldTableCache>
                    </c15:dlblFTEntry>
                  </c15:dlblFieldTable>
                  <c15:showDataLabelsRange val="0"/>
                </c:ext>
              </c:extLst>
            </c:dLbl>
            <c:dLbl>
              <c:idx val="22"/>
              <c:layout/>
              <c:tx>
                <c:strRef>
                  <c:f>校内专业发展活动参与与强度!$D$25</c:f>
                  <c:strCache>
                    <c:ptCount val="1"/>
                    <c:pt idx="0">
                      <c:v>以色列</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{029F29C0-7C16-4F71-8513-E947284618D9}</c15:txfldGUID>
                      <c15:f>校内专业发展活动参与与强度!$D$25</c15:f>
                      <c15:dlblFieldTableCache>
                        <c:ptCount val="1"/>
                        <c:pt idx="0">
                          <c:v>以色列</c:v>
                        </c:pt>
                      </c15:dlblFieldTableCache>
                    </c15:dlblFTEntry>
                  </c15:dlblFieldTable>
                  <c15:showDataLabelsRange val="0"/>
                </c:ext>
              </c:extLst>
            </c:dLbl>
            <c:dLbl>
              <c:idx val="23"/>
              <c:layout/>
              <c:tx>
                <c:strRef>
                  <c:f>校内专业发展活动参与与强度!$D$26</c:f>
                  <c:strCache>
                    <c:ptCount val="1"/>
                    <c:pt idx="0">
                      <c:v>斯洛伐克</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{33862D03-343F-4653-A7A6-459F2278E4A8}</c15:txfldGUID>
                      <c15:f>校内专业发展活动参与与强度!$D$26</c15:f>
                      <c15:dlblFieldTableCache>
                        <c:ptCount val="1"/>
                        <c:pt idx="0">
                          <c:v>斯洛伐克</c:v>
                        </c:pt>
                      </c15:dlblFieldTableCache>
                    </c15:dlblFTEntry>
                  </c15:dlblFieldTable>
                  <c15:showDataLabelsRange val="0"/>
                </c:ext>
              </c:extLst>
            </c:dLbl>
            <c:dLbl>
              <c:idx val="24"/>
              <c:layout/>
              <c:tx>
                <c:strRef>
                  <c:f>校内专业发展活动参与与强度!$D$27</c:f>
                  <c:strCache>
                    <c:ptCount val="1"/>
                    <c:pt idx="0">
                      <c:v>阿布扎比（阿联酋）</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{651F352D-C3C8-4082-AFAD-FE44EC81290D}</c15:txfldGUID>
                      <c15:f>校内专业发展活动参与与强度!$D$27</c15:f>
                      <c15:dlblFieldTableCache>
                        <c:ptCount val="1"/>
                        <c:pt idx="0">
                          <c:v>阿布扎比（阿联酋）</c:v>
                        </c:pt>
                      </c15:dlblFieldTableCache>
                    </c15:dlblFTEntry>
                  </c15:dlblFieldTable>
                  <c15:showDataLabelsRange val="0"/>
                </c:ext>
              </c:extLst>
            </c:dLbl>
            <c:dLbl>
              <c:idx val="25"/>
              <c:layout/>
              <c:tx>
                <c:strRef>
                  <c:f>校内专业发展活动参与与强度!$D$28</c:f>
                  <c:strCache>
                    <c:ptCount val="1"/>
                    <c:pt idx="0">
                      <c:v>韩国</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{A03E23E9-3678-4FA3-900C-546D75A59666}</c15:txfldGUID>
                      <c15:f>校内专业发展活动参与与强度!$D$28</c15:f>
                      <c15:dlblFieldTableCache>
                        <c:ptCount val="1"/>
                        <c:pt idx="0">
                          <c:v>韩国</c:v>
                        </c:pt>
                      </c15:dlblFieldTableCache>
                    </c15:dlblFTEntry>
                  </c15:dlblFieldTable>
                  <c15:showDataLabelsRange val="0"/>
                </c:ext>
              </c:extLst>
            </c:dLbl>
            <c:dLbl>
              <c:idx val="26"/>
              <c:layout/>
              <c:tx>
                <c:strRef>
                  <c:f>校内专业发展活动参与与强度!$D$29</c:f>
                  <c:strCache>
                    <c:ptCount val="1"/>
                    <c:pt idx="0">
                      <c:v>佛兰德斯（比利时）</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{37201425-015C-475E-82F2-5A6CA47CC868}</c15:txfldGUID>
                      <c15:f>校内专业发展活动参与与强度!$D$29</c15:f>
                      <c15:dlblFieldTableCache>
                        <c:ptCount val="1"/>
                        <c:pt idx="0">
                          <c:v>佛兰德斯（比利时）</c:v>
                        </c:pt>
                      </c15:dlblFieldTableCache>
                    </c15:dlblFTEntry>
                  </c15:dlblFieldTable>
                  <c15:showDataLabelsRange val="0"/>
                </c:ext>
              </c:extLst>
            </c:dLbl>
            <c:dLbl>
              <c:idx val="27"/>
              <c:layout/>
              <c:tx>
                <c:strRef>
                  <c:f>校内专业发展活动参与与强度!$D$30</c:f>
                  <c:strCache>
                    <c:ptCount val="1"/>
                    <c:pt idx="0">
                      <c:v>克罗地亚</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{76E15291-D08B-4D23-B2AF-158B8191CA59}</c15:txfldGUID>
                      <c15:f>校内专业发展活动参与与强度!$D$30</c15:f>
                      <c15:dlblFieldTableCache>
                        <c:ptCount val="1"/>
                        <c:pt idx="0">
                          <c:v>克罗地亚</c:v>
                        </c:pt>
                      </c15:dlblFieldTableCache>
                    </c15:dlblFTEntry>
                  </c15:dlblFieldTable>
                  <c15:showDataLabelsRange val="0"/>
                </c:ext>
              </c:extLst>
            </c:dLbl>
            <c:dLbl>
              <c:idx val="28"/>
              <c:layout/>
              <c:tx>
                <c:strRef>
                  <c:f>校内专业发展活动参与与强度!$D$31</c:f>
                  <c:strCache>
                    <c:ptCount val="1"/>
                    <c:pt idx="0">
                      <c:v>阿尔伯塔（加拿大）</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{E000BA1A-0D3F-46B4-B0E7-DFA9E1E66F77}</c15:txfldGUID>
                      <c15:f>校内专业发展活动参与与强度!$D$31</c15:f>
                      <c15:dlblFieldTableCache>
                        <c:ptCount val="1"/>
                        <c:pt idx="0">
                          <c:v>阿尔伯塔（加拿大）</c:v>
                        </c:pt>
                      </c15:dlblFieldTableCache>
                    </c15:dlblFTEntry>
                  </c15:dlblFieldTable>
                  <c15:showDataLabelsRange val="0"/>
                </c:ext>
              </c:extLst>
            </c:dLbl>
            <c:dLbl>
              <c:idx val="29"/>
              <c:layout/>
              <c:tx>
                <c:strRef>
                  <c:f>校内专业发展活动参与与强度!$D$32</c:f>
                  <c:strCache>
                    <c:ptCount val="1"/>
                    <c:pt idx="0">
                      <c:v>马来西亚</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{52ED374B-9059-41EF-946B-F639D19ED76D}</c15:txfldGUID>
                      <c15:f>校内专业发展活动参与与强度!$D$32</c15:f>
                      <c15:dlblFieldTableCache>
                        <c:ptCount val="1"/>
                        <c:pt idx="0">
                          <c:v>马来西亚</c:v>
                        </c:pt>
                      </c15:dlblFieldTableCache>
                    </c15:dlblFTEntry>
                  </c15:dlblFieldTable>
                  <c15:showDataLabelsRange val="0"/>
                </c:ext>
              </c:extLst>
            </c:dLbl>
            <c:dLbl>
              <c:idx val="30"/>
              <c:layout/>
              <c:tx>
                <c:strRef>
                  <c:f>校内专业发展活动参与与强度!$D$33</c:f>
                  <c:strCache>
                    <c:ptCount val="1"/>
                    <c:pt idx="0">
                      <c:v>英格兰（英国）</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{7CE9E83C-6506-476C-8176-859EAD00A100}</c15:txfldGUID>
                      <c15:f>校内专业发展活动参与与强度!$D$33</c15:f>
                      <c15:dlblFieldTableCache>
                        <c:ptCount val="1"/>
                        <c:pt idx="0">
                          <c:v>英格兰（英国）</c:v>
                        </c:pt>
                      </c15:dlblFieldTableCache>
                    </c15:dlblFTEntry>
                  </c15:dlblFieldTable>
                  <c15:showDataLabelsRange val="0"/>
                </c:ext>
              </c:extLst>
            </c:dLbl>
            <c:dLbl>
              <c:idx val="31"/>
              <c:layout/>
              <c:tx>
                <c:strRef>
                  <c:f>校内专业发展活动参与与强度!$D$34</c:f>
                  <c:strCache>
                    <c:ptCount val="1"/>
                    <c:pt idx="0">
                      <c:v>澳大利亚</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{6F969D86-1497-4868-9E2D-56EFE4CD1DF3}</c15:txfldGUID>
                      <c15:f>校内专业发展活动参与与强度!$D$34</c15:f>
                      <c15:dlblFieldTableCache>
                        <c:ptCount val="1"/>
                        <c:pt idx="0">
                          <c:v>澳大利亚</c:v>
                        </c:pt>
                      </c15:dlblFieldTableCache>
                    </c15:dlblFTEntry>
                  </c15:dlblFieldTable>
                  <c15:showDataLabelsRange val="0"/>
                </c:ext>
              </c:extLst>
            </c:dLbl>
            <c:dLbl>
              <c:idx val="32"/>
              <c:layout/>
              <c:tx>
                <c:strRef>
                  <c:f>校内专业发展活动参与与强度!$D$35</c:f>
                  <c:strCache>
                    <c:ptCount val="1"/>
                    <c:pt idx="0">
                      <c:v>荷兰 </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{62237DEA-8139-4FE3-B3E7-56FE4F3F1AC0}</c15:txfldGUID>
                      <c15:f>校内专业发展活动参与与强度!$D$35</c15:f>
                      <c15:dlblFieldTableCache>
                        <c:ptCount val="1"/>
                        <c:pt idx="0">
                          <c:v>荷兰 </c:v>
                        </c:pt>
                      </c15:dlblFieldTableCache>
                    </c15:dlblFTEntry>
                  </c15:dlblFieldTable>
                  <c15:showDataLabelsRange val="0"/>
                </c:ext>
              </c:extLst>
            </c:dLbl>
            <c:dLbl>
              <c:idx val="33"/>
              <c:layout/>
              <c:tx>
                <c:strRef>
                  <c:f>校内专业发展活动参与与强度!$D$36</c:f>
                  <c:strCache>
                    <c:ptCount val="1"/>
                    <c:pt idx="0">
                      <c:v>新西兰</c:v>
                    </c:pt>
                  </c:strCache>
                </c:strRef>
              </c:tx>
              <c:spPr/>
              <c:txPr>
                <a:bodyPr/>
                <a:lstStyle/>
                <a:p>
                  <a:pPr>
                    <a:defRPr sz="1050" b="0" i="0" strike="noStrike">
                      <a:latin typeface="宋体"/>
                    </a:defRPr>
                  </a:pPr>
                  <a:endParaRPr lang="zh-CN"/>
                </a:p>
              </c:txPr>
              <c:dLblPos val="t"/>
              <c:showVal val="1"/>
              <c:extLst>
                <c:ext xmlns:c15="http://schemas.microsoft.com/office/drawing/2012/chart" uri="{CE6537A1-D6FC-4f65-9D91-7224C49458BB}">
                  <c15:layout/>
                  <c15:dlblFieldTable>
                    <c15:dlblFTEntry>
                      <c15:txfldGUID>{366CD22A-111E-47DF-A1AE-5141E23A10D5}</c15:txfldGUID>
                      <c15:f>校内专业发展活动参与与强度!$D$36</c15:f>
                      <c15:dlblFieldTableCache>
                        <c:ptCount val="1"/>
                        <c:pt idx="0">
                          <c:v>新西兰</c:v>
                        </c:pt>
                      </c15:dlblFieldTableCache>
                    </c15:dlblFTEntry>
                  </c15:dlblFieldTable>
                  <c15:showDataLabelsRange val="0"/>
                </c:ext>
              </c:extLst>
            </c:dLbl>
            <c:dLbl>
              <c:idx val="34"/>
              <c:layout/>
              <c:tx>
                <c:strRef>
                  <c:f>校内专业发展活动参与与强度!$D$37</c:f>
                  <c:strCache>
                    <c:ptCount val="1"/>
                    <c:pt idx="0">
                      <c:v>中国上海</c:v>
                    </c:pt>
                  </c:strCache>
                </c:strRef>
              </c:tx>
              <c:spPr/>
              <c:txPr>
                <a:bodyPr/>
                <a:lstStyle/>
                <a:p>
                  <a:pPr>
                    <a:defRPr sz="1400" b="1" i="0" strike="noStrike">
                      <a:solidFill>
                        <a:srgbClr val="FF0000"/>
                      </a:solidFill>
                      <a:latin typeface="宋体"/>
                    </a:defRPr>
                  </a:pPr>
                  <a:endParaRPr lang="zh-CN"/>
                </a:p>
              </c:txPr>
              <c:dLblPos val="t"/>
              <c:showVal val="1"/>
              <c:extLst>
                <c:ext xmlns:c15="http://schemas.microsoft.com/office/drawing/2012/chart" uri="{CE6537A1-D6FC-4f65-9D91-7224C49458BB}">
                  <c15:layout/>
                  <c15:dlblFieldTable>
                    <c15:dlblFTEntry>
                      <c15:txfldGUID>{50498F36-A9E5-4ECA-AD68-E98DE16BEC20}</c15:txfldGUID>
                      <c15:f>校内专业发展活动参与与强度!$D$37</c15:f>
                      <c15:dlblFieldTableCache>
                        <c:ptCount val="1"/>
                        <c:pt idx="0">
                          <c:v>中国上海</c:v>
                        </c:pt>
                      </c15:dlblFieldTableCache>
                    </c15:dlblFTEntry>
                  </c15:dlblFieldTable>
                  <c15:showDataLabelsRange val="0"/>
                </c:ext>
              </c:extLst>
            </c:dLbl>
            <c:dLbl>
              <c:idx val="35"/>
              <c:layout>
                <c:manualLayout>
                  <c:x val="6.3043959302950137E-4"/>
                  <c:y val="-1.7419302215365667E-2"/>
                </c:manualLayout>
              </c:layout>
              <c:tx>
                <c:strRef>
                  <c:f>校内专业发展活动参与与强度!$D$38</c:f>
                  <c:strCache>
                    <c:ptCount val="1"/>
                    <c:pt idx="0">
                      <c:v>新加坡 </c:v>
                    </c:pt>
                  </c:strCache>
                </c:strRef>
              </c:tx>
              <c:spPr>
                <a:solidFill>
                  <a:srgbClr val="00B050"/>
                </a:solidFill>
              </c:spPr>
              <c:txPr>
                <a:bodyPr/>
                <a:lstStyle/>
                <a:p>
                  <a:pPr>
                    <a:defRPr sz="1200" b="1" i="0" strike="noStrike">
                      <a:solidFill>
                        <a:schemeClr val="tx1"/>
                      </a:solidFill>
                      <a:latin typeface="宋体"/>
                    </a:defRPr>
                  </a:pPr>
                  <a:endParaRPr lang="zh-CN"/>
                </a:p>
              </c:txPr>
              <c:dLblPos val="r"/>
              <c:showVal val="1"/>
              <c:extLst>
                <c:ext xmlns:c15="http://schemas.microsoft.com/office/drawing/2012/chart" uri="{CE6537A1-D6FC-4f65-9D91-7224C49458BB}">
                  <c15:layout/>
                  <c15:dlblFieldTable>
                    <c15:dlblFTEntry>
                      <c15:txfldGUID>{AEC46749-6DDD-4635-B4B2-19E7924B93B8}</c15:txfldGUID>
                      <c15:f>校内专业发展活动参与与强度!$D$38</c15:f>
                      <c15:dlblFieldTableCache>
                        <c:ptCount val="1"/>
                        <c:pt idx="0">
                          <c:v>新加坡 </c:v>
                        </c:pt>
                      </c15:dlblFieldTableCache>
                    </c15:dlblFTEntry>
                  </c15:dlblFieldTable>
                  <c15:showDataLabelsRange val="0"/>
                </c:ext>
              </c:extLst>
            </c:dLbl>
            <c:spPr>
              <a:noFill/>
              <a:ln>
                <a:noFill/>
              </a:ln>
              <a:effectLst/>
            </c:spPr>
            <c:txPr>
              <a:bodyPr/>
              <a:lstStyle/>
              <a:p>
                <a:pPr>
                  <a:defRPr sz="1050"/>
                </a:pPr>
                <a:endParaRPr lang="zh-CN"/>
              </a:p>
            </c:txPr>
            <c:showVal val="1"/>
            <c:extLst>
              <c:ext xmlns:c15="http://schemas.microsoft.com/office/drawing/2012/chart" uri="{CE6537A1-D6FC-4f65-9D91-7224C49458BB}">
                <c15:showLeaderLines val="0"/>
              </c:ext>
            </c:extLst>
          </c:dLbls>
          <c:xVal>
            <c:numRef>
              <c:f>校内专业发展活动参与与强度!$E$3:$E$38</c:f>
              <c:numCache>
                <c:formatCode>General</c:formatCode>
                <c:ptCount val="36"/>
                <c:pt idx="0">
                  <c:v>14.2</c:v>
                </c:pt>
                <c:pt idx="1">
                  <c:v>20.6</c:v>
                </c:pt>
                <c:pt idx="2">
                  <c:v>21.1</c:v>
                </c:pt>
                <c:pt idx="3">
                  <c:v>27.8</c:v>
                </c:pt>
                <c:pt idx="4">
                  <c:v>28.1</c:v>
                </c:pt>
                <c:pt idx="5">
                  <c:v>29.4</c:v>
                </c:pt>
                <c:pt idx="6">
                  <c:v>31.2</c:v>
                </c:pt>
                <c:pt idx="7">
                  <c:v>33.6</c:v>
                </c:pt>
                <c:pt idx="8" formatCode="0.0">
                  <c:v>35</c:v>
                </c:pt>
                <c:pt idx="9">
                  <c:v>37.1</c:v>
                </c:pt>
                <c:pt idx="10">
                  <c:v>39.1</c:v>
                </c:pt>
                <c:pt idx="11">
                  <c:v>40.200000000000003</c:v>
                </c:pt>
                <c:pt idx="12">
                  <c:v>41.6</c:v>
                </c:pt>
                <c:pt idx="13">
                  <c:v>46.2</c:v>
                </c:pt>
                <c:pt idx="14">
                  <c:v>48.1</c:v>
                </c:pt>
                <c:pt idx="15">
                  <c:v>48.8</c:v>
                </c:pt>
                <c:pt idx="16">
                  <c:v>52.6</c:v>
                </c:pt>
                <c:pt idx="17">
                  <c:v>53.6</c:v>
                </c:pt>
                <c:pt idx="18">
                  <c:v>54.1</c:v>
                </c:pt>
                <c:pt idx="19">
                  <c:v>54.1</c:v>
                </c:pt>
                <c:pt idx="20">
                  <c:v>54.4</c:v>
                </c:pt>
                <c:pt idx="21">
                  <c:v>56.9</c:v>
                </c:pt>
                <c:pt idx="22">
                  <c:v>59.1</c:v>
                </c:pt>
                <c:pt idx="23">
                  <c:v>63.6</c:v>
                </c:pt>
                <c:pt idx="24">
                  <c:v>64.2</c:v>
                </c:pt>
                <c:pt idx="25">
                  <c:v>65.599999999999994</c:v>
                </c:pt>
                <c:pt idx="26">
                  <c:v>67.3</c:v>
                </c:pt>
                <c:pt idx="27">
                  <c:v>68.8</c:v>
                </c:pt>
                <c:pt idx="28">
                  <c:v>76.5</c:v>
                </c:pt>
                <c:pt idx="29" formatCode="0.0">
                  <c:v>78</c:v>
                </c:pt>
                <c:pt idx="30">
                  <c:v>78.7</c:v>
                </c:pt>
                <c:pt idx="31">
                  <c:v>84.2</c:v>
                </c:pt>
                <c:pt idx="32">
                  <c:v>87.5</c:v>
                </c:pt>
                <c:pt idx="33">
                  <c:v>88.1</c:v>
                </c:pt>
                <c:pt idx="34">
                  <c:v>92.4</c:v>
                </c:pt>
                <c:pt idx="35">
                  <c:v>92.5</c:v>
                </c:pt>
              </c:numCache>
            </c:numRef>
          </c:xVal>
          <c:yVal>
            <c:numRef>
              <c:f>校内专业发展活动参与与强度!$F$3:$F$38</c:f>
              <c:numCache>
                <c:formatCode>General</c:formatCode>
                <c:ptCount val="36"/>
                <c:pt idx="0">
                  <c:v>23.6</c:v>
                </c:pt>
                <c:pt idx="1">
                  <c:v>26.3</c:v>
                </c:pt>
                <c:pt idx="2">
                  <c:v>22.9</c:v>
                </c:pt>
                <c:pt idx="3">
                  <c:v>25.7</c:v>
                </c:pt>
                <c:pt idx="4">
                  <c:v>11.8</c:v>
                </c:pt>
                <c:pt idx="5">
                  <c:v>24.6</c:v>
                </c:pt>
                <c:pt idx="6">
                  <c:v>14.5</c:v>
                </c:pt>
                <c:pt idx="7">
                  <c:v>56.3</c:v>
                </c:pt>
                <c:pt idx="8">
                  <c:v>51.2</c:v>
                </c:pt>
                <c:pt idx="9">
                  <c:v>13.1</c:v>
                </c:pt>
                <c:pt idx="10">
                  <c:v>50.5</c:v>
                </c:pt>
                <c:pt idx="11">
                  <c:v>28.2</c:v>
                </c:pt>
                <c:pt idx="12">
                  <c:v>6.6</c:v>
                </c:pt>
                <c:pt idx="13">
                  <c:v>7.2</c:v>
                </c:pt>
                <c:pt idx="14">
                  <c:v>4.4000000000000004</c:v>
                </c:pt>
                <c:pt idx="15">
                  <c:v>23.3</c:v>
                </c:pt>
                <c:pt idx="16">
                  <c:v>20.7</c:v>
                </c:pt>
                <c:pt idx="17">
                  <c:v>12</c:v>
                </c:pt>
                <c:pt idx="18">
                  <c:v>7.7</c:v>
                </c:pt>
                <c:pt idx="19">
                  <c:v>9.2000000000000011</c:v>
                </c:pt>
                <c:pt idx="20">
                  <c:v>6.5</c:v>
                </c:pt>
                <c:pt idx="21">
                  <c:v>6.1</c:v>
                </c:pt>
                <c:pt idx="22">
                  <c:v>13.4</c:v>
                </c:pt>
                <c:pt idx="23">
                  <c:v>10.1</c:v>
                </c:pt>
                <c:pt idx="24">
                  <c:v>26.5</c:v>
                </c:pt>
                <c:pt idx="25">
                  <c:v>11.9</c:v>
                </c:pt>
                <c:pt idx="26">
                  <c:v>6.2</c:v>
                </c:pt>
                <c:pt idx="27">
                  <c:v>4.9000000000000004</c:v>
                </c:pt>
                <c:pt idx="28">
                  <c:v>10.1</c:v>
                </c:pt>
                <c:pt idx="29">
                  <c:v>12.1</c:v>
                </c:pt>
                <c:pt idx="30">
                  <c:v>6.4</c:v>
                </c:pt>
                <c:pt idx="31">
                  <c:v>7.6</c:v>
                </c:pt>
                <c:pt idx="32">
                  <c:v>10.8</c:v>
                </c:pt>
                <c:pt idx="33">
                  <c:v>12.4</c:v>
                </c:pt>
                <c:pt idx="34">
                  <c:v>39.1</c:v>
                </c:pt>
                <c:pt idx="35">
                  <c:v>15.5</c:v>
                </c:pt>
              </c:numCache>
            </c:numRef>
          </c:yVal>
        </c:ser>
        <c:dLbls/>
        <c:axId val="139577600"/>
        <c:axId val="139587584"/>
      </c:scatterChart>
      <c:valAx>
        <c:axId val="139577600"/>
        <c:scaling>
          <c:orientation val="minMax"/>
        </c:scaling>
        <c:axPos val="b"/>
        <c:numFmt formatCode="General" sourceLinked="1"/>
        <c:majorTickMark val="none"/>
        <c:tickLblPos val="low"/>
        <c:spPr>
          <a:ln>
            <a:solidFill>
              <a:schemeClr val="tx1"/>
            </a:solidFill>
          </a:ln>
        </c:spPr>
        <c:txPr>
          <a:bodyPr rot="0" vert="horz"/>
          <a:lstStyle/>
          <a:p>
            <a:pPr>
              <a:defRPr sz="1000" b="0" i="0" u="none" strike="noStrike" baseline="0">
                <a:solidFill>
                  <a:srgbClr val="000000"/>
                </a:solidFill>
                <a:latin typeface="宋体"/>
                <a:ea typeface="宋体"/>
                <a:cs typeface="宋体"/>
              </a:defRPr>
            </a:pPr>
            <a:endParaRPr lang="zh-CN"/>
          </a:p>
        </c:txPr>
        <c:crossAx val="139587584"/>
        <c:crossesAt val="20.7"/>
        <c:crossBetween val="midCat"/>
      </c:valAx>
      <c:valAx>
        <c:axId val="139587584"/>
        <c:scaling>
          <c:orientation val="minMax"/>
        </c:scaling>
        <c:axPos val="l"/>
        <c:majorGridlines>
          <c:spPr>
            <a:ln>
              <a:prstDash val="dashDot"/>
            </a:ln>
          </c:spPr>
        </c:majorGridlines>
        <c:numFmt formatCode="General" sourceLinked="1"/>
        <c:tickLblPos val="low"/>
        <c:crossAx val="139577600"/>
        <c:crossesAt val="52.6"/>
        <c:crossBetween val="midCat"/>
      </c:valAx>
      <c:spPr>
        <a:solidFill>
          <a:schemeClr val="bg1"/>
        </a:solidFill>
      </c:spPr>
    </c:plotArea>
    <c:plotVisOnly val="1"/>
    <c:dispBlanksAs val="gap"/>
  </c:chart>
  <c:spPr>
    <a:solidFill>
      <a:schemeClr val="lt1"/>
    </a:solidFill>
    <a:ln>
      <a:noFill/>
    </a:ln>
  </c:spPr>
  <c:externalData r:id="rId1"/>
  <c:userShapes r:id="rId2"/>
</c:chartSpace>
</file>

<file path=ppt/charts/chart26.xml><?xml version="1.0" encoding="utf-8"?>
<c:chartSpace xmlns:c="http://schemas.openxmlformats.org/drawingml/2006/chart" xmlns:a="http://schemas.openxmlformats.org/drawingml/2006/main" xmlns:r="http://schemas.openxmlformats.org/officeDocument/2006/relationships">
  <c:lang val="zh-CN"/>
  <c:chart>
    <c:autoTitleDeleted val="1"/>
    <c:plotArea>
      <c:layout>
        <c:manualLayout>
          <c:layoutTarget val="inner"/>
          <c:xMode val="edge"/>
          <c:yMode val="edge"/>
          <c:x val="6.88600744544072E-2"/>
          <c:y val="0.10128356423357977"/>
          <c:w val="0.89297488343867271"/>
          <c:h val="0.83172632627763354"/>
        </c:manualLayout>
      </c:layout>
      <c:scatterChart>
        <c:scatterStyle val="lineMarker"/>
        <c:ser>
          <c:idx val="0"/>
          <c:order val="0"/>
          <c:tx>
            <c:strRef>
              <c:f>'校外专业发展活动参与与强度 '!$F$2</c:f>
              <c:strCache>
                <c:ptCount val="1"/>
                <c:pt idx="0">
                  <c:v>强度（天数）</c:v>
                </c:pt>
              </c:strCache>
            </c:strRef>
          </c:tx>
          <c:spPr>
            <a:ln w="28575">
              <a:noFill/>
            </a:ln>
          </c:spPr>
          <c:dPt>
            <c:idx val="34"/>
            <c:marker>
              <c:spPr>
                <a:solidFill>
                  <a:schemeClr val="accent2"/>
                </a:solidFill>
              </c:spPr>
            </c:marker>
          </c:dPt>
          <c:dLbls>
            <c:dLbl>
              <c:idx val="0"/>
              <c:tx>
                <c:strRef>
                  <c:f>'校外专业发展活动参与与强度 '!$D$3</c:f>
                  <c:strCache>
                    <c:ptCount val="1"/>
                    <c:pt idx="0">
                      <c:v>格鲁吉亚</c:v>
                    </c:pt>
                  </c:strCache>
                </c:strRef>
              </c:tx>
              <c:spPr/>
              <c:txPr>
                <a:bodyPr/>
                <a:lstStyle/>
                <a:p>
                  <a:pPr>
                    <a:defRPr sz="1200" b="0" i="0" strike="noStrike">
                      <a:latin typeface="宋体"/>
                    </a:defRPr>
                  </a:pPr>
                  <a:endParaRPr lang="zh-CN"/>
                </a:p>
              </c:txPr>
              <c:dLblPos val="t"/>
              <c:showVal val="1"/>
            </c:dLbl>
            <c:dLbl>
              <c:idx val="1"/>
              <c:tx>
                <c:strRef>
                  <c:f>'校外专业发展活动参与与强度 '!$D$4</c:f>
                  <c:strCache>
                    <c:ptCount val="1"/>
                    <c:pt idx="0">
                      <c:v>塞尔维亚</c:v>
                    </c:pt>
                  </c:strCache>
                </c:strRef>
              </c:tx>
              <c:spPr/>
              <c:txPr>
                <a:bodyPr/>
                <a:lstStyle/>
                <a:p>
                  <a:pPr>
                    <a:defRPr sz="1200" b="0" i="0" strike="noStrike">
                      <a:latin typeface="宋体"/>
                    </a:defRPr>
                  </a:pPr>
                  <a:endParaRPr lang="zh-CN"/>
                </a:p>
              </c:txPr>
              <c:dLblPos val="t"/>
              <c:showVal val="1"/>
            </c:dLbl>
            <c:dLbl>
              <c:idx val="2"/>
              <c:tx>
                <c:strRef>
                  <c:f>'校外专业发展活动参与与强度 '!$D$5</c:f>
                  <c:strCache>
                    <c:ptCount val="1"/>
                    <c:pt idx="0">
                      <c:v>塞浦勒斯</c:v>
                    </c:pt>
                  </c:strCache>
                </c:strRef>
              </c:tx>
              <c:spPr/>
              <c:txPr>
                <a:bodyPr/>
                <a:lstStyle/>
                <a:p>
                  <a:pPr>
                    <a:defRPr sz="1200" b="0" i="0" strike="noStrike">
                      <a:latin typeface="宋体"/>
                    </a:defRPr>
                  </a:pPr>
                  <a:endParaRPr lang="zh-CN"/>
                </a:p>
              </c:txPr>
              <c:dLblPos val="t"/>
              <c:showVal val="1"/>
            </c:dLbl>
            <c:dLbl>
              <c:idx val="3"/>
              <c:tx>
                <c:strRef>
                  <c:f>'校外专业发展活动参与与强度 '!$D$6</c:f>
                  <c:strCache>
                    <c:ptCount val="1"/>
                    <c:pt idx="0">
                      <c:v>西班牙</c:v>
                    </c:pt>
                  </c:strCache>
                </c:strRef>
              </c:tx>
              <c:spPr/>
              <c:txPr>
                <a:bodyPr/>
                <a:lstStyle/>
                <a:p>
                  <a:pPr>
                    <a:defRPr sz="1200" b="0" i="0" strike="noStrike">
                      <a:latin typeface="宋体"/>
                    </a:defRPr>
                  </a:pPr>
                  <a:endParaRPr lang="zh-CN"/>
                </a:p>
              </c:txPr>
              <c:dLblPos val="t"/>
              <c:showVal val="1"/>
            </c:dLbl>
            <c:dLbl>
              <c:idx val="4"/>
              <c:layout>
                <c:manualLayout>
                  <c:x val="-9.0526315789473746E-2"/>
                  <c:y val="-1.8489658110430858E-2"/>
                </c:manualLayout>
              </c:layout>
              <c:tx>
                <c:strRef>
                  <c:f>'校外专业发展活动参与与强度 '!$D$7</c:f>
                  <c:strCache>
                    <c:ptCount val="1"/>
                    <c:pt idx="0">
                      <c:v>捷克共和国</c:v>
                    </c:pt>
                  </c:strCache>
                </c:strRef>
              </c:tx>
              <c:spPr/>
              <c:txPr>
                <a:bodyPr/>
                <a:lstStyle/>
                <a:p>
                  <a:pPr>
                    <a:defRPr sz="1200" b="0" i="0" strike="noStrike">
                      <a:latin typeface="宋体"/>
                    </a:defRPr>
                  </a:pPr>
                  <a:endParaRPr lang="zh-CN"/>
                </a:p>
              </c:txPr>
              <c:dLblPos val="r"/>
              <c:showVal val="1"/>
            </c:dLbl>
            <c:dLbl>
              <c:idx val="5"/>
              <c:tx>
                <c:strRef>
                  <c:f>'校外专业发展活动参与与强度 '!$D$8</c:f>
                  <c:strCache>
                    <c:ptCount val="1"/>
                    <c:pt idx="0">
                      <c:v>罗马尼亚</c:v>
                    </c:pt>
                  </c:strCache>
                </c:strRef>
              </c:tx>
              <c:spPr/>
              <c:txPr>
                <a:bodyPr/>
                <a:lstStyle/>
                <a:p>
                  <a:pPr>
                    <a:defRPr sz="1200" b="0" i="0" strike="noStrike">
                      <a:latin typeface="宋体"/>
                    </a:defRPr>
                  </a:pPr>
                  <a:endParaRPr lang="zh-CN"/>
                </a:p>
              </c:txPr>
              <c:dLblPos val="t"/>
              <c:showVal val="1"/>
            </c:dLbl>
            <c:dLbl>
              <c:idx val="6"/>
              <c:layout>
                <c:manualLayout>
                  <c:x val="-1.3333333333333438E-2"/>
                  <c:y val="-4.1246160400191891E-2"/>
                </c:manualLayout>
              </c:layout>
              <c:tx>
                <c:strRef>
                  <c:f>'校外专业发展活动参与与强度 '!$D$9</c:f>
                  <c:strCache>
                    <c:ptCount val="1"/>
                    <c:pt idx="0">
                      <c:v>波兰</c:v>
                    </c:pt>
                  </c:strCache>
                </c:strRef>
              </c:tx>
              <c:spPr/>
              <c:txPr>
                <a:bodyPr/>
                <a:lstStyle/>
                <a:p>
                  <a:pPr>
                    <a:defRPr sz="1200" b="0" i="0" strike="noStrike">
                      <a:latin typeface="宋体"/>
                    </a:defRPr>
                  </a:pPr>
                  <a:endParaRPr lang="zh-CN"/>
                </a:p>
              </c:txPr>
              <c:dLblPos val="r"/>
              <c:showVal val="1"/>
            </c:dLbl>
            <c:dLbl>
              <c:idx val="7"/>
              <c:tx>
                <c:strRef>
                  <c:f>'校外专业发展活动参与与强度 '!$D$10</c:f>
                  <c:strCache>
                    <c:ptCount val="1"/>
                    <c:pt idx="0">
                      <c:v>墨西哥</c:v>
                    </c:pt>
                  </c:strCache>
                </c:strRef>
              </c:tx>
              <c:spPr/>
              <c:txPr>
                <a:bodyPr/>
                <a:lstStyle/>
                <a:p>
                  <a:pPr>
                    <a:defRPr sz="1200" b="0" i="0" strike="noStrike">
                      <a:latin typeface="宋体"/>
                    </a:defRPr>
                  </a:pPr>
                  <a:endParaRPr lang="zh-CN"/>
                </a:p>
              </c:txPr>
              <c:dLblPos val="t"/>
              <c:showVal val="1"/>
            </c:dLbl>
            <c:dLbl>
              <c:idx val="8"/>
              <c:tx>
                <c:strRef>
                  <c:f>'校外专业发展活动参与与强度 '!$D$11</c:f>
                  <c:strCache>
                    <c:ptCount val="1"/>
                    <c:pt idx="0">
                      <c:v>智利</c:v>
                    </c:pt>
                  </c:strCache>
                </c:strRef>
              </c:tx>
              <c:spPr/>
              <c:txPr>
                <a:bodyPr/>
                <a:lstStyle/>
                <a:p>
                  <a:pPr>
                    <a:defRPr sz="1200" b="0" i="0" strike="noStrike">
                      <a:latin typeface="宋体"/>
                    </a:defRPr>
                  </a:pPr>
                  <a:endParaRPr lang="zh-CN"/>
                </a:p>
              </c:txPr>
              <c:dLblPos val="t"/>
              <c:showVal val="1"/>
            </c:dLbl>
            <c:dLbl>
              <c:idx val="9"/>
              <c:layout>
                <c:manualLayout>
                  <c:x val="-0.116255615416494"/>
                  <c:y val="-3.6979316220861723E-2"/>
                </c:manualLayout>
              </c:layout>
              <c:tx>
                <c:strRef>
                  <c:f>'校外专业发展活动参与与强度 '!$D$12</c:f>
                  <c:strCache>
                    <c:ptCount val="1"/>
                    <c:pt idx="0">
                      <c:v>保加利亚</c:v>
                    </c:pt>
                  </c:strCache>
                </c:strRef>
              </c:tx>
              <c:spPr/>
              <c:txPr>
                <a:bodyPr/>
                <a:lstStyle/>
                <a:p>
                  <a:pPr>
                    <a:defRPr sz="1200" b="0" i="0" strike="noStrike">
                      <a:latin typeface="宋体"/>
                    </a:defRPr>
                  </a:pPr>
                  <a:endParaRPr lang="zh-CN"/>
                </a:p>
              </c:txPr>
              <c:dLblPos val="r"/>
              <c:showLegendKey val="1"/>
              <c:showVal val="1"/>
              <c:showCatName val="1"/>
              <c:showSerName val="1"/>
              <c:separator>; </c:separator>
            </c:dLbl>
            <c:dLbl>
              <c:idx val="10"/>
              <c:tx>
                <c:strRef>
                  <c:f>'校外专业发展活动参与与强度 '!$D$13</c:f>
                  <c:strCache>
                    <c:ptCount val="1"/>
                    <c:pt idx="0">
                      <c:v>巴西</c:v>
                    </c:pt>
                  </c:strCache>
                </c:strRef>
              </c:tx>
              <c:spPr/>
              <c:txPr>
                <a:bodyPr/>
                <a:lstStyle/>
                <a:p>
                  <a:pPr>
                    <a:defRPr sz="1200" b="0" i="0" strike="noStrike">
                      <a:latin typeface="宋体"/>
                    </a:defRPr>
                  </a:pPr>
                  <a:endParaRPr lang="zh-CN"/>
                </a:p>
              </c:txPr>
              <c:dLblPos val="t"/>
              <c:showVal val="1"/>
            </c:dLbl>
            <c:dLbl>
              <c:idx val="11"/>
              <c:layout>
                <c:manualLayout>
                  <c:x val="-3.017543859649113E-2"/>
                  <c:y val="-4.6935285972632169E-2"/>
                </c:manualLayout>
              </c:layout>
              <c:tx>
                <c:strRef>
                  <c:f>'校外专业发展活动参与与强度 '!$D$14</c:f>
                  <c:strCache>
                    <c:ptCount val="1"/>
                    <c:pt idx="0">
                      <c:v>意大利</c:v>
                    </c:pt>
                  </c:strCache>
                </c:strRef>
              </c:tx>
              <c:spPr/>
              <c:txPr>
                <a:bodyPr/>
                <a:lstStyle/>
                <a:p>
                  <a:pPr>
                    <a:defRPr sz="1200" b="0" i="0" strike="noStrike">
                      <a:latin typeface="宋体"/>
                    </a:defRPr>
                  </a:pPr>
                  <a:endParaRPr lang="zh-CN"/>
                </a:p>
              </c:txPr>
              <c:dLblPos val="r"/>
              <c:showVal val="1"/>
            </c:dLbl>
            <c:dLbl>
              <c:idx val="12"/>
              <c:layout>
                <c:manualLayout>
                  <c:x val="-2.0350877192982449E-2"/>
                  <c:y val="2.1334220896650991E-2"/>
                </c:manualLayout>
              </c:layout>
              <c:tx>
                <c:strRef>
                  <c:f>'校外专业发展活动参与与强度 '!$D$15</c:f>
                  <c:strCache>
                    <c:ptCount val="1"/>
                    <c:pt idx="0">
                      <c:v>瑞典 </c:v>
                    </c:pt>
                  </c:strCache>
                </c:strRef>
              </c:tx>
              <c:spPr/>
              <c:txPr>
                <a:bodyPr/>
                <a:lstStyle/>
                <a:p>
                  <a:pPr>
                    <a:defRPr sz="1200" b="0" i="0" strike="noStrike">
                      <a:latin typeface="宋体"/>
                    </a:defRPr>
                  </a:pPr>
                  <a:endParaRPr lang="zh-CN"/>
                </a:p>
              </c:txPr>
              <c:dLblPos val="r"/>
              <c:showVal val="1"/>
            </c:dLbl>
            <c:dLbl>
              <c:idx val="13"/>
              <c:tx>
                <c:strRef>
                  <c:f>'校外专业发展活动参与与强度 '!$D$16</c:f>
                  <c:strCache>
                    <c:ptCount val="1"/>
                    <c:pt idx="0">
                      <c:v>法国</c:v>
                    </c:pt>
                  </c:strCache>
                </c:strRef>
              </c:tx>
              <c:spPr/>
              <c:txPr>
                <a:bodyPr/>
                <a:lstStyle/>
                <a:p>
                  <a:pPr>
                    <a:defRPr sz="1200" b="0" i="0" strike="noStrike">
                      <a:latin typeface="宋体"/>
                    </a:defRPr>
                  </a:pPr>
                  <a:endParaRPr lang="zh-CN"/>
                </a:p>
              </c:txPr>
              <c:dLblPos val="t"/>
              <c:showVal val="1"/>
            </c:dLbl>
            <c:dLbl>
              <c:idx val="14"/>
              <c:layout>
                <c:manualLayout>
                  <c:x val="-2.175438596491228E-2"/>
                  <c:y val="3.2712472041531514E-2"/>
                </c:manualLayout>
              </c:layout>
              <c:tx>
                <c:strRef>
                  <c:f>'校外专业发展活动参与与强度 '!$D$17</c:f>
                  <c:strCache>
                    <c:ptCount val="1"/>
                    <c:pt idx="0">
                      <c:v>芬兰</c:v>
                    </c:pt>
                  </c:strCache>
                </c:strRef>
              </c:tx>
              <c:spPr>
                <a:solidFill>
                  <a:srgbClr val="00B0F0"/>
                </a:solidFill>
              </c:spPr>
              <c:txPr>
                <a:bodyPr/>
                <a:lstStyle/>
                <a:p>
                  <a:pPr>
                    <a:defRPr sz="1200" b="0" i="0" strike="noStrike">
                      <a:latin typeface="宋体"/>
                    </a:defRPr>
                  </a:pPr>
                  <a:endParaRPr lang="zh-CN"/>
                </a:p>
              </c:txPr>
              <c:dLblPos val="r"/>
              <c:showVal val="1"/>
            </c:dLbl>
            <c:dLbl>
              <c:idx val="15"/>
              <c:tx>
                <c:strRef>
                  <c:f>'校外专业发展活动参与与强度 '!$D$18</c:f>
                  <c:strCache>
                    <c:ptCount val="1"/>
                    <c:pt idx="0">
                      <c:v>俄罗斯</c:v>
                    </c:pt>
                  </c:strCache>
                </c:strRef>
              </c:tx>
              <c:spPr/>
              <c:txPr>
                <a:bodyPr/>
                <a:lstStyle/>
                <a:p>
                  <a:pPr>
                    <a:defRPr sz="1200" b="0" i="0" strike="noStrike">
                      <a:latin typeface="宋体"/>
                    </a:defRPr>
                  </a:pPr>
                  <a:endParaRPr lang="zh-CN"/>
                </a:p>
              </c:txPr>
              <c:dLblPos val="t"/>
              <c:showVal val="1"/>
            </c:dLbl>
            <c:dLbl>
              <c:idx val="16"/>
              <c:layout>
                <c:manualLayout>
                  <c:x val="-4.9568009580092783E-2"/>
                  <c:y val="-2.355476819370815E-2"/>
                </c:manualLayout>
              </c:layout>
              <c:tx>
                <c:strRef>
                  <c:f>'校外专业发展活动参与与强度 '!$D$19</c:f>
                  <c:strCache>
                    <c:ptCount val="1"/>
                    <c:pt idx="0">
                      <c:v>国际平均值</c:v>
                    </c:pt>
                  </c:strCache>
                </c:strRef>
              </c:tx>
              <c:spPr/>
              <c:txPr>
                <a:bodyPr/>
                <a:lstStyle/>
                <a:p>
                  <a:pPr>
                    <a:defRPr sz="1200" b="1" i="0" strike="noStrike">
                      <a:solidFill>
                        <a:srgbClr val="FF0000"/>
                      </a:solidFill>
                      <a:latin typeface="宋体"/>
                    </a:defRPr>
                  </a:pPr>
                  <a:endParaRPr lang="zh-CN"/>
                </a:p>
              </c:txPr>
              <c:dLblPos val="r"/>
              <c:showVal val="1"/>
            </c:dLbl>
            <c:dLbl>
              <c:idx val="17"/>
              <c:layout>
                <c:manualLayout>
                  <c:x val="-6.3157894736844168E-3"/>
                  <c:y val="-4.2668441793301971E-3"/>
                </c:manualLayout>
              </c:layout>
              <c:tx>
                <c:strRef>
                  <c:f>'校外专业发展活动参与与强度 '!$D$20</c:f>
                  <c:strCache>
                    <c:ptCount val="1"/>
                    <c:pt idx="0">
                      <c:v>拉脱维亚</c:v>
                    </c:pt>
                  </c:strCache>
                </c:strRef>
              </c:tx>
              <c:spPr/>
              <c:txPr>
                <a:bodyPr/>
                <a:lstStyle/>
                <a:p>
                  <a:pPr>
                    <a:defRPr sz="1200" b="0" i="0" strike="noStrike">
                      <a:latin typeface="宋体"/>
                    </a:defRPr>
                  </a:pPr>
                  <a:endParaRPr lang="zh-CN"/>
                </a:p>
              </c:txPr>
              <c:dLblPos val="r"/>
              <c:showVal val="1"/>
            </c:dLbl>
            <c:dLbl>
              <c:idx val="18"/>
              <c:layout>
                <c:manualLayout>
                  <c:x val="-0.13122807017543853"/>
                  <c:y val="-6.1158099903732832E-2"/>
                </c:manualLayout>
              </c:layout>
              <c:tx>
                <c:strRef>
                  <c:f>'校外专业发展活动参与与强度 '!$D$21</c:f>
                  <c:strCache>
                    <c:ptCount val="1"/>
                    <c:pt idx="0">
                      <c:v>爱沙尼亚</c:v>
                    </c:pt>
                  </c:strCache>
                </c:strRef>
              </c:tx>
              <c:spPr/>
              <c:txPr>
                <a:bodyPr/>
                <a:lstStyle/>
                <a:p>
                  <a:pPr>
                    <a:defRPr sz="1200" b="0" i="0" strike="noStrike">
                      <a:latin typeface="宋体"/>
                    </a:defRPr>
                  </a:pPr>
                  <a:endParaRPr lang="zh-CN"/>
                </a:p>
              </c:txPr>
              <c:dLblPos val="r"/>
              <c:showVal val="1"/>
            </c:dLbl>
            <c:dLbl>
              <c:idx val="19"/>
              <c:layout>
                <c:manualLayout>
                  <c:x val="-2.4561403508771933E-2"/>
                  <c:y val="2.7023346469091155E-2"/>
                </c:manualLayout>
              </c:layout>
              <c:tx>
                <c:strRef>
                  <c:f>'校外专业发展活动参与与强度 '!$D$22</c:f>
                  <c:strCache>
                    <c:ptCount val="1"/>
                    <c:pt idx="0">
                      <c:v>挪威</c:v>
                    </c:pt>
                  </c:strCache>
                </c:strRef>
              </c:tx>
              <c:spPr/>
              <c:txPr>
                <a:bodyPr/>
                <a:lstStyle/>
                <a:p>
                  <a:pPr>
                    <a:defRPr sz="1200" b="0" i="0" strike="noStrike">
                      <a:latin typeface="宋体"/>
                    </a:defRPr>
                  </a:pPr>
                  <a:endParaRPr lang="zh-CN"/>
                </a:p>
              </c:txPr>
              <c:dLblPos val="r"/>
              <c:showVal val="1"/>
            </c:dLbl>
            <c:dLbl>
              <c:idx val="20"/>
              <c:layout>
                <c:manualLayout>
                  <c:x val="-2.4561403508772034E-2"/>
                  <c:y val="3.271247204153141E-2"/>
                </c:manualLayout>
              </c:layout>
              <c:tx>
                <c:strRef>
                  <c:f>'校外专业发展活动参与与强度 '!$D$23</c:f>
                  <c:strCache>
                    <c:ptCount val="1"/>
                    <c:pt idx="0">
                      <c:v>丹麦 </c:v>
                    </c:pt>
                  </c:strCache>
                </c:strRef>
              </c:tx>
              <c:spPr/>
              <c:txPr>
                <a:bodyPr/>
                <a:lstStyle/>
                <a:p>
                  <a:pPr>
                    <a:defRPr sz="1200" b="0" i="0" strike="noStrike">
                      <a:latin typeface="宋体"/>
                    </a:defRPr>
                  </a:pPr>
                  <a:endParaRPr lang="zh-CN"/>
                </a:p>
              </c:txPr>
              <c:dLblPos val="r"/>
              <c:showVal val="1"/>
            </c:dLbl>
            <c:dLbl>
              <c:idx val="21"/>
              <c:layout>
                <c:manualLayout>
                  <c:x val="-2.7368421052631573E-2"/>
                  <c:y val="-2.4178783682871127E-2"/>
                </c:manualLayout>
              </c:layout>
              <c:tx>
                <c:strRef>
                  <c:f>'校外专业发展活动参与与强度 '!$D$24</c:f>
                  <c:strCache>
                    <c:ptCount val="1"/>
                    <c:pt idx="0">
                      <c:v>日本</c:v>
                    </c:pt>
                  </c:strCache>
                </c:strRef>
              </c:tx>
              <c:spPr/>
              <c:txPr>
                <a:bodyPr/>
                <a:lstStyle/>
                <a:p>
                  <a:pPr>
                    <a:defRPr sz="1200" b="0" i="0" strike="noStrike">
                      <a:latin typeface="宋体"/>
                    </a:defRPr>
                  </a:pPr>
                  <a:endParaRPr lang="zh-CN"/>
                </a:p>
              </c:txPr>
              <c:dLblPos val="r"/>
              <c:showVal val="1"/>
            </c:dLbl>
            <c:dLbl>
              <c:idx val="22"/>
              <c:layout>
                <c:manualLayout>
                  <c:x val="-2.8771929824561407E-2"/>
                  <c:y val="2.7023346469091256E-2"/>
                </c:manualLayout>
              </c:layout>
              <c:tx>
                <c:strRef>
                  <c:f>'校外专业发展活动参与与强度 '!$D$25</c:f>
                  <c:strCache>
                    <c:ptCount val="1"/>
                    <c:pt idx="0">
                      <c:v>以色列</c:v>
                    </c:pt>
                  </c:strCache>
                </c:strRef>
              </c:tx>
              <c:spPr/>
              <c:txPr>
                <a:bodyPr/>
                <a:lstStyle/>
                <a:p>
                  <a:pPr>
                    <a:defRPr sz="1200" b="0" i="0" strike="noStrike">
                      <a:latin typeface="宋体"/>
                    </a:defRPr>
                  </a:pPr>
                  <a:endParaRPr lang="zh-CN"/>
                </a:p>
              </c:txPr>
              <c:dLblPos val="r"/>
              <c:showVal val="1"/>
            </c:dLbl>
            <c:dLbl>
              <c:idx val="23"/>
              <c:tx>
                <c:strRef>
                  <c:f>'校外专业发展活动参与与强度 '!$D$26</c:f>
                  <c:strCache>
                    <c:ptCount val="1"/>
                    <c:pt idx="0">
                      <c:v>斯洛伐克</c:v>
                    </c:pt>
                  </c:strCache>
                </c:strRef>
              </c:tx>
              <c:spPr/>
              <c:txPr>
                <a:bodyPr/>
                <a:lstStyle/>
                <a:p>
                  <a:pPr>
                    <a:defRPr sz="1200" b="0" i="0" strike="noStrike">
                      <a:latin typeface="宋体"/>
                    </a:defRPr>
                  </a:pPr>
                  <a:endParaRPr lang="zh-CN"/>
                </a:p>
              </c:txPr>
              <c:dLblPos val="t"/>
              <c:showVal val="1"/>
            </c:dLbl>
            <c:dLbl>
              <c:idx val="24"/>
              <c:tx>
                <c:strRef>
                  <c:f>'校外专业发展活动参与与强度 '!$D$27</c:f>
                  <c:strCache>
                    <c:ptCount val="1"/>
                    <c:pt idx="0">
                      <c:v>阿布扎比（阿联酋）</c:v>
                    </c:pt>
                  </c:strCache>
                </c:strRef>
              </c:tx>
              <c:spPr/>
              <c:txPr>
                <a:bodyPr/>
                <a:lstStyle/>
                <a:p>
                  <a:pPr>
                    <a:defRPr sz="1200" b="0" i="0" strike="noStrike">
                      <a:latin typeface="宋体"/>
                    </a:defRPr>
                  </a:pPr>
                  <a:endParaRPr lang="zh-CN"/>
                </a:p>
              </c:txPr>
              <c:dLblPos val="t"/>
              <c:showVal val="1"/>
            </c:dLbl>
            <c:dLbl>
              <c:idx val="25"/>
              <c:layout>
                <c:manualLayout>
                  <c:x val="-2.31578947368421E-2"/>
                  <c:y val="-3.2712472041531514E-2"/>
                </c:manualLayout>
              </c:layout>
              <c:tx>
                <c:strRef>
                  <c:f>'校外专业发展活动参与与强度 '!$D$28</c:f>
                  <c:strCache>
                    <c:ptCount val="1"/>
                    <c:pt idx="0">
                      <c:v>韩国</c:v>
                    </c:pt>
                  </c:strCache>
                </c:strRef>
              </c:tx>
              <c:spPr/>
              <c:txPr>
                <a:bodyPr/>
                <a:lstStyle/>
                <a:p>
                  <a:pPr>
                    <a:defRPr sz="1200" b="0" i="0" strike="noStrike">
                      <a:latin typeface="宋体"/>
                    </a:defRPr>
                  </a:pPr>
                  <a:endParaRPr lang="zh-CN"/>
                </a:p>
              </c:txPr>
              <c:dLblPos val="r"/>
              <c:showVal val="1"/>
            </c:dLbl>
            <c:dLbl>
              <c:idx val="26"/>
              <c:layout>
                <c:manualLayout>
                  <c:x val="-3.892250310817441E-4"/>
                  <c:y val="-2.1334444877972744E-2"/>
                </c:manualLayout>
              </c:layout>
              <c:tx>
                <c:strRef>
                  <c:f>'校外专业发展活动参与与强度 '!$D$29</c:f>
                  <c:strCache>
                    <c:ptCount val="1"/>
                    <c:pt idx="0">
                      <c:v>佛兰德斯（比利时）</c:v>
                    </c:pt>
                  </c:strCache>
                </c:strRef>
              </c:tx>
              <c:spPr/>
              <c:txPr>
                <a:bodyPr/>
                <a:lstStyle/>
                <a:p>
                  <a:pPr>
                    <a:defRPr sz="1200" b="0" i="0" strike="noStrike">
                      <a:latin typeface="宋体"/>
                    </a:defRPr>
                  </a:pPr>
                  <a:endParaRPr lang="zh-CN"/>
                </a:p>
              </c:txPr>
              <c:dLblPos val="r"/>
              <c:showVal val="1"/>
            </c:dLbl>
            <c:dLbl>
              <c:idx val="27"/>
              <c:layout>
                <c:manualLayout>
                  <c:x val="-7.0877192982456136E-2"/>
                  <c:y val="-4.2668441793301971E-3"/>
                </c:manualLayout>
              </c:layout>
              <c:tx>
                <c:strRef>
                  <c:f>'校外专业发展活动参与与强度 '!$D$30</c:f>
                  <c:strCache>
                    <c:ptCount val="1"/>
                    <c:pt idx="0">
                      <c:v>克罗地亚</c:v>
                    </c:pt>
                  </c:strCache>
                </c:strRef>
              </c:tx>
              <c:spPr/>
              <c:txPr>
                <a:bodyPr/>
                <a:lstStyle/>
                <a:p>
                  <a:pPr>
                    <a:defRPr sz="1200" b="0" i="0" strike="noStrike">
                      <a:latin typeface="宋体"/>
                    </a:defRPr>
                  </a:pPr>
                  <a:endParaRPr lang="zh-CN"/>
                </a:p>
              </c:txPr>
              <c:dLblPos val="r"/>
              <c:showVal val="1"/>
            </c:dLbl>
            <c:dLbl>
              <c:idx val="28"/>
              <c:layout>
                <c:manualLayout>
                  <c:x val="-8.3508882442326307E-2"/>
                  <c:y val="3.2712472041531514E-2"/>
                </c:manualLayout>
              </c:layout>
              <c:tx>
                <c:strRef>
                  <c:f>'校外专业发展活动参与与强度 '!$D$31</c:f>
                  <c:strCache>
                    <c:ptCount val="1"/>
                    <c:pt idx="0">
                      <c:v>阿尔伯塔（加拿大）</c:v>
                    </c:pt>
                  </c:strCache>
                </c:strRef>
              </c:tx>
              <c:spPr/>
              <c:txPr>
                <a:bodyPr/>
                <a:lstStyle/>
                <a:p>
                  <a:pPr>
                    <a:defRPr sz="1200" b="0" i="0" strike="noStrike">
                      <a:latin typeface="宋体"/>
                    </a:defRPr>
                  </a:pPr>
                  <a:endParaRPr lang="zh-CN"/>
                </a:p>
              </c:txPr>
              <c:dLblPos val="r"/>
              <c:showVal val="1"/>
            </c:dLbl>
            <c:dLbl>
              <c:idx val="29"/>
              <c:layout>
                <c:manualLayout>
                  <c:x val="-7.0694626329603549E-2"/>
                  <c:y val="-3.8401597613971793E-2"/>
                </c:manualLayout>
              </c:layout>
              <c:tx>
                <c:strRef>
                  <c:f>'校外专业发展活动参与与强度 '!$D$32</c:f>
                  <c:strCache>
                    <c:ptCount val="1"/>
                    <c:pt idx="0">
                      <c:v>马来西亚</c:v>
                    </c:pt>
                  </c:strCache>
                </c:strRef>
              </c:tx>
              <c:spPr/>
              <c:txPr>
                <a:bodyPr/>
                <a:lstStyle/>
                <a:p>
                  <a:pPr>
                    <a:defRPr sz="1200" b="0" i="0" strike="noStrike">
                      <a:latin typeface="宋体"/>
                    </a:defRPr>
                  </a:pPr>
                  <a:endParaRPr lang="zh-CN"/>
                </a:p>
              </c:txPr>
              <c:dLblPos val="r"/>
              <c:showVal val="1"/>
            </c:dLbl>
            <c:dLbl>
              <c:idx val="30"/>
              <c:layout>
                <c:manualLayout>
                  <c:x val="-4.8421052631578837E-2"/>
                  <c:y val="2.1334220896650883E-2"/>
                </c:manualLayout>
              </c:layout>
              <c:tx>
                <c:strRef>
                  <c:f>'校外专业发展活动参与与强度 '!$D$33</c:f>
                  <c:strCache>
                    <c:ptCount val="1"/>
                    <c:pt idx="0">
                      <c:v>英格兰（英国）</c:v>
                    </c:pt>
                  </c:strCache>
                </c:strRef>
              </c:tx>
              <c:spPr/>
              <c:txPr>
                <a:bodyPr/>
                <a:lstStyle/>
                <a:p>
                  <a:pPr>
                    <a:defRPr sz="1200" b="0" i="0" strike="noStrike">
                      <a:latin typeface="宋体"/>
                    </a:defRPr>
                  </a:pPr>
                  <a:endParaRPr lang="zh-CN"/>
                </a:p>
              </c:txPr>
              <c:dLblPos val="r"/>
              <c:showVal val="1"/>
            </c:dLbl>
            <c:dLbl>
              <c:idx val="31"/>
              <c:layout>
                <c:manualLayout>
                  <c:x val="-7.7194087581157634E-3"/>
                  <c:y val="-7.1114069655504337E-3"/>
                </c:manualLayout>
              </c:layout>
              <c:tx>
                <c:strRef>
                  <c:f>'校外专业发展活动参与与强度 '!$D$34</c:f>
                  <c:strCache>
                    <c:ptCount val="1"/>
                    <c:pt idx="0">
                      <c:v>澳大利亚</c:v>
                    </c:pt>
                  </c:strCache>
                </c:strRef>
              </c:tx>
              <c:spPr/>
              <c:txPr>
                <a:bodyPr/>
                <a:lstStyle/>
                <a:p>
                  <a:pPr>
                    <a:defRPr sz="1200" b="0" i="0" strike="noStrike">
                      <a:latin typeface="宋体"/>
                    </a:defRPr>
                  </a:pPr>
                  <a:endParaRPr lang="zh-CN"/>
                </a:p>
              </c:txPr>
              <c:dLblPos val="r"/>
              <c:showVal val="1"/>
            </c:dLbl>
            <c:dLbl>
              <c:idx val="32"/>
              <c:layout>
                <c:manualLayout>
                  <c:x val="-1.1929824561403511E-2"/>
                  <c:y val="2.1334220896650883E-2"/>
                </c:manualLayout>
              </c:layout>
              <c:tx>
                <c:strRef>
                  <c:f>'校外专业发展活动参与与强度 '!$D$35</c:f>
                  <c:strCache>
                    <c:ptCount val="1"/>
                    <c:pt idx="0">
                      <c:v>荷兰 </c:v>
                    </c:pt>
                  </c:strCache>
                </c:strRef>
              </c:tx>
              <c:spPr/>
              <c:txPr>
                <a:bodyPr/>
                <a:lstStyle/>
                <a:p>
                  <a:pPr>
                    <a:defRPr sz="1200" b="0" i="0" strike="noStrike">
                      <a:latin typeface="宋体"/>
                    </a:defRPr>
                  </a:pPr>
                  <a:endParaRPr lang="zh-CN"/>
                </a:p>
              </c:txPr>
              <c:dLblPos val="r"/>
              <c:showVal val="1"/>
            </c:dLbl>
            <c:dLbl>
              <c:idx val="33"/>
              <c:layout>
                <c:manualLayout>
                  <c:x val="-5.4035308744301708E-2"/>
                  <c:y val="-2.1334444877972744E-2"/>
                </c:manualLayout>
              </c:layout>
              <c:tx>
                <c:strRef>
                  <c:f>'校外专业发展活动参与与强度 '!$D$36</c:f>
                  <c:strCache>
                    <c:ptCount val="1"/>
                    <c:pt idx="0">
                      <c:v>新西兰</c:v>
                    </c:pt>
                  </c:strCache>
                </c:strRef>
              </c:tx>
              <c:spPr/>
              <c:txPr>
                <a:bodyPr/>
                <a:lstStyle/>
                <a:p>
                  <a:pPr>
                    <a:defRPr sz="1200" b="0" i="0" strike="noStrike">
                      <a:latin typeface="宋体"/>
                    </a:defRPr>
                  </a:pPr>
                  <a:endParaRPr lang="zh-CN"/>
                </a:p>
              </c:txPr>
              <c:dLblPos val="r"/>
              <c:showVal val="1"/>
            </c:dLbl>
            <c:dLbl>
              <c:idx val="34"/>
              <c:tx>
                <c:strRef>
                  <c:f>'校外专业发展活动参与与强度 '!$D$37</c:f>
                  <c:strCache>
                    <c:ptCount val="1"/>
                    <c:pt idx="0">
                      <c:v>中国上海</c:v>
                    </c:pt>
                  </c:strCache>
                </c:strRef>
              </c:tx>
              <c:spPr/>
              <c:txPr>
                <a:bodyPr/>
                <a:lstStyle/>
                <a:p>
                  <a:pPr>
                    <a:defRPr sz="1400" b="1" i="0" strike="noStrike">
                      <a:solidFill>
                        <a:srgbClr val="FF0000"/>
                      </a:solidFill>
                      <a:latin typeface="宋体"/>
                    </a:defRPr>
                  </a:pPr>
                  <a:endParaRPr lang="zh-CN"/>
                </a:p>
              </c:txPr>
              <c:dLblPos val="t"/>
              <c:showVal val="1"/>
            </c:dLbl>
            <c:dLbl>
              <c:idx val="35"/>
              <c:layout>
                <c:manualLayout>
                  <c:x val="-8.5614035087721394E-3"/>
                  <c:y val="3.5557034827751646E-2"/>
                </c:manualLayout>
              </c:layout>
              <c:tx>
                <c:strRef>
                  <c:f>'校外专业发展活动参与与强度 '!$D$38</c:f>
                  <c:strCache>
                    <c:ptCount val="1"/>
                    <c:pt idx="0">
                      <c:v>新加坡 </c:v>
                    </c:pt>
                  </c:strCache>
                </c:strRef>
              </c:tx>
              <c:spPr>
                <a:solidFill>
                  <a:srgbClr val="00B050"/>
                </a:solidFill>
              </c:spPr>
              <c:txPr>
                <a:bodyPr/>
                <a:lstStyle/>
                <a:p>
                  <a:pPr>
                    <a:defRPr sz="1200" b="0" i="0" strike="noStrike">
                      <a:latin typeface="宋体"/>
                    </a:defRPr>
                  </a:pPr>
                  <a:endParaRPr lang="zh-CN"/>
                </a:p>
              </c:txPr>
              <c:dLblPos val="r"/>
              <c:showVal val="1"/>
            </c:dLbl>
            <c:dLbl>
              <c:idx val="36"/>
              <c:tx>
                <c:strRef>
                  <c:f>'校外专业发展活动参与与强度 '!$D$39</c:f>
                  <c:strCache>
                    <c:ptCount val="1"/>
                    <c:pt idx="0">
                      <c:v>葡萄牙</c:v>
                    </c:pt>
                  </c:strCache>
                </c:strRef>
              </c:tx>
              <c:spPr/>
              <c:txPr>
                <a:bodyPr/>
                <a:lstStyle/>
                <a:p>
                  <a:pPr>
                    <a:defRPr sz="1200" b="0" i="0" strike="noStrike">
                      <a:latin typeface="宋体"/>
                    </a:defRPr>
                  </a:pPr>
                  <a:endParaRPr lang="zh-CN"/>
                </a:p>
              </c:txPr>
              <c:dLblPos val="t"/>
              <c:showVal val="1"/>
            </c:dLbl>
            <c:txPr>
              <a:bodyPr/>
              <a:lstStyle/>
              <a:p>
                <a:pPr>
                  <a:defRPr sz="1200"/>
                </a:pPr>
                <a:endParaRPr lang="zh-CN"/>
              </a:p>
            </c:txPr>
            <c:showVal val="1"/>
          </c:dLbls>
          <c:xVal>
            <c:numRef>
              <c:f>'校外专业发展活动参与与强度 '!$E$3:$E$39</c:f>
              <c:numCache>
                <c:formatCode>General</c:formatCode>
                <c:ptCount val="37"/>
                <c:pt idx="0">
                  <c:v>53.1</c:v>
                </c:pt>
                <c:pt idx="1">
                  <c:v>57.5</c:v>
                </c:pt>
                <c:pt idx="2">
                  <c:v>51.6</c:v>
                </c:pt>
                <c:pt idx="3">
                  <c:v>67.599999999999994</c:v>
                </c:pt>
                <c:pt idx="4">
                  <c:v>82.2</c:v>
                </c:pt>
                <c:pt idx="5" formatCode="0.0">
                  <c:v>75</c:v>
                </c:pt>
                <c:pt idx="6">
                  <c:v>95.6</c:v>
                </c:pt>
                <c:pt idx="7">
                  <c:v>87.2</c:v>
                </c:pt>
                <c:pt idx="8">
                  <c:v>64.900000000000006</c:v>
                </c:pt>
                <c:pt idx="9">
                  <c:v>93.5</c:v>
                </c:pt>
                <c:pt idx="10" formatCode="0.0">
                  <c:v>71</c:v>
                </c:pt>
                <c:pt idx="11">
                  <c:v>93.5</c:v>
                </c:pt>
                <c:pt idx="12">
                  <c:v>93.5</c:v>
                </c:pt>
                <c:pt idx="13">
                  <c:v>54.5</c:v>
                </c:pt>
                <c:pt idx="14">
                  <c:v>87.7</c:v>
                </c:pt>
                <c:pt idx="15">
                  <c:v>99.1</c:v>
                </c:pt>
                <c:pt idx="16">
                  <c:v>83.3</c:v>
                </c:pt>
                <c:pt idx="17" formatCode="0.0">
                  <c:v>98</c:v>
                </c:pt>
                <c:pt idx="18">
                  <c:v>93.9</c:v>
                </c:pt>
                <c:pt idx="19">
                  <c:v>83.3</c:v>
                </c:pt>
                <c:pt idx="20" formatCode="0.0">
                  <c:v>82</c:v>
                </c:pt>
                <c:pt idx="21">
                  <c:v>83.1</c:v>
                </c:pt>
                <c:pt idx="22">
                  <c:v>86.2</c:v>
                </c:pt>
                <c:pt idx="23">
                  <c:v>62.2</c:v>
                </c:pt>
                <c:pt idx="24" formatCode="0.0">
                  <c:v>91</c:v>
                </c:pt>
                <c:pt idx="25">
                  <c:v>86.6</c:v>
                </c:pt>
                <c:pt idx="26">
                  <c:v>97.4</c:v>
                </c:pt>
                <c:pt idx="27" formatCode="0.0">
                  <c:v>81</c:v>
                </c:pt>
                <c:pt idx="28">
                  <c:v>88.4</c:v>
                </c:pt>
                <c:pt idx="29">
                  <c:v>98.1</c:v>
                </c:pt>
                <c:pt idx="30">
                  <c:v>94.4</c:v>
                </c:pt>
                <c:pt idx="31">
                  <c:v>93.4</c:v>
                </c:pt>
                <c:pt idx="32">
                  <c:v>97.4</c:v>
                </c:pt>
                <c:pt idx="33">
                  <c:v>92.3</c:v>
                </c:pt>
                <c:pt idx="34" formatCode="0.0">
                  <c:v>94.9</c:v>
                </c:pt>
                <c:pt idx="35">
                  <c:v>99.3</c:v>
                </c:pt>
                <c:pt idx="36">
                  <c:v>67.099999999999994</c:v>
                </c:pt>
              </c:numCache>
            </c:numRef>
          </c:xVal>
          <c:yVal>
            <c:numRef>
              <c:f>'校外专业发展活动参与与强度 '!$F$3:$F$39</c:f>
              <c:numCache>
                <c:formatCode>General</c:formatCode>
                <c:ptCount val="37"/>
                <c:pt idx="0">
                  <c:v>13.4</c:v>
                </c:pt>
                <c:pt idx="1">
                  <c:v>11.2</c:v>
                </c:pt>
                <c:pt idx="2">
                  <c:v>21.9</c:v>
                </c:pt>
                <c:pt idx="3">
                  <c:v>11.8</c:v>
                </c:pt>
                <c:pt idx="4">
                  <c:v>9</c:v>
                </c:pt>
                <c:pt idx="5">
                  <c:v>21.9</c:v>
                </c:pt>
                <c:pt idx="6">
                  <c:v>9.1</c:v>
                </c:pt>
                <c:pt idx="7">
                  <c:v>24.3</c:v>
                </c:pt>
                <c:pt idx="8">
                  <c:v>24.8</c:v>
                </c:pt>
                <c:pt idx="9">
                  <c:v>9.8000000000000007</c:v>
                </c:pt>
                <c:pt idx="10">
                  <c:v>37.4</c:v>
                </c:pt>
                <c:pt idx="11">
                  <c:v>9</c:v>
                </c:pt>
                <c:pt idx="12">
                  <c:v>7.7</c:v>
                </c:pt>
                <c:pt idx="13">
                  <c:v>3.8</c:v>
                </c:pt>
                <c:pt idx="14">
                  <c:v>5.8</c:v>
                </c:pt>
                <c:pt idx="15">
                  <c:v>20.100000000000001</c:v>
                </c:pt>
                <c:pt idx="16">
                  <c:v>13.6</c:v>
                </c:pt>
                <c:pt idx="17">
                  <c:v>15.2</c:v>
                </c:pt>
                <c:pt idx="18">
                  <c:v>10.200000000000001</c:v>
                </c:pt>
                <c:pt idx="19">
                  <c:v>8.6</c:v>
                </c:pt>
                <c:pt idx="20">
                  <c:v>6.4</c:v>
                </c:pt>
                <c:pt idx="21">
                  <c:v>9.5</c:v>
                </c:pt>
                <c:pt idx="22">
                  <c:v>13.1</c:v>
                </c:pt>
                <c:pt idx="23">
                  <c:v>7.8</c:v>
                </c:pt>
                <c:pt idx="24">
                  <c:v>17.600000000000001</c:v>
                </c:pt>
                <c:pt idx="25">
                  <c:v>14.1</c:v>
                </c:pt>
                <c:pt idx="26">
                  <c:v>8.3000000000000007</c:v>
                </c:pt>
                <c:pt idx="27">
                  <c:v>7.3</c:v>
                </c:pt>
                <c:pt idx="28">
                  <c:v>9.3000000000000007</c:v>
                </c:pt>
                <c:pt idx="29">
                  <c:v>14.8</c:v>
                </c:pt>
                <c:pt idx="30">
                  <c:v>5.3</c:v>
                </c:pt>
                <c:pt idx="31">
                  <c:v>8.1</c:v>
                </c:pt>
                <c:pt idx="32">
                  <c:v>7.3</c:v>
                </c:pt>
                <c:pt idx="33">
                  <c:v>8.5</c:v>
                </c:pt>
                <c:pt idx="34">
                  <c:v>39.5</c:v>
                </c:pt>
                <c:pt idx="35">
                  <c:v>13.4</c:v>
                </c:pt>
                <c:pt idx="36">
                  <c:v>23.9</c:v>
                </c:pt>
              </c:numCache>
            </c:numRef>
          </c:yVal>
        </c:ser>
        <c:dLbls/>
        <c:axId val="139911552"/>
        <c:axId val="139913088"/>
      </c:scatterChart>
      <c:valAx>
        <c:axId val="139911552"/>
        <c:scaling>
          <c:orientation val="minMax"/>
          <c:max val="100"/>
          <c:min val="50"/>
        </c:scaling>
        <c:axPos val="b"/>
        <c:numFmt formatCode="General" sourceLinked="1"/>
        <c:majorTickMark val="none"/>
        <c:tickLblPos val="low"/>
        <c:spPr>
          <a:ln>
            <a:solidFill>
              <a:schemeClr val="tx1"/>
            </a:solidFill>
          </a:ln>
        </c:spPr>
        <c:txPr>
          <a:bodyPr rot="0" vert="horz"/>
          <a:lstStyle/>
          <a:p>
            <a:pPr>
              <a:defRPr sz="1000" b="0" i="0" u="none" strike="noStrike" baseline="0">
                <a:solidFill>
                  <a:srgbClr val="000000"/>
                </a:solidFill>
                <a:latin typeface="宋体"/>
                <a:ea typeface="宋体"/>
                <a:cs typeface="宋体"/>
              </a:defRPr>
            </a:pPr>
            <a:endParaRPr lang="zh-CN"/>
          </a:p>
        </c:txPr>
        <c:crossAx val="139913088"/>
        <c:crossesAt val="13.6"/>
        <c:crossBetween val="midCat"/>
      </c:valAx>
      <c:valAx>
        <c:axId val="139913088"/>
        <c:scaling>
          <c:orientation val="minMax"/>
          <c:max val="42"/>
          <c:min val="0"/>
        </c:scaling>
        <c:axPos val="l"/>
        <c:majorGridlines>
          <c:spPr>
            <a:ln>
              <a:prstDash val="dashDot"/>
            </a:ln>
          </c:spPr>
        </c:majorGridlines>
        <c:numFmt formatCode="General" sourceLinked="1"/>
        <c:tickLblPos val="low"/>
        <c:crossAx val="139911552"/>
        <c:crossesAt val="83.3"/>
        <c:crossBetween val="midCat"/>
        <c:majorUnit val="5"/>
      </c:valAx>
      <c:spPr>
        <a:solidFill>
          <a:schemeClr val="bg1"/>
        </a:solidFill>
      </c:spPr>
    </c:plotArea>
    <c:plotVisOnly val="1"/>
    <c:dispBlanksAs val="gap"/>
  </c:chart>
  <c:spPr>
    <a:solidFill>
      <a:schemeClr val="lt1"/>
    </a:solidFill>
    <a:ln>
      <a:noFill/>
    </a:ln>
  </c:spPr>
  <c:externalData r:id="rId1"/>
  <c:userShapes r:id="rId2"/>
</c:chartSpace>
</file>

<file path=ppt/charts/chart27.xml><?xml version="1.0" encoding="utf-8"?>
<c:chartSpace xmlns:c="http://schemas.openxmlformats.org/drawingml/2006/chart" xmlns:a="http://schemas.openxmlformats.org/drawingml/2006/main" xmlns:r="http://schemas.openxmlformats.org/officeDocument/2006/relationships">
  <c:lang val="zh-CN"/>
  <c:style val="11"/>
  <c:chart>
    <c:plotArea>
      <c:layout>
        <c:manualLayout>
          <c:layoutTarget val="inner"/>
          <c:xMode val="edge"/>
          <c:yMode val="edge"/>
          <c:x val="0.35367143834477877"/>
          <c:y val="9.078963190511076E-2"/>
          <c:w val="0.52283497322352679"/>
          <c:h val="0.77591248929235968"/>
        </c:manualLayout>
      </c:layout>
      <c:doughnutChart>
        <c:varyColors val="1"/>
        <c:dLbls/>
        <c:firstSliceAng val="0"/>
        <c:holeSize val="50"/>
      </c:doughnutChart>
    </c:plotArea>
    <c:legend>
      <c:legendPos val="l"/>
      <c:layout>
        <c:manualLayout>
          <c:xMode val="edge"/>
          <c:yMode val="edge"/>
          <c:x val="7.9565094271062623E-3"/>
          <c:y val="7.727135236720975E-2"/>
          <c:w val="0.29913426494800499"/>
          <c:h val="0.81475689472855595"/>
        </c:manualLayout>
      </c:layout>
      <c:txPr>
        <a:bodyPr/>
        <a:lstStyle/>
        <a:p>
          <a:pPr>
            <a:defRPr sz="1600"/>
          </a:pPr>
          <a:endParaRPr lang="zh-CN"/>
        </a:p>
      </c:txPr>
    </c:legend>
    <c:plotVisOnly val="1"/>
    <c:dispBlanksAs val="zero"/>
  </c:chart>
  <c:spPr>
    <a:noFill/>
    <a:ln>
      <a:noFill/>
    </a:ln>
  </c:spPr>
  <c:externalData r:id="rId1"/>
</c:chartSpace>
</file>

<file path=ppt/charts/chart28.xml><?xml version="1.0" encoding="utf-8"?>
<c:chartSpace xmlns:c="http://schemas.openxmlformats.org/drawingml/2006/chart" xmlns:a="http://schemas.openxmlformats.org/drawingml/2006/main" xmlns:r="http://schemas.openxmlformats.org/officeDocument/2006/relationships">
  <c:lang val="zh-CN"/>
  <c:style val="11"/>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prstClr val="black"/>
                </a:solidFill>
                <a:latin typeface="微软雅黑" pitchFamily="34" charset="-122"/>
                <a:ea typeface="微软雅黑" pitchFamily="34" charset="-122"/>
                <a:cs typeface="+mn-cs"/>
              </a:defRPr>
            </a:pPr>
            <a:r>
              <a:rPr lang="zh-CN" altLang="en-US" dirty="0">
                <a:latin typeface="微软雅黑" pitchFamily="34" charset="-122"/>
                <a:ea typeface="微软雅黑" pitchFamily="34" charset="-122"/>
              </a:rPr>
              <a:t>国际</a:t>
            </a:r>
            <a:r>
              <a:rPr lang="zh-CN" altLang="en-US" dirty="0" smtClean="0">
                <a:latin typeface="微软雅黑" pitchFamily="34" charset="-122"/>
                <a:ea typeface="微软雅黑" pitchFamily="34" charset="-122"/>
              </a:rPr>
              <a:t>平均值（ </a:t>
            </a:r>
            <a:r>
              <a:rPr lang="en-US" altLang="zh-CN" sz="1800" b="1" dirty="0" smtClean="0">
                <a:effectLst/>
                <a:latin typeface="微软雅黑" pitchFamily="34" charset="-122"/>
                <a:ea typeface="微软雅黑" pitchFamily="34" charset="-122"/>
              </a:rPr>
              <a:t>%</a:t>
            </a:r>
            <a:r>
              <a:rPr lang="zh-CN" altLang="en-US" sz="1800" b="1" dirty="0" smtClean="0">
                <a:effectLst/>
                <a:latin typeface="微软雅黑" pitchFamily="34" charset="-122"/>
                <a:ea typeface="微软雅黑" pitchFamily="34" charset="-122"/>
              </a:rPr>
              <a:t>）</a:t>
            </a:r>
            <a:endParaRPr lang="zh-CN" altLang="zh-CN" dirty="0" smtClean="0">
              <a:effectLst/>
              <a:latin typeface="微软雅黑" pitchFamily="34" charset="-122"/>
              <a:ea typeface="微软雅黑" pitchFamily="34" charset="-122"/>
            </a:endParaRPr>
          </a:p>
          <a:p>
            <a:pPr marL="0" marR="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prstClr val="black"/>
                </a:solidFill>
                <a:latin typeface="微软雅黑" pitchFamily="34" charset="-122"/>
                <a:ea typeface="微软雅黑" pitchFamily="34" charset="-122"/>
                <a:cs typeface="+mn-cs"/>
              </a:defRPr>
            </a:pPr>
            <a:endParaRPr lang="zh-CN" altLang="en-US" dirty="0">
              <a:latin typeface="微软雅黑" pitchFamily="34" charset="-122"/>
              <a:ea typeface="微软雅黑" pitchFamily="34" charset="-122"/>
            </a:endParaRPr>
          </a:p>
        </c:rich>
      </c:tx>
      <c:layout>
        <c:manualLayout>
          <c:xMode val="edge"/>
          <c:yMode val="edge"/>
          <c:x val="0.55851896085620101"/>
          <c:y val="7.6757426386313124E-2"/>
        </c:manualLayout>
      </c:layout>
    </c:title>
    <c:plotArea>
      <c:layout/>
      <c:doughnutChart>
        <c:varyColors val="1"/>
        <c:ser>
          <c:idx val="0"/>
          <c:order val="0"/>
          <c:tx>
            <c:strRef>
              <c:f>做图2!$C$3</c:f>
              <c:strCache>
                <c:ptCount val="1"/>
                <c:pt idx="0">
                  <c:v>国际平均值</c:v>
                </c:pt>
              </c:strCache>
            </c:strRef>
          </c:tx>
          <c:dPt>
            <c:idx val="0"/>
            <c:spPr>
              <a:solidFill>
                <a:schemeClr val="accent5">
                  <a:lumMod val="75000"/>
                </a:schemeClr>
              </a:solidFill>
            </c:spPr>
          </c:dPt>
          <c:dPt>
            <c:idx val="1"/>
            <c:spPr>
              <a:solidFill>
                <a:schemeClr val="accent5">
                  <a:lumMod val="60000"/>
                  <a:lumOff val="40000"/>
                </a:schemeClr>
              </a:solidFill>
            </c:spPr>
          </c:dPt>
          <c:dPt>
            <c:idx val="2"/>
            <c:spPr>
              <a:solidFill>
                <a:srgbClr val="FFC000"/>
              </a:solidFill>
            </c:spPr>
          </c:dPt>
          <c:dPt>
            <c:idx val="3"/>
            <c:spPr>
              <a:solidFill>
                <a:schemeClr val="accent2">
                  <a:lumMod val="75000"/>
                </a:schemeClr>
              </a:solidFill>
            </c:spPr>
          </c:dPt>
          <c:dPt>
            <c:idx val="4"/>
            <c:spPr>
              <a:solidFill>
                <a:srgbClr val="7030A0"/>
              </a:solidFill>
            </c:spPr>
          </c:dPt>
          <c:dPt>
            <c:idx val="5"/>
            <c:spPr>
              <a:solidFill>
                <a:schemeClr val="accent2">
                  <a:lumMod val="40000"/>
                  <a:lumOff val="60000"/>
                </a:schemeClr>
              </a:solidFill>
            </c:spPr>
          </c:dPt>
          <c:dLbls>
            <c:dLbl>
              <c:idx val="0"/>
              <c:layout>
                <c:manualLayout>
                  <c:x val="2.4753584884330701E-2"/>
                  <c:y val="-4.6519652355341296E-3"/>
                </c:manualLayout>
              </c:layout>
              <c:spPr/>
              <c:txPr>
                <a:bodyPr/>
                <a:lstStyle/>
                <a:p>
                  <a:pPr>
                    <a:defRPr sz="1600" b="1">
                      <a:solidFill>
                        <a:schemeClr val="bg1"/>
                      </a:solidFill>
                    </a:defRPr>
                  </a:pPr>
                  <a:endParaRPr lang="zh-CN"/>
                </a:p>
              </c:txPr>
              <c:showVal val="1"/>
            </c:dLbl>
            <c:dLbl>
              <c:idx val="1"/>
              <c:layout>
                <c:manualLayout>
                  <c:x val="1.5470990552706619E-3"/>
                  <c:y val="5.3497600208642485E-2"/>
                </c:manualLayout>
              </c:layout>
              <c:spPr/>
              <c:txPr>
                <a:bodyPr/>
                <a:lstStyle/>
                <a:p>
                  <a:pPr>
                    <a:defRPr sz="1600" b="1">
                      <a:solidFill>
                        <a:schemeClr val="bg1"/>
                      </a:solidFill>
                    </a:defRPr>
                  </a:pPr>
                  <a:endParaRPr lang="zh-CN"/>
                </a:p>
              </c:txPr>
              <c:showVal val="1"/>
            </c:dLbl>
            <c:dLbl>
              <c:idx val="2"/>
              <c:layout>
                <c:manualLayout>
                  <c:x val="-2.3206485829059986E-2"/>
                  <c:y val="4.6519652355340438E-3"/>
                </c:manualLayout>
              </c:layout>
              <c:spPr/>
              <c:txPr>
                <a:bodyPr/>
                <a:lstStyle/>
                <a:p>
                  <a:pPr>
                    <a:defRPr sz="1600" b="1">
                      <a:solidFill>
                        <a:schemeClr val="bg1"/>
                      </a:solidFill>
                    </a:defRPr>
                  </a:pPr>
                  <a:endParaRPr lang="zh-CN"/>
                </a:p>
              </c:txPr>
              <c:showVal val="1"/>
            </c:dLbl>
            <c:dLbl>
              <c:idx val="3"/>
              <c:layout>
                <c:manualLayout>
                  <c:x val="-1.2376792442165354E-2"/>
                  <c:y val="-6.9779478533012352E-3"/>
                </c:manualLayout>
              </c:layout>
              <c:spPr/>
              <c:txPr>
                <a:bodyPr/>
                <a:lstStyle/>
                <a:p>
                  <a:pPr>
                    <a:defRPr sz="1600" b="1">
                      <a:solidFill>
                        <a:schemeClr val="bg1"/>
                      </a:solidFill>
                    </a:defRPr>
                  </a:pPr>
                  <a:endParaRPr lang="zh-CN"/>
                </a:p>
              </c:txPr>
              <c:showVal val="1"/>
            </c:dLbl>
            <c:dLbl>
              <c:idx val="4"/>
              <c:layout>
                <c:manualLayout>
                  <c:x val="-6.1883962210826492E-3"/>
                  <c:y val="-1.8607860942136515E-2"/>
                </c:manualLayout>
              </c:layout>
              <c:spPr/>
              <c:txPr>
                <a:bodyPr/>
                <a:lstStyle/>
                <a:p>
                  <a:pPr>
                    <a:defRPr sz="1600" b="1">
                      <a:solidFill>
                        <a:schemeClr val="bg1"/>
                      </a:solidFill>
                    </a:defRPr>
                  </a:pPr>
                  <a:endParaRPr lang="zh-CN"/>
                </a:p>
              </c:txPr>
              <c:showVal val="1"/>
            </c:dLbl>
            <c:dLbl>
              <c:idx val="5"/>
              <c:layout>
                <c:manualLayout>
                  <c:x val="0"/>
                  <c:y val="-1.6281878324369455E-2"/>
                </c:manualLayout>
              </c:layout>
              <c:spPr/>
              <c:txPr>
                <a:bodyPr/>
                <a:lstStyle/>
                <a:p>
                  <a:pPr>
                    <a:defRPr sz="1600" b="1">
                      <a:solidFill>
                        <a:schemeClr val="bg1"/>
                      </a:solidFill>
                    </a:defRPr>
                  </a:pPr>
                  <a:endParaRPr lang="zh-CN"/>
                </a:p>
              </c:txPr>
              <c:showVal val="1"/>
            </c:dLbl>
            <c:delete val="1"/>
          </c:dLbls>
          <c:cat>
            <c:strRef>
              <c:f>做图2!$D$1:$I$1</c:f>
              <c:strCache>
                <c:ptCount val="6"/>
                <c:pt idx="0">
                  <c:v>行政管理工作</c:v>
                </c:pt>
                <c:pt idx="1">
                  <c:v>课程和教学相关工作</c:v>
                </c:pt>
                <c:pt idx="2">
                  <c:v>与学生互动</c:v>
                </c:pt>
                <c:pt idx="3">
                  <c:v>与家长或监护人互动</c:v>
                </c:pt>
                <c:pt idx="4">
                  <c:v>与外界互动</c:v>
                </c:pt>
                <c:pt idx="5">
                  <c:v>其他</c:v>
                </c:pt>
              </c:strCache>
            </c:strRef>
          </c:cat>
          <c:val>
            <c:numRef>
              <c:f>做图2!$D$3:$I$3</c:f>
              <c:numCache>
                <c:formatCode>#,##0.0</c:formatCode>
                <c:ptCount val="6"/>
                <c:pt idx="0">
                  <c:v>41.459427210664934</c:v>
                </c:pt>
                <c:pt idx="1">
                  <c:v>21.791873157915703</c:v>
                </c:pt>
                <c:pt idx="2">
                  <c:v>14.876726696952705</c:v>
                </c:pt>
                <c:pt idx="3">
                  <c:v>11.166381289247559</c:v>
                </c:pt>
                <c:pt idx="4">
                  <c:v>6.8585056502545187</c:v>
                </c:pt>
                <c:pt idx="5">
                  <c:v>3.8876792960447353</c:v>
                </c:pt>
              </c:numCache>
            </c:numRef>
          </c:val>
        </c:ser>
        <c:dLbls/>
        <c:firstSliceAng val="0"/>
        <c:holeSize val="50"/>
      </c:doughnutChart>
      <c:spPr>
        <a:noFill/>
        <a:ln w="25400">
          <a:noFill/>
        </a:ln>
      </c:spPr>
    </c:plotArea>
    <c:legend>
      <c:legendPos val="l"/>
      <c:layout>
        <c:manualLayout>
          <c:xMode val="edge"/>
          <c:yMode val="edge"/>
          <c:x val="5.1480051480051478E-3"/>
          <c:y val="0.1541177512668821"/>
          <c:w val="0.27453365626593973"/>
          <c:h val="0.56719355906444202"/>
        </c:manualLayout>
      </c:layout>
      <c:txPr>
        <a:bodyPr/>
        <a:lstStyle/>
        <a:p>
          <a:pPr>
            <a:defRPr sz="1600" b="1">
              <a:latin typeface="微软雅黑" pitchFamily="34" charset="-122"/>
              <a:ea typeface="微软雅黑" pitchFamily="34" charset="-122"/>
            </a:defRPr>
          </a:pPr>
          <a:endParaRPr lang="zh-CN"/>
        </a:p>
      </c:txPr>
    </c:legend>
    <c:plotVisOnly val="1"/>
    <c:dispBlanksAs val="zero"/>
  </c:chart>
  <c:spPr>
    <a:noFill/>
    <a:ln>
      <a:noFill/>
    </a:ln>
  </c:spPr>
  <c:externalData r:id="rId1"/>
</c:chartSpace>
</file>

<file path=ppt/charts/chart29.xml><?xml version="1.0" encoding="utf-8"?>
<c:chartSpace xmlns:c="http://schemas.openxmlformats.org/drawingml/2006/chart" xmlns:a="http://schemas.openxmlformats.org/drawingml/2006/main" xmlns:r="http://schemas.openxmlformats.org/officeDocument/2006/relationships">
  <c:lang val="zh-CN"/>
  <c:style val="11"/>
  <c:chart>
    <c:title>
      <c:layout>
        <c:manualLayout>
          <c:xMode val="edge"/>
          <c:yMode val="edge"/>
          <c:x val="0.41553486190133038"/>
          <c:y val="0.50026084316263553"/>
        </c:manualLayout>
      </c:layout>
      <c:txPr>
        <a:bodyPr/>
        <a:lstStyle/>
        <a:p>
          <a:pPr>
            <a:defRPr>
              <a:latin typeface="微软雅黑" pitchFamily="34" charset="-122"/>
              <a:ea typeface="微软雅黑" pitchFamily="34" charset="-122"/>
            </a:defRPr>
          </a:pPr>
          <a:endParaRPr lang="zh-CN"/>
        </a:p>
      </c:txPr>
    </c:title>
    <c:plotArea>
      <c:layout/>
      <c:doughnutChart>
        <c:varyColors val="1"/>
        <c:ser>
          <c:idx val="0"/>
          <c:order val="0"/>
          <c:tx>
            <c:strRef>
              <c:f>做图2!$C$2</c:f>
              <c:strCache>
                <c:ptCount val="1"/>
                <c:pt idx="0">
                  <c:v>中国上海</c:v>
                </c:pt>
              </c:strCache>
            </c:strRef>
          </c:tx>
          <c:dPt>
            <c:idx val="0"/>
            <c:spPr>
              <a:solidFill>
                <a:schemeClr val="accent5">
                  <a:lumMod val="75000"/>
                </a:schemeClr>
              </a:solidFill>
            </c:spPr>
          </c:dPt>
          <c:dPt>
            <c:idx val="1"/>
            <c:spPr>
              <a:solidFill>
                <a:schemeClr val="accent5">
                  <a:lumMod val="60000"/>
                  <a:lumOff val="40000"/>
                </a:schemeClr>
              </a:solidFill>
            </c:spPr>
          </c:dPt>
          <c:dPt>
            <c:idx val="2"/>
            <c:spPr>
              <a:solidFill>
                <a:srgbClr val="FFC000"/>
              </a:solidFill>
            </c:spPr>
          </c:dPt>
          <c:dPt>
            <c:idx val="3"/>
            <c:spPr>
              <a:solidFill>
                <a:schemeClr val="accent2">
                  <a:lumMod val="75000"/>
                </a:schemeClr>
              </a:solidFill>
            </c:spPr>
          </c:dPt>
          <c:dPt>
            <c:idx val="4"/>
            <c:spPr>
              <a:solidFill>
                <a:srgbClr val="7030A0"/>
              </a:solidFill>
            </c:spPr>
          </c:dPt>
          <c:dPt>
            <c:idx val="5"/>
            <c:spPr>
              <a:solidFill>
                <a:schemeClr val="accent2">
                  <a:lumMod val="40000"/>
                  <a:lumOff val="60000"/>
                </a:schemeClr>
              </a:solidFill>
            </c:spPr>
          </c:dPt>
          <c:dLbls>
            <c:dLbl>
              <c:idx val="5"/>
              <c:layout>
                <c:manualLayout>
                  <c:x val="4.3016907846436438E-3"/>
                  <c:y val="6.5468540819635214E-3"/>
                </c:manualLayout>
              </c:layout>
              <c:showVal val="1"/>
            </c:dLbl>
            <c:spPr>
              <a:noFill/>
              <a:ln>
                <a:noFill/>
              </a:ln>
              <a:effectLst/>
            </c:spPr>
            <c:txPr>
              <a:bodyPr/>
              <a:lstStyle/>
              <a:p>
                <a:pPr>
                  <a:defRPr sz="1600" b="1">
                    <a:solidFill>
                      <a:schemeClr val="bg1"/>
                    </a:solidFill>
                  </a:defRPr>
                </a:pPr>
                <a:endParaRPr lang="zh-CN"/>
              </a:p>
            </c:txPr>
            <c:showVal val="1"/>
            <c:showLeaderLines val="1"/>
            <c:extLst>
              <c:ext xmlns:c15="http://schemas.microsoft.com/office/drawing/2012/chart" uri="{CE6537A1-D6FC-4f65-9D91-7224C49458BB}">
                <c15:layout/>
              </c:ext>
            </c:extLst>
          </c:dLbls>
          <c:cat>
            <c:strRef>
              <c:f>做图2!$D$1:$I$1</c:f>
              <c:strCache>
                <c:ptCount val="6"/>
                <c:pt idx="0">
                  <c:v>行政管理工作</c:v>
                </c:pt>
                <c:pt idx="1">
                  <c:v>课程和教学相关工作</c:v>
                </c:pt>
                <c:pt idx="2">
                  <c:v>与学生互动</c:v>
                </c:pt>
                <c:pt idx="3">
                  <c:v>与家长或监护人互动</c:v>
                </c:pt>
                <c:pt idx="4">
                  <c:v>与外界互动</c:v>
                </c:pt>
                <c:pt idx="5">
                  <c:v>其他</c:v>
                </c:pt>
              </c:strCache>
            </c:strRef>
          </c:cat>
          <c:val>
            <c:numRef>
              <c:f>做图2!$D$2:$I$2</c:f>
              <c:numCache>
                <c:formatCode>#,##0.0</c:formatCode>
                <c:ptCount val="6"/>
                <c:pt idx="0">
                  <c:v>34.867451426994684</c:v>
                </c:pt>
                <c:pt idx="1">
                  <c:v>32.991004913424355</c:v>
                </c:pt>
                <c:pt idx="2">
                  <c:v>14.099459305745023</c:v>
                </c:pt>
                <c:pt idx="3">
                  <c:v>7.9452488919031632</c:v>
                </c:pt>
                <c:pt idx="4">
                  <c:v>5.6271234313381484</c:v>
                </c:pt>
                <c:pt idx="5">
                  <c:v>4.5013838919090592</c:v>
                </c:pt>
              </c:numCache>
            </c:numRef>
          </c:val>
        </c:ser>
        <c:dLbls/>
        <c:firstSliceAng val="0"/>
        <c:holeSize val="50"/>
      </c:doughnutChart>
    </c:plotArea>
    <c:plotVisOnly val="1"/>
    <c:dispBlanksAs val="zero"/>
  </c:chart>
  <c:spPr>
    <a:noFill/>
    <a:ln>
      <a:noFill/>
    </a:ln>
  </c:sp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zh-CN"/>
  <c:chart>
    <c:plotArea>
      <c:layout>
        <c:manualLayout>
          <c:layoutTarget val="inner"/>
          <c:xMode val="edge"/>
          <c:yMode val="edge"/>
          <c:x val="0.14591861305080694"/>
          <c:y val="3.0083685188985652E-2"/>
          <c:w val="0.64683987099734463"/>
          <c:h val="0.88381990876697158"/>
        </c:manualLayout>
      </c:layout>
      <c:barChart>
        <c:barDir val="bar"/>
        <c:grouping val="stacked"/>
        <c:ser>
          <c:idx val="0"/>
          <c:order val="0"/>
          <c:tx>
            <c:strRef>
              <c:f>'6.5'!$C$1</c:f>
              <c:strCache>
                <c:ptCount val="1"/>
                <c:pt idx="0">
                  <c:v>老师布置的作业和其他学习任务</c:v>
                </c:pt>
              </c:strCache>
            </c:strRef>
          </c:tx>
          <c:cat>
            <c:strRef>
              <c:f>'6.5'!$B$2:$B$22</c:f>
              <c:strCache>
                <c:ptCount val="21"/>
                <c:pt idx="0">
                  <c:v>芬兰</c:v>
                </c:pt>
                <c:pt idx="1">
                  <c:v>日本</c:v>
                </c:pt>
                <c:pt idx="2">
                  <c:v>新西兰</c:v>
                </c:pt>
                <c:pt idx="3">
                  <c:v>英国</c:v>
                </c:pt>
                <c:pt idx="4">
                  <c:v>法国</c:v>
                </c:pt>
                <c:pt idx="5">
                  <c:v>巴西</c:v>
                </c:pt>
                <c:pt idx="6">
                  <c:v>德国</c:v>
                </c:pt>
                <c:pt idx="7">
                  <c:v>OECD平均</c:v>
                </c:pt>
                <c:pt idx="8">
                  <c:v>加拿大</c:v>
                </c:pt>
                <c:pt idx="9">
                  <c:v>荷兰</c:v>
                </c:pt>
                <c:pt idx="10">
                  <c:v>美国</c:v>
                </c:pt>
                <c:pt idx="11">
                  <c:v>澳大利亚</c:v>
                </c:pt>
                <c:pt idx="12">
                  <c:v>中国台北</c:v>
                </c:pt>
                <c:pt idx="13">
                  <c:v>中国澳门</c:v>
                </c:pt>
                <c:pt idx="14">
                  <c:v>中国香港</c:v>
                </c:pt>
                <c:pt idx="15">
                  <c:v>韩国</c:v>
                </c:pt>
                <c:pt idx="16">
                  <c:v>西班牙</c:v>
                </c:pt>
                <c:pt idx="17">
                  <c:v>意大利 </c:v>
                </c:pt>
                <c:pt idx="18">
                  <c:v>新加坡</c:v>
                </c:pt>
                <c:pt idx="19">
                  <c:v>俄罗斯</c:v>
                </c:pt>
                <c:pt idx="20">
                  <c:v>中国上海</c:v>
                </c:pt>
              </c:strCache>
            </c:strRef>
          </c:cat>
          <c:val>
            <c:numRef>
              <c:f>'6.5'!$C$2:$C$22</c:f>
              <c:numCache>
                <c:formatCode>0.0_ </c:formatCode>
                <c:ptCount val="21"/>
                <c:pt idx="0">
                  <c:v>2.7812657525437352</c:v>
                </c:pt>
                <c:pt idx="1">
                  <c:v>3.8379087385680477</c:v>
                </c:pt>
                <c:pt idx="2">
                  <c:v>4.198942636878952</c:v>
                </c:pt>
                <c:pt idx="3">
                  <c:v>4.8609892536658785</c:v>
                </c:pt>
                <c:pt idx="4">
                  <c:v>5.05739503652467</c:v>
                </c:pt>
                <c:pt idx="5">
                  <c:v>3.3201250774171291</c:v>
                </c:pt>
                <c:pt idx="6">
                  <c:v>4.6707767791646413</c:v>
                </c:pt>
                <c:pt idx="7">
                  <c:v>4.881884235850376</c:v>
                </c:pt>
                <c:pt idx="8">
                  <c:v>5.482086089147173</c:v>
                </c:pt>
                <c:pt idx="9">
                  <c:v>5.8427693260812497</c:v>
                </c:pt>
                <c:pt idx="10">
                  <c:v>6.0878409043201334</c:v>
                </c:pt>
                <c:pt idx="11">
                  <c:v>6.0417129453724874</c:v>
                </c:pt>
                <c:pt idx="12">
                  <c:v>5.3453642783961799</c:v>
                </c:pt>
                <c:pt idx="13">
                  <c:v>5.8715077486028324</c:v>
                </c:pt>
                <c:pt idx="14">
                  <c:v>6.0180935598911294</c:v>
                </c:pt>
                <c:pt idx="15">
                  <c:v>2.8726488148836968</c:v>
                </c:pt>
                <c:pt idx="16">
                  <c:v>6.4958452366766855</c:v>
                </c:pt>
                <c:pt idx="17">
                  <c:v>8.7346165187194256</c:v>
                </c:pt>
                <c:pt idx="18">
                  <c:v>9.3871199053095165</c:v>
                </c:pt>
                <c:pt idx="19">
                  <c:v>9.7499249284745027</c:v>
                </c:pt>
                <c:pt idx="20">
                  <c:v>13.847259813113464</c:v>
                </c:pt>
              </c:numCache>
            </c:numRef>
          </c:val>
        </c:ser>
        <c:ser>
          <c:idx val="1"/>
          <c:order val="1"/>
          <c:tx>
            <c:strRef>
              <c:f>'6.5'!$D$1</c:f>
              <c:strCache>
                <c:ptCount val="1"/>
                <c:pt idx="0">
                  <c:v>私人家教</c:v>
                </c:pt>
              </c:strCache>
            </c:strRef>
          </c:tx>
          <c:cat>
            <c:strRef>
              <c:f>'6.5'!$A$2:$A$22</c:f>
              <c:strCache>
                <c:ptCount val="21"/>
                <c:pt idx="0">
                  <c:v>F076</c:v>
                </c:pt>
                <c:pt idx="1">
                  <c:v>F275</c:v>
                </c:pt>
                <c:pt idx="2">
                  <c:v>F024</c:v>
                </c:pt>
                <c:pt idx="3">
                  <c:v>F065</c:v>
                </c:pt>
                <c:pt idx="4">
                  <c:v>F255</c:v>
                </c:pt>
                <c:pt idx="5">
                  <c:v>F021</c:v>
                </c:pt>
                <c:pt idx="6">
                  <c:v>F144</c:v>
                </c:pt>
                <c:pt idx="7">
                  <c:v>zAVG</c:v>
                </c:pt>
                <c:pt idx="8">
                  <c:v>F392</c:v>
                </c:pt>
                <c:pt idx="9">
                  <c:v>F475</c:v>
                </c:pt>
                <c:pt idx="10">
                  <c:v>F004</c:v>
                </c:pt>
                <c:pt idx="11">
                  <c:v>F359</c:v>
                </c:pt>
                <c:pt idx="12">
                  <c:v>F249</c:v>
                </c:pt>
                <c:pt idx="13">
                  <c:v>F469</c:v>
                </c:pt>
                <c:pt idx="14">
                  <c:v>F016</c:v>
                </c:pt>
                <c:pt idx="15">
                  <c:v>F821</c:v>
                </c:pt>
                <c:pt idx="16">
                  <c:v>F480</c:v>
                </c:pt>
                <c:pt idx="17">
                  <c:v>F957</c:v>
                </c:pt>
                <c:pt idx="18">
                  <c:v>F701</c:v>
                </c:pt>
                <c:pt idx="19">
                  <c:v>F849</c:v>
                </c:pt>
                <c:pt idx="20">
                  <c:v>F992</c:v>
                </c:pt>
              </c:strCache>
            </c:strRef>
          </c:cat>
          <c:val>
            <c:numRef>
              <c:f>'6.5'!$D$2:$D$22</c:f>
              <c:numCache>
                <c:formatCode>0.0_ </c:formatCode>
                <c:ptCount val="21"/>
                <c:pt idx="0">
                  <c:v>9.8736721946544828E-2</c:v>
                </c:pt>
                <c:pt idx="1">
                  <c:v>7.0446331226230924E-2</c:v>
                </c:pt>
                <c:pt idx="2">
                  <c:v>0.40288898693998559</c:v>
                </c:pt>
                <c:pt idx="3">
                  <c:v>0.37574175417249961</c:v>
                </c:pt>
                <c:pt idx="4">
                  <c:v>0.43232907692295863</c:v>
                </c:pt>
                <c:pt idx="5">
                  <c:v>1.0005200615580483</c:v>
                </c:pt>
                <c:pt idx="6">
                  <c:v>0.53532735947481525</c:v>
                </c:pt>
                <c:pt idx="7">
                  <c:v>0.65071585951080957</c:v>
                </c:pt>
                <c:pt idx="8">
                  <c:v>0.43353180719142032</c:v>
                </c:pt>
                <c:pt idx="9">
                  <c:v>0.4416158680701488</c:v>
                </c:pt>
                <c:pt idx="10">
                  <c:v>0.42969500708016684</c:v>
                </c:pt>
                <c:pt idx="11">
                  <c:v>0.46430518361801298</c:v>
                </c:pt>
                <c:pt idx="12">
                  <c:v>0.65046515431705543</c:v>
                </c:pt>
                <c:pt idx="13">
                  <c:v>1.045546483260021</c:v>
                </c:pt>
                <c:pt idx="14">
                  <c:v>0.71087311519953489</c:v>
                </c:pt>
                <c:pt idx="15">
                  <c:v>1.3895933522798314</c:v>
                </c:pt>
                <c:pt idx="16">
                  <c:v>1.2936588157854472</c:v>
                </c:pt>
                <c:pt idx="17">
                  <c:v>0.96118218303300929</c:v>
                </c:pt>
                <c:pt idx="18">
                  <c:v>2.0159551814497121</c:v>
                </c:pt>
                <c:pt idx="19">
                  <c:v>1.7824622035114532</c:v>
                </c:pt>
                <c:pt idx="20">
                  <c:v>1.1505770317612574</c:v>
                </c:pt>
              </c:numCache>
            </c:numRef>
          </c:val>
        </c:ser>
        <c:ser>
          <c:idx val="2"/>
          <c:order val="2"/>
          <c:tx>
            <c:strRef>
              <c:f>'6.5'!$E$1</c:f>
              <c:strCache>
                <c:ptCount val="1"/>
                <c:pt idx="0">
                  <c:v>校外辅导机构开设的辅导班</c:v>
                </c:pt>
              </c:strCache>
            </c:strRef>
          </c:tx>
          <c:cat>
            <c:strRef>
              <c:f>'6.5'!$A$2:$A$22</c:f>
              <c:strCache>
                <c:ptCount val="21"/>
                <c:pt idx="0">
                  <c:v>F076</c:v>
                </c:pt>
                <c:pt idx="1">
                  <c:v>F275</c:v>
                </c:pt>
                <c:pt idx="2">
                  <c:v>F024</c:v>
                </c:pt>
                <c:pt idx="3">
                  <c:v>F065</c:v>
                </c:pt>
                <c:pt idx="4">
                  <c:v>F255</c:v>
                </c:pt>
                <c:pt idx="5">
                  <c:v>F021</c:v>
                </c:pt>
                <c:pt idx="6">
                  <c:v>F144</c:v>
                </c:pt>
                <c:pt idx="7">
                  <c:v>zAVG</c:v>
                </c:pt>
                <c:pt idx="8">
                  <c:v>F392</c:v>
                </c:pt>
                <c:pt idx="9">
                  <c:v>F475</c:v>
                </c:pt>
                <c:pt idx="10">
                  <c:v>F004</c:v>
                </c:pt>
                <c:pt idx="11">
                  <c:v>F359</c:v>
                </c:pt>
                <c:pt idx="12">
                  <c:v>F249</c:v>
                </c:pt>
                <c:pt idx="13">
                  <c:v>F469</c:v>
                </c:pt>
                <c:pt idx="14">
                  <c:v>F016</c:v>
                </c:pt>
                <c:pt idx="15">
                  <c:v>F821</c:v>
                </c:pt>
                <c:pt idx="16">
                  <c:v>F480</c:v>
                </c:pt>
                <c:pt idx="17">
                  <c:v>F957</c:v>
                </c:pt>
                <c:pt idx="18">
                  <c:v>F701</c:v>
                </c:pt>
                <c:pt idx="19">
                  <c:v>F849</c:v>
                </c:pt>
                <c:pt idx="20">
                  <c:v>F992</c:v>
                </c:pt>
              </c:strCache>
            </c:strRef>
          </c:cat>
          <c:val>
            <c:numRef>
              <c:f>'6.5'!$E$2:$E$22</c:f>
              <c:numCache>
                <c:formatCode>0.0_ </c:formatCode>
                <c:ptCount val="21"/>
                <c:pt idx="0">
                  <c:v>9.1282794356095182E-2</c:v>
                </c:pt>
                <c:pt idx="1">
                  <c:v>0.60338783105530525</c:v>
                </c:pt>
                <c:pt idx="2">
                  <c:v>0.24209186104029295</c:v>
                </c:pt>
                <c:pt idx="3">
                  <c:v>0.29937427568274122</c:v>
                </c:pt>
                <c:pt idx="4">
                  <c:v>0.24517191014273654</c:v>
                </c:pt>
                <c:pt idx="5">
                  <c:v>1.4903342897226657</c:v>
                </c:pt>
                <c:pt idx="6">
                  <c:v>0.61292343954471551</c:v>
                </c:pt>
                <c:pt idx="7">
                  <c:v>0.62154114440423569</c:v>
                </c:pt>
                <c:pt idx="8">
                  <c:v>0.30087715934337761</c:v>
                </c:pt>
                <c:pt idx="9">
                  <c:v>0.31851565557885586</c:v>
                </c:pt>
                <c:pt idx="10">
                  <c:v>0.31617359469024714</c:v>
                </c:pt>
                <c:pt idx="11">
                  <c:v>0.35830816957282069</c:v>
                </c:pt>
                <c:pt idx="12">
                  <c:v>1.5359264372654338</c:v>
                </c:pt>
                <c:pt idx="13">
                  <c:v>0.64801249215387124</c:v>
                </c:pt>
                <c:pt idx="14">
                  <c:v>1.0001239536657442</c:v>
                </c:pt>
                <c:pt idx="15">
                  <c:v>3.6157625125345372</c:v>
                </c:pt>
                <c:pt idx="16">
                  <c:v>1.1412543116780809</c:v>
                </c:pt>
                <c:pt idx="17">
                  <c:v>0.47010179102859995</c:v>
                </c:pt>
                <c:pt idx="18">
                  <c:v>1.0342848206358441</c:v>
                </c:pt>
                <c:pt idx="19">
                  <c:v>1.4932477104732529</c:v>
                </c:pt>
                <c:pt idx="20">
                  <c:v>2.0841392890755079</c:v>
                </c:pt>
              </c:numCache>
            </c:numRef>
          </c:val>
        </c:ser>
        <c:dLbls/>
        <c:overlap val="100"/>
        <c:axId val="128406272"/>
        <c:axId val="128407808"/>
      </c:barChart>
      <c:catAx>
        <c:axId val="128406272"/>
        <c:scaling>
          <c:orientation val="minMax"/>
        </c:scaling>
        <c:axPos val="l"/>
        <c:numFmt formatCode="General" sourceLinked="1"/>
        <c:majorTickMark val="none"/>
        <c:tickLblPos val="low"/>
        <c:crossAx val="128407808"/>
        <c:crosses val="autoZero"/>
        <c:auto val="1"/>
        <c:lblAlgn val="ctr"/>
        <c:lblOffset val="100"/>
      </c:catAx>
      <c:valAx>
        <c:axId val="128407808"/>
        <c:scaling>
          <c:orientation val="minMax"/>
          <c:max val="20"/>
        </c:scaling>
        <c:axPos val="b"/>
        <c:majorGridlines/>
        <c:numFmt formatCode="#,##0;[Red]#,##0" sourceLinked="0"/>
        <c:tickLblPos val="nextTo"/>
        <c:crossAx val="128406272"/>
        <c:crosses val="autoZero"/>
        <c:crossBetween val="between"/>
      </c:valAx>
      <c:spPr>
        <a:noFill/>
        <a:ln>
          <a:solidFill>
            <a:sysClr val="windowText" lastClr="000000"/>
          </a:solidFill>
        </a:ln>
      </c:spPr>
    </c:plotArea>
    <c:legend>
      <c:legendPos val="r"/>
      <c:layout>
        <c:manualLayout>
          <c:xMode val="edge"/>
          <c:yMode val="edge"/>
          <c:x val="0.80740551844696251"/>
          <c:y val="2.2996899248510838E-2"/>
          <c:w val="0.17333129831200694"/>
          <c:h val="0.42890893558667675"/>
        </c:manualLayout>
      </c:layout>
    </c:legend>
    <c:plotVisOnly val="1"/>
    <c:dispBlanksAs val="gap"/>
  </c:chart>
  <c:spPr>
    <a:solidFill>
      <a:sysClr val="window" lastClr="FFFFFF"/>
    </a:solidFill>
    <a:ln>
      <a:noFill/>
    </a:ln>
  </c:spPr>
  <c:txPr>
    <a:bodyPr/>
    <a:lstStyle/>
    <a:p>
      <a:pPr>
        <a:defRPr sz="1400"/>
      </a:pPr>
      <a:endParaRPr lang="zh-CN"/>
    </a:p>
  </c:txPr>
  <c:externalData r:id="rId1"/>
  <c:userShapes r:id="rId2"/>
</c:chartSpace>
</file>

<file path=ppt/charts/chart30.xml><?xml version="1.0" encoding="utf-8"?>
<c:chartSpace xmlns:c="http://schemas.openxmlformats.org/drawingml/2006/chart" xmlns:a="http://schemas.openxmlformats.org/drawingml/2006/main" xmlns:r="http://schemas.openxmlformats.org/officeDocument/2006/relationships">
  <c:lang val="zh-CN"/>
  <c:chart>
    <c:plotArea>
      <c:layout>
        <c:manualLayout>
          <c:layoutTarget val="inner"/>
          <c:xMode val="edge"/>
          <c:yMode val="edge"/>
          <c:x val="0.43360565314116767"/>
          <c:y val="8.8393551510149687E-2"/>
          <c:w val="0.54114481181922292"/>
          <c:h val="0.84848727125557488"/>
        </c:manualLayout>
      </c:layout>
      <c:barChart>
        <c:barDir val="bar"/>
        <c:grouping val="clustered"/>
        <c:ser>
          <c:idx val="0"/>
          <c:order val="0"/>
          <c:tx>
            <c:strRef>
              <c:f>instr41decipline!$B$40</c:f>
              <c:strCache>
                <c:ptCount val="1"/>
                <c:pt idx="0">
                  <c:v>国际平均值</c:v>
                </c:pt>
              </c:strCache>
            </c:strRef>
          </c:tx>
          <c:dLbls>
            <c:showVal val="1"/>
          </c:dLbls>
          <c:cat>
            <c:strRef>
              <c:f>instr41decipline!$C$39:$F$39</c:f>
              <c:strCache>
                <c:ptCount val="4"/>
                <c:pt idx="0">
                  <c:v>课堂开始时，我要等很长一段时间学生才会安静下来。 </c:v>
                </c:pt>
                <c:pt idx="1">
                  <c:v>该班学生关心所营造的愉快学习氛围。 </c:v>
                </c:pt>
                <c:pt idx="2">
                  <c:v>我因为学生破坏课堂纪律而损失大量教学时间。 </c:v>
                </c:pt>
                <c:pt idx="3">
                  <c:v>该班级非常吵闹。 </c:v>
                </c:pt>
              </c:strCache>
            </c:strRef>
          </c:cat>
          <c:val>
            <c:numRef>
              <c:f>instr41decipline!$C$40:$F$40</c:f>
              <c:numCache>
                <c:formatCode>0.0_ </c:formatCode>
                <c:ptCount val="4"/>
                <c:pt idx="0">
                  <c:v>26.708297465630299</c:v>
                </c:pt>
                <c:pt idx="1">
                  <c:v>71.999905591613697</c:v>
                </c:pt>
                <c:pt idx="2">
                  <c:v>27.566932766368389</c:v>
                </c:pt>
                <c:pt idx="3">
                  <c:v>24.328777454242715</c:v>
                </c:pt>
              </c:numCache>
            </c:numRef>
          </c:val>
        </c:ser>
        <c:ser>
          <c:idx val="1"/>
          <c:order val="1"/>
          <c:tx>
            <c:strRef>
              <c:f>instr41decipline!$B$41</c:f>
              <c:strCache>
                <c:ptCount val="1"/>
                <c:pt idx="0">
                  <c:v>中国上海</c:v>
                </c:pt>
              </c:strCache>
            </c:strRef>
          </c:tx>
          <c:dLbls>
            <c:showVal val="1"/>
          </c:dLbls>
          <c:cat>
            <c:strRef>
              <c:f>instr41decipline!$C$39:$F$39</c:f>
              <c:strCache>
                <c:ptCount val="4"/>
                <c:pt idx="0">
                  <c:v>课堂开始时，我要等很长一段时间学生才会安静下来。 </c:v>
                </c:pt>
                <c:pt idx="1">
                  <c:v>该班学生关心所营造的愉快学习氛围。 </c:v>
                </c:pt>
                <c:pt idx="2">
                  <c:v>我因为学生破坏课堂纪律而损失大量教学时间。 </c:v>
                </c:pt>
                <c:pt idx="3">
                  <c:v>该班级非常吵闹。 </c:v>
                </c:pt>
              </c:strCache>
            </c:strRef>
          </c:cat>
          <c:val>
            <c:numRef>
              <c:f>instr41decipline!$C$41:$F$41</c:f>
              <c:numCache>
                <c:formatCode>0.0_ </c:formatCode>
                <c:ptCount val="4"/>
                <c:pt idx="0">
                  <c:v>10.718964893617434</c:v>
                </c:pt>
                <c:pt idx="1">
                  <c:v>90.022213364009147</c:v>
                </c:pt>
                <c:pt idx="2">
                  <c:v>12.793323938546092</c:v>
                </c:pt>
                <c:pt idx="3">
                  <c:v>8.3000359996455018</c:v>
                </c:pt>
              </c:numCache>
            </c:numRef>
          </c:val>
        </c:ser>
        <c:dLbls/>
        <c:axId val="140196480"/>
        <c:axId val="140067968"/>
      </c:barChart>
      <c:catAx>
        <c:axId val="140196480"/>
        <c:scaling>
          <c:orientation val="minMax"/>
        </c:scaling>
        <c:axPos val="l"/>
        <c:tickLblPos val="nextTo"/>
        <c:crossAx val="140067968"/>
        <c:crosses val="autoZero"/>
        <c:auto val="1"/>
        <c:lblAlgn val="ctr"/>
        <c:lblOffset val="100"/>
      </c:catAx>
      <c:valAx>
        <c:axId val="140067968"/>
        <c:scaling>
          <c:orientation val="minMax"/>
        </c:scaling>
        <c:axPos val="b"/>
        <c:majorGridlines/>
        <c:numFmt formatCode="0_ " sourceLinked="0"/>
        <c:tickLblPos val="nextTo"/>
        <c:crossAx val="140196480"/>
        <c:crosses val="autoZero"/>
        <c:crossBetween val="between"/>
      </c:valAx>
    </c:plotArea>
    <c:legend>
      <c:legendPos val="t"/>
      <c:layout/>
    </c:legend>
    <c:plotVisOnly val="1"/>
    <c:dispBlanksAs val="gap"/>
  </c:chart>
  <c:externalData r:id="rId1"/>
</c:chartSpace>
</file>

<file path=ppt/charts/chart31.xml><?xml version="1.0" encoding="utf-8"?>
<c:chartSpace xmlns:c="http://schemas.openxmlformats.org/drawingml/2006/chart" xmlns:a="http://schemas.openxmlformats.org/drawingml/2006/main" xmlns:r="http://schemas.openxmlformats.org/officeDocument/2006/relationships">
  <c:lang val="zh-CN"/>
  <c:chart>
    <c:plotArea>
      <c:layout/>
      <c:barChart>
        <c:barDir val="col"/>
        <c:grouping val="clustered"/>
        <c:ser>
          <c:idx val="3"/>
          <c:order val="0"/>
          <c:tx>
            <c:strRef>
              <c:f>workhours!$C$1</c:f>
              <c:strCache>
                <c:ptCount val="1"/>
                <c:pt idx="0">
                  <c:v>工作总时间</c:v>
                </c:pt>
              </c:strCache>
            </c:strRef>
          </c:tx>
          <c:spPr>
            <a:solidFill>
              <a:schemeClr val="tx2">
                <a:lumMod val="40000"/>
                <a:lumOff val="60000"/>
              </a:schemeClr>
            </a:solidFill>
          </c:spPr>
          <c:dLbls>
            <c:numFmt formatCode="#,##0;[Red]\-#,##0" sourceLinked="0"/>
            <c:spPr>
              <a:noFill/>
              <a:ln>
                <a:noFill/>
              </a:ln>
              <a:effectLst/>
            </c:spPr>
            <c:showVal val="1"/>
            <c:extLst>
              <c:ext xmlns:c15="http://schemas.microsoft.com/office/drawing/2012/chart" uri="{CE6537A1-D6FC-4f65-9D91-7224C49458BB}">
                <c15:layout/>
                <c15:showLeaderLines val="0"/>
              </c:ext>
            </c:extLst>
          </c:dLbls>
          <c:cat>
            <c:strRef>
              <c:f>workhours!$B$2:$B$38</c:f>
              <c:strCache>
                <c:ptCount val="37"/>
                <c:pt idx="0">
                  <c:v>智利</c:v>
                </c:pt>
                <c:pt idx="1">
                  <c:v>格鲁吉亚</c:v>
                </c:pt>
                <c:pt idx="2">
                  <c:v>意大利</c:v>
                </c:pt>
                <c:pt idx="3">
                  <c:v>以色列</c:v>
                </c:pt>
                <c:pt idx="4">
                  <c:v>芬兰</c:v>
                </c:pt>
                <c:pt idx="5">
                  <c:v>塞浦路斯</c:v>
                </c:pt>
                <c:pt idx="6">
                  <c:v>墨西哥</c:v>
                </c:pt>
                <c:pt idx="7">
                  <c:v>塞尔维亚</c:v>
                </c:pt>
                <c:pt idx="8">
                  <c:v>荷兰</c:v>
                </c:pt>
                <c:pt idx="9">
                  <c:v>罗马尼亚</c:v>
                </c:pt>
                <c:pt idx="10">
                  <c:v>拉脱维亚</c:v>
                </c:pt>
                <c:pt idx="11">
                  <c:v>爱沙尼亚</c:v>
                </c:pt>
                <c:pt idx="12">
                  <c:v>阿布扎比（阿联酋）</c:v>
                </c:pt>
                <c:pt idx="13">
                  <c:v>法国</c:v>
                </c:pt>
                <c:pt idx="14">
                  <c:v>巴西</c:v>
                </c:pt>
                <c:pt idx="15">
                  <c:v>波兰</c:v>
                </c:pt>
                <c:pt idx="16">
                  <c:v>弗兰德斯（比利时）</c:v>
                </c:pt>
                <c:pt idx="17">
                  <c:v>韩国</c:v>
                </c:pt>
                <c:pt idx="18">
                  <c:v>斯洛伐克</c:v>
                </c:pt>
                <c:pt idx="19">
                  <c:v>西班牙</c:v>
                </c:pt>
                <c:pt idx="20">
                  <c:v>挪威</c:v>
                </c:pt>
                <c:pt idx="21">
                  <c:v>国际平均值</c:v>
                </c:pt>
                <c:pt idx="22">
                  <c:v>保加利亚</c:v>
                </c:pt>
                <c:pt idx="23">
                  <c:v>捷克</c:v>
                </c:pt>
                <c:pt idx="24">
                  <c:v>克罗地亚</c:v>
                </c:pt>
                <c:pt idx="25">
                  <c:v>中国上海</c:v>
                </c:pt>
                <c:pt idx="26">
                  <c:v>丹麦</c:v>
                </c:pt>
                <c:pt idx="27">
                  <c:v>瑞典</c:v>
                </c:pt>
                <c:pt idx="28">
                  <c:v>澳大利亚</c:v>
                </c:pt>
                <c:pt idx="29">
                  <c:v>新西兰</c:v>
                </c:pt>
                <c:pt idx="30">
                  <c:v>葡萄牙</c:v>
                </c:pt>
                <c:pt idx="31">
                  <c:v>马来西亚</c:v>
                </c:pt>
                <c:pt idx="32">
                  <c:v>英格兰（英国）</c:v>
                </c:pt>
                <c:pt idx="33">
                  <c:v>俄罗斯</c:v>
                </c:pt>
                <c:pt idx="34">
                  <c:v>新加坡</c:v>
                </c:pt>
                <c:pt idx="35">
                  <c:v>阿尔伯塔（加拿大）</c:v>
                </c:pt>
                <c:pt idx="36">
                  <c:v>日本</c:v>
                </c:pt>
              </c:strCache>
            </c:strRef>
          </c:cat>
          <c:val>
            <c:numRef>
              <c:f>workhours!$C$2:$C$38</c:f>
              <c:numCache>
                <c:formatCode>0.0_ </c:formatCode>
                <c:ptCount val="37"/>
                <c:pt idx="0">
                  <c:v>29.189179427777372</c:v>
                </c:pt>
                <c:pt idx="1">
                  <c:v>29.231825157811386</c:v>
                </c:pt>
                <c:pt idx="2">
                  <c:v>29.410918411453441</c:v>
                </c:pt>
                <c:pt idx="3">
                  <c:v>30.723584883816219</c:v>
                </c:pt>
                <c:pt idx="4">
                  <c:v>31.637947449318844</c:v>
                </c:pt>
                <c:pt idx="5">
                  <c:v>33.088516658934459</c:v>
                </c:pt>
                <c:pt idx="6">
                  <c:v>33.558954021775428</c:v>
                </c:pt>
                <c:pt idx="7">
                  <c:v>34.225219493119603</c:v>
                </c:pt>
                <c:pt idx="8">
                  <c:v>35.602424545065105</c:v>
                </c:pt>
                <c:pt idx="9">
                  <c:v>35.6653182860301</c:v>
                </c:pt>
                <c:pt idx="10">
                  <c:v>36.093673299006035</c:v>
                </c:pt>
                <c:pt idx="11">
                  <c:v>36.096528428434958</c:v>
                </c:pt>
                <c:pt idx="12">
                  <c:v>36.197654520109282</c:v>
                </c:pt>
                <c:pt idx="13">
                  <c:v>36.477025273866353</c:v>
                </c:pt>
                <c:pt idx="14">
                  <c:v>36.686141398302865</c:v>
                </c:pt>
                <c:pt idx="15">
                  <c:v>36.840335797649544</c:v>
                </c:pt>
                <c:pt idx="16">
                  <c:v>36.956605194209246</c:v>
                </c:pt>
                <c:pt idx="17">
                  <c:v>37.048706523394422</c:v>
                </c:pt>
                <c:pt idx="18">
                  <c:v>37.478077900001132</c:v>
                </c:pt>
                <c:pt idx="19">
                  <c:v>37.63456337994058</c:v>
                </c:pt>
                <c:pt idx="20">
                  <c:v>38.276498114076659</c:v>
                </c:pt>
                <c:pt idx="21">
                  <c:v>38.532796671846775</c:v>
                </c:pt>
                <c:pt idx="22">
                  <c:v>38.998950601135583</c:v>
                </c:pt>
                <c:pt idx="23">
                  <c:v>39.433812036836187</c:v>
                </c:pt>
                <c:pt idx="24">
                  <c:v>39.616137658698335</c:v>
                </c:pt>
                <c:pt idx="25">
                  <c:v>39.671102805061452</c:v>
                </c:pt>
                <c:pt idx="26">
                  <c:v>39.964259683427706</c:v>
                </c:pt>
                <c:pt idx="27">
                  <c:v>42.446037867882964</c:v>
                </c:pt>
                <c:pt idx="28">
                  <c:v>42.710249146260672</c:v>
                </c:pt>
                <c:pt idx="29">
                  <c:v>44.489207457763868</c:v>
                </c:pt>
                <c:pt idx="30">
                  <c:v>44.74876049560693</c:v>
                </c:pt>
                <c:pt idx="31">
                  <c:v>45.114033622367444</c:v>
                </c:pt>
                <c:pt idx="32">
                  <c:v>45.88820523973957</c:v>
                </c:pt>
                <c:pt idx="33">
                  <c:v>46.254197095451843</c:v>
                </c:pt>
                <c:pt idx="34">
                  <c:v>47.5599097771711</c:v>
                </c:pt>
                <c:pt idx="35">
                  <c:v>48.247055802918005</c:v>
                </c:pt>
                <c:pt idx="36">
                  <c:v>53.919062732069101</c:v>
                </c:pt>
              </c:numCache>
            </c:numRef>
          </c:val>
        </c:ser>
        <c:dLbls/>
        <c:axId val="141454720"/>
        <c:axId val="141456512"/>
      </c:barChart>
      <c:scatterChart>
        <c:scatterStyle val="lineMarker"/>
        <c:ser>
          <c:idx val="0"/>
          <c:order val="1"/>
          <c:tx>
            <c:strRef>
              <c:f>workhours!$G$1</c:f>
              <c:strCache>
                <c:ptCount val="1"/>
                <c:pt idx="0">
                  <c:v>上课时间</c:v>
                </c:pt>
              </c:strCache>
            </c:strRef>
          </c:tx>
          <c:spPr>
            <a:ln w="28575">
              <a:noFill/>
            </a:ln>
          </c:spPr>
          <c:marker>
            <c:symbol val="circle"/>
            <c:size val="8"/>
          </c:marker>
          <c:xVal>
            <c:numRef>
              <c:f>workhours!$AU$2:$AU$38</c:f>
              <c:numCache>
                <c:formatCode>0.0_ </c:formatCode>
                <c:ptCount val="37"/>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workhours!$G$2:$G$38</c:f>
              <c:numCache>
                <c:formatCode>0.0_ </c:formatCode>
                <c:ptCount val="37"/>
                <c:pt idx="0">
                  <c:v>26.705383011769722</c:v>
                </c:pt>
                <c:pt idx="1">
                  <c:v>16.028001782728676</c:v>
                </c:pt>
                <c:pt idx="2">
                  <c:v>17.331682395038683</c:v>
                </c:pt>
                <c:pt idx="3">
                  <c:v>18.318012872233474</c:v>
                </c:pt>
                <c:pt idx="4">
                  <c:v>20.580272881466335</c:v>
                </c:pt>
                <c:pt idx="5">
                  <c:v>16.239382451328872</c:v>
                </c:pt>
                <c:pt idx="6">
                  <c:v>22.71467497258757</c:v>
                </c:pt>
                <c:pt idx="7">
                  <c:v>18.430321127734445</c:v>
                </c:pt>
                <c:pt idx="8">
                  <c:v>16.872747761669736</c:v>
                </c:pt>
                <c:pt idx="9">
                  <c:v>16.193709101116564</c:v>
                </c:pt>
                <c:pt idx="10">
                  <c:v>19.189223401890317</c:v>
                </c:pt>
                <c:pt idx="11">
                  <c:v>20.861946630806493</c:v>
                </c:pt>
                <c:pt idx="12">
                  <c:v>21.195578376087937</c:v>
                </c:pt>
                <c:pt idx="13">
                  <c:v>18.587916861207056</c:v>
                </c:pt>
                <c:pt idx="14">
                  <c:v>25.416555195945094</c:v>
                </c:pt>
                <c:pt idx="15">
                  <c:v>18.596971610990717</c:v>
                </c:pt>
                <c:pt idx="16">
                  <c:v>19.143599022709761</c:v>
                </c:pt>
                <c:pt idx="17">
                  <c:v>18.756032122659541</c:v>
                </c:pt>
                <c:pt idx="18">
                  <c:v>19.850873462700594</c:v>
                </c:pt>
                <c:pt idx="19">
                  <c:v>18.602294439098351</c:v>
                </c:pt>
                <c:pt idx="20">
                  <c:v>14.975263090544626</c:v>
                </c:pt>
                <c:pt idx="21">
                  <c:v>19.156906662367454</c:v>
                </c:pt>
                <c:pt idx="22">
                  <c:v>18.447052029552854</c:v>
                </c:pt>
                <c:pt idx="23">
                  <c:v>17.844248801909423</c:v>
                </c:pt>
                <c:pt idx="24">
                  <c:v>19.564298551603294</c:v>
                </c:pt>
                <c:pt idx="25">
                  <c:v>13.835388853150537</c:v>
                </c:pt>
                <c:pt idx="26">
                  <c:v>18.914163265145294</c:v>
                </c:pt>
                <c:pt idx="27">
                  <c:v>17.584276399562924</c:v>
                </c:pt>
                <c:pt idx="28">
                  <c:v>18.57275165573904</c:v>
                </c:pt>
                <c:pt idx="29">
                  <c:v>18.198917028640029</c:v>
                </c:pt>
                <c:pt idx="30">
                  <c:v>20.776488130654776</c:v>
                </c:pt>
                <c:pt idx="31">
                  <c:v>17.075195813290645</c:v>
                </c:pt>
                <c:pt idx="32">
                  <c:v>19.625309281204267</c:v>
                </c:pt>
                <c:pt idx="33">
                  <c:v>23.440561229918625</c:v>
                </c:pt>
                <c:pt idx="34">
                  <c:v>17.098348339816326</c:v>
                </c:pt>
                <c:pt idx="35">
                  <c:v>26.374578405596758</c:v>
                </c:pt>
                <c:pt idx="36">
                  <c:v>17.706619487128943</c:v>
                </c:pt>
              </c:numCache>
            </c:numRef>
          </c:yVal>
        </c:ser>
        <c:dLbls/>
        <c:axId val="141454720"/>
        <c:axId val="141456512"/>
      </c:scatterChart>
      <c:catAx>
        <c:axId val="141454720"/>
        <c:scaling>
          <c:orientation val="maxMin"/>
        </c:scaling>
        <c:axPos val="b"/>
        <c:numFmt formatCode="General" sourceLinked="0"/>
        <c:tickLblPos val="nextTo"/>
        <c:txPr>
          <a:bodyPr rot="0" vert="eaVert"/>
          <a:lstStyle/>
          <a:p>
            <a:pPr>
              <a:defRPr sz="1200" b="1"/>
            </a:pPr>
            <a:endParaRPr lang="zh-CN"/>
          </a:p>
        </c:txPr>
        <c:crossAx val="141456512"/>
        <c:crosses val="autoZero"/>
        <c:auto val="1"/>
        <c:lblAlgn val="ctr"/>
        <c:lblOffset val="100"/>
      </c:catAx>
      <c:valAx>
        <c:axId val="141456512"/>
        <c:scaling>
          <c:orientation val="minMax"/>
          <c:min val="10"/>
        </c:scaling>
        <c:axPos val="r"/>
        <c:majorGridlines>
          <c:spPr>
            <a:ln>
              <a:prstDash val="dash"/>
            </a:ln>
          </c:spPr>
        </c:majorGridlines>
        <c:numFmt formatCode="0_ " sourceLinked="0"/>
        <c:tickLblPos val="high"/>
        <c:crossAx val="141454720"/>
        <c:crosses val="autoZero"/>
        <c:crossBetween val="between"/>
      </c:valAx>
    </c:plotArea>
    <c:legend>
      <c:legendPos val="t"/>
      <c:layout>
        <c:manualLayout>
          <c:xMode val="edge"/>
          <c:yMode val="edge"/>
          <c:x val="0.24134941104233354"/>
          <c:y val="1.5946254128043937E-2"/>
          <c:w val="0.2658876366236283"/>
          <c:h val="4.1193533175114448E-2"/>
        </c:manualLayout>
      </c:layout>
      <c:txPr>
        <a:bodyPr/>
        <a:lstStyle/>
        <a:p>
          <a:pPr>
            <a:defRPr sz="1400" b="1"/>
          </a:pPr>
          <a:endParaRPr lang="zh-CN"/>
        </a:p>
      </c:txPr>
    </c:legend>
    <c:plotVisOnly val="1"/>
    <c:dispBlanksAs val="gap"/>
  </c:chart>
  <c:externalData r:id="rId1"/>
  <c:userShapes r:id="rId2"/>
</c:chartSpace>
</file>

<file path=ppt/charts/chart32.xml><?xml version="1.0" encoding="utf-8"?>
<c:chartSpace xmlns:c="http://schemas.openxmlformats.org/drawingml/2006/chart" xmlns:a="http://schemas.openxmlformats.org/drawingml/2006/main" xmlns:r="http://schemas.openxmlformats.org/officeDocument/2006/relationships">
  <c:lang val="zh-CN"/>
  <c:chart>
    <c:plotArea>
      <c:layout/>
      <c:barChart>
        <c:barDir val="col"/>
        <c:grouping val="stacked"/>
        <c:ser>
          <c:idx val="0"/>
          <c:order val="0"/>
          <c:tx>
            <c:strRef>
              <c:f>instr39cpct!$I$1</c:f>
              <c:strCache>
                <c:ptCount val="1"/>
                <c:pt idx="0">
                  <c:v>第25</c:v>
                </c:pt>
              </c:strCache>
            </c:strRef>
          </c:tx>
          <c:spPr>
            <a:noFill/>
          </c:spPr>
          <c:cat>
            <c:strRef>
              <c:f>instr39cpct!$H$2:$H$38</c:f>
              <c:strCache>
                <c:ptCount val="37"/>
                <c:pt idx="0">
                  <c:v>巴西</c:v>
                </c:pt>
                <c:pt idx="1">
                  <c:v>马来西亚</c:v>
                </c:pt>
                <c:pt idx="2">
                  <c:v>新加坡</c:v>
                </c:pt>
                <c:pt idx="3">
                  <c:v>智利</c:v>
                </c:pt>
                <c:pt idx="4">
                  <c:v>荷兰</c:v>
                </c:pt>
                <c:pt idx="5">
                  <c:v>墨西哥</c:v>
                </c:pt>
                <c:pt idx="6">
                  <c:v>葡萄牙</c:v>
                </c:pt>
                <c:pt idx="7">
                  <c:v>法国</c:v>
                </c:pt>
                <c:pt idx="8">
                  <c:v>以色列</c:v>
                </c:pt>
                <c:pt idx="9">
                  <c:v>弗兰德斯（比利时）</c:v>
                </c:pt>
                <c:pt idx="10">
                  <c:v>澳大利亚</c:v>
                </c:pt>
                <c:pt idx="11">
                  <c:v>意大利</c:v>
                </c:pt>
                <c:pt idx="12">
                  <c:v>韩国</c:v>
                </c:pt>
                <c:pt idx="13">
                  <c:v>西班牙</c:v>
                </c:pt>
                <c:pt idx="14">
                  <c:v>阿布扎比（阿联酋）</c:v>
                </c:pt>
                <c:pt idx="15">
                  <c:v>阿尔伯塔（加拿大）</c:v>
                </c:pt>
                <c:pt idx="16">
                  <c:v>日本</c:v>
                </c:pt>
                <c:pt idx="17">
                  <c:v>国际平均值</c:v>
                </c:pt>
                <c:pt idx="18">
                  <c:v>塞浦路斯</c:v>
                </c:pt>
                <c:pt idx="19">
                  <c:v>芬兰</c:v>
                </c:pt>
                <c:pt idx="20">
                  <c:v>新西兰</c:v>
                </c:pt>
                <c:pt idx="21">
                  <c:v>斯洛伐克</c:v>
                </c:pt>
                <c:pt idx="22">
                  <c:v>瑞典</c:v>
                </c:pt>
                <c:pt idx="23">
                  <c:v>英格兰（英国）</c:v>
                </c:pt>
                <c:pt idx="24">
                  <c:v>克罗地亚</c:v>
                </c:pt>
                <c:pt idx="25">
                  <c:v>挪威</c:v>
                </c:pt>
                <c:pt idx="26">
                  <c:v>波兰</c:v>
                </c:pt>
                <c:pt idx="27">
                  <c:v>塞尔维亚</c:v>
                </c:pt>
                <c:pt idx="28">
                  <c:v>罗马尼亚</c:v>
                </c:pt>
                <c:pt idx="29">
                  <c:v>捷克</c:v>
                </c:pt>
                <c:pt idx="30">
                  <c:v>丹麦</c:v>
                </c:pt>
                <c:pt idx="31">
                  <c:v>格鲁吉亚</c:v>
                </c:pt>
                <c:pt idx="32">
                  <c:v>保加利亚</c:v>
                </c:pt>
                <c:pt idx="33">
                  <c:v>爱沙尼亚</c:v>
                </c:pt>
                <c:pt idx="34">
                  <c:v>拉脱维亚</c:v>
                </c:pt>
                <c:pt idx="35">
                  <c:v>俄罗斯</c:v>
                </c:pt>
                <c:pt idx="36">
                  <c:v>中国上海</c:v>
                </c:pt>
              </c:strCache>
            </c:strRef>
          </c:cat>
          <c:val>
            <c:numRef>
              <c:f>instr39cpct!$I$2:$I$38</c:f>
              <c:numCache>
                <c:formatCode>0.0_ </c:formatCode>
                <c:ptCount val="37"/>
                <c:pt idx="0">
                  <c:v>55</c:v>
                </c:pt>
                <c:pt idx="1">
                  <c:v>60</c:v>
                </c:pt>
                <c:pt idx="2">
                  <c:v>60</c:v>
                </c:pt>
                <c:pt idx="3">
                  <c:v>60</c:v>
                </c:pt>
                <c:pt idx="4">
                  <c:v>69</c:v>
                </c:pt>
                <c:pt idx="5">
                  <c:v>70</c:v>
                </c:pt>
                <c:pt idx="6">
                  <c:v>70</c:v>
                </c:pt>
                <c:pt idx="7">
                  <c:v>70</c:v>
                </c:pt>
                <c:pt idx="8">
                  <c:v>70</c:v>
                </c:pt>
                <c:pt idx="9">
                  <c:v>70</c:v>
                </c:pt>
                <c:pt idx="10">
                  <c:v>70</c:v>
                </c:pt>
                <c:pt idx="11">
                  <c:v>70</c:v>
                </c:pt>
                <c:pt idx="12">
                  <c:v>70</c:v>
                </c:pt>
                <c:pt idx="13">
                  <c:v>70</c:v>
                </c:pt>
                <c:pt idx="14">
                  <c:v>70</c:v>
                </c:pt>
                <c:pt idx="15">
                  <c:v>70</c:v>
                </c:pt>
                <c:pt idx="16">
                  <c:v>70</c:v>
                </c:pt>
                <c:pt idx="17">
                  <c:v>73.166666666666671</c:v>
                </c:pt>
                <c:pt idx="18">
                  <c:v>75</c:v>
                </c:pt>
                <c:pt idx="19">
                  <c:v>75</c:v>
                </c:pt>
                <c:pt idx="20">
                  <c:v>75</c:v>
                </c:pt>
                <c:pt idx="21">
                  <c:v>75</c:v>
                </c:pt>
                <c:pt idx="22">
                  <c:v>75</c:v>
                </c:pt>
                <c:pt idx="23">
                  <c:v>75</c:v>
                </c:pt>
                <c:pt idx="24">
                  <c:v>80</c:v>
                </c:pt>
                <c:pt idx="25">
                  <c:v>80</c:v>
                </c:pt>
                <c:pt idx="26">
                  <c:v>80</c:v>
                </c:pt>
                <c:pt idx="27">
                  <c:v>80</c:v>
                </c:pt>
                <c:pt idx="28">
                  <c:v>80</c:v>
                </c:pt>
                <c:pt idx="29">
                  <c:v>80</c:v>
                </c:pt>
                <c:pt idx="30">
                  <c:v>80</c:v>
                </c:pt>
                <c:pt idx="31">
                  <c:v>80</c:v>
                </c:pt>
                <c:pt idx="32">
                  <c:v>80</c:v>
                </c:pt>
                <c:pt idx="33">
                  <c:v>80</c:v>
                </c:pt>
                <c:pt idx="34">
                  <c:v>80</c:v>
                </c:pt>
                <c:pt idx="35">
                  <c:v>80</c:v>
                </c:pt>
                <c:pt idx="36">
                  <c:v>80</c:v>
                </c:pt>
              </c:numCache>
            </c:numRef>
          </c:val>
        </c:ser>
        <c:ser>
          <c:idx val="1"/>
          <c:order val="1"/>
          <c:tx>
            <c:strRef>
              <c:f>instr39cpct!$J$1</c:f>
              <c:strCache>
                <c:ptCount val="1"/>
                <c:pt idx="0">
                  <c:v>第25至50百分位数</c:v>
                </c:pt>
              </c:strCache>
            </c:strRef>
          </c:tx>
          <c:spPr>
            <a:solidFill>
              <a:schemeClr val="tx1"/>
            </a:solidFill>
          </c:spPr>
          <c:cat>
            <c:strRef>
              <c:f>instr39cpct!$H$2:$H$38</c:f>
              <c:strCache>
                <c:ptCount val="37"/>
                <c:pt idx="0">
                  <c:v>巴西</c:v>
                </c:pt>
                <c:pt idx="1">
                  <c:v>马来西亚</c:v>
                </c:pt>
                <c:pt idx="2">
                  <c:v>新加坡</c:v>
                </c:pt>
                <c:pt idx="3">
                  <c:v>智利</c:v>
                </c:pt>
                <c:pt idx="4">
                  <c:v>荷兰</c:v>
                </c:pt>
                <c:pt idx="5">
                  <c:v>墨西哥</c:v>
                </c:pt>
                <c:pt idx="6">
                  <c:v>葡萄牙</c:v>
                </c:pt>
                <c:pt idx="7">
                  <c:v>法国</c:v>
                </c:pt>
                <c:pt idx="8">
                  <c:v>以色列</c:v>
                </c:pt>
                <c:pt idx="9">
                  <c:v>弗兰德斯（比利时）</c:v>
                </c:pt>
                <c:pt idx="10">
                  <c:v>澳大利亚</c:v>
                </c:pt>
                <c:pt idx="11">
                  <c:v>意大利</c:v>
                </c:pt>
                <c:pt idx="12">
                  <c:v>韩国</c:v>
                </c:pt>
                <c:pt idx="13">
                  <c:v>西班牙</c:v>
                </c:pt>
                <c:pt idx="14">
                  <c:v>阿布扎比（阿联酋）</c:v>
                </c:pt>
                <c:pt idx="15">
                  <c:v>阿尔伯塔（加拿大）</c:v>
                </c:pt>
                <c:pt idx="16">
                  <c:v>日本</c:v>
                </c:pt>
                <c:pt idx="17">
                  <c:v>国际平均值</c:v>
                </c:pt>
                <c:pt idx="18">
                  <c:v>塞浦路斯</c:v>
                </c:pt>
                <c:pt idx="19">
                  <c:v>芬兰</c:v>
                </c:pt>
                <c:pt idx="20">
                  <c:v>新西兰</c:v>
                </c:pt>
                <c:pt idx="21">
                  <c:v>斯洛伐克</c:v>
                </c:pt>
                <c:pt idx="22">
                  <c:v>瑞典</c:v>
                </c:pt>
                <c:pt idx="23">
                  <c:v>英格兰（英国）</c:v>
                </c:pt>
                <c:pt idx="24">
                  <c:v>克罗地亚</c:v>
                </c:pt>
                <c:pt idx="25">
                  <c:v>挪威</c:v>
                </c:pt>
                <c:pt idx="26">
                  <c:v>波兰</c:v>
                </c:pt>
                <c:pt idx="27">
                  <c:v>塞尔维亚</c:v>
                </c:pt>
                <c:pt idx="28">
                  <c:v>罗马尼亚</c:v>
                </c:pt>
                <c:pt idx="29">
                  <c:v>捷克</c:v>
                </c:pt>
                <c:pt idx="30">
                  <c:v>丹麦</c:v>
                </c:pt>
                <c:pt idx="31">
                  <c:v>格鲁吉亚</c:v>
                </c:pt>
                <c:pt idx="32">
                  <c:v>保加利亚</c:v>
                </c:pt>
                <c:pt idx="33">
                  <c:v>爱沙尼亚</c:v>
                </c:pt>
                <c:pt idx="34">
                  <c:v>拉脱维亚</c:v>
                </c:pt>
                <c:pt idx="35">
                  <c:v>俄罗斯</c:v>
                </c:pt>
                <c:pt idx="36">
                  <c:v>中国上海</c:v>
                </c:pt>
              </c:strCache>
            </c:strRef>
          </c:cat>
          <c:val>
            <c:numRef>
              <c:f>instr39cpct!$J$2:$J$38</c:f>
              <c:numCache>
                <c:formatCode>0.0_ </c:formatCode>
                <c:ptCount val="37"/>
                <c:pt idx="0">
                  <c:v>15</c:v>
                </c:pt>
                <c:pt idx="1">
                  <c:v>10</c:v>
                </c:pt>
                <c:pt idx="2">
                  <c:v>15</c:v>
                </c:pt>
                <c:pt idx="3">
                  <c:v>20</c:v>
                </c:pt>
                <c:pt idx="4">
                  <c:v>11</c:v>
                </c:pt>
                <c:pt idx="5">
                  <c:v>10</c:v>
                </c:pt>
                <c:pt idx="6">
                  <c:v>10</c:v>
                </c:pt>
                <c:pt idx="7">
                  <c:v>10</c:v>
                </c:pt>
                <c:pt idx="8">
                  <c:v>10</c:v>
                </c:pt>
                <c:pt idx="9">
                  <c:v>10</c:v>
                </c:pt>
                <c:pt idx="10">
                  <c:v>10</c:v>
                </c:pt>
                <c:pt idx="11">
                  <c:v>10</c:v>
                </c:pt>
                <c:pt idx="12">
                  <c:v>10</c:v>
                </c:pt>
                <c:pt idx="13">
                  <c:v>10</c:v>
                </c:pt>
                <c:pt idx="14">
                  <c:v>10</c:v>
                </c:pt>
                <c:pt idx="15">
                  <c:v>10</c:v>
                </c:pt>
                <c:pt idx="16">
                  <c:v>15</c:v>
                </c:pt>
                <c:pt idx="17">
                  <c:v>9.7777777777777697</c:v>
                </c:pt>
                <c:pt idx="18">
                  <c:v>8</c:v>
                </c:pt>
                <c:pt idx="19">
                  <c:v>9</c:v>
                </c:pt>
                <c:pt idx="20">
                  <c:v>10</c:v>
                </c:pt>
                <c:pt idx="21">
                  <c:v>10</c:v>
                </c:pt>
                <c:pt idx="22">
                  <c:v>10</c:v>
                </c:pt>
                <c:pt idx="23">
                  <c:v>10</c:v>
                </c:pt>
                <c:pt idx="24">
                  <c:v>5</c:v>
                </c:pt>
                <c:pt idx="25">
                  <c:v>5</c:v>
                </c:pt>
                <c:pt idx="26">
                  <c:v>5</c:v>
                </c:pt>
                <c:pt idx="27">
                  <c:v>5</c:v>
                </c:pt>
                <c:pt idx="28">
                  <c:v>5</c:v>
                </c:pt>
                <c:pt idx="29">
                  <c:v>7</c:v>
                </c:pt>
                <c:pt idx="30">
                  <c:v>7</c:v>
                </c:pt>
                <c:pt idx="31">
                  <c:v>10</c:v>
                </c:pt>
                <c:pt idx="32">
                  <c:v>10</c:v>
                </c:pt>
                <c:pt idx="33">
                  <c:v>10</c:v>
                </c:pt>
                <c:pt idx="34">
                  <c:v>10</c:v>
                </c:pt>
                <c:pt idx="35">
                  <c:v>10</c:v>
                </c:pt>
                <c:pt idx="36">
                  <c:v>10</c:v>
                </c:pt>
              </c:numCache>
            </c:numRef>
          </c:val>
        </c:ser>
        <c:ser>
          <c:idx val="2"/>
          <c:order val="2"/>
          <c:tx>
            <c:strRef>
              <c:f>instr39cpct!$K$1</c:f>
              <c:strCache>
                <c:ptCount val="1"/>
                <c:pt idx="0">
                  <c:v>第50至75百分位数</c:v>
                </c:pt>
              </c:strCache>
            </c:strRef>
          </c:tx>
          <c:spPr>
            <a:solidFill>
              <a:schemeClr val="tx2">
                <a:lumMod val="40000"/>
                <a:lumOff val="60000"/>
              </a:schemeClr>
            </a:solidFill>
          </c:spPr>
          <c:cat>
            <c:strRef>
              <c:f>instr39cpct!$H$2:$H$38</c:f>
              <c:strCache>
                <c:ptCount val="37"/>
                <c:pt idx="0">
                  <c:v>巴西</c:v>
                </c:pt>
                <c:pt idx="1">
                  <c:v>马来西亚</c:v>
                </c:pt>
                <c:pt idx="2">
                  <c:v>新加坡</c:v>
                </c:pt>
                <c:pt idx="3">
                  <c:v>智利</c:v>
                </c:pt>
                <c:pt idx="4">
                  <c:v>荷兰</c:v>
                </c:pt>
                <c:pt idx="5">
                  <c:v>墨西哥</c:v>
                </c:pt>
                <c:pt idx="6">
                  <c:v>葡萄牙</c:v>
                </c:pt>
                <c:pt idx="7">
                  <c:v>法国</c:v>
                </c:pt>
                <c:pt idx="8">
                  <c:v>以色列</c:v>
                </c:pt>
                <c:pt idx="9">
                  <c:v>弗兰德斯（比利时）</c:v>
                </c:pt>
                <c:pt idx="10">
                  <c:v>澳大利亚</c:v>
                </c:pt>
                <c:pt idx="11">
                  <c:v>意大利</c:v>
                </c:pt>
                <c:pt idx="12">
                  <c:v>韩国</c:v>
                </c:pt>
                <c:pt idx="13">
                  <c:v>西班牙</c:v>
                </c:pt>
                <c:pt idx="14">
                  <c:v>阿布扎比（阿联酋）</c:v>
                </c:pt>
                <c:pt idx="15">
                  <c:v>阿尔伯塔（加拿大）</c:v>
                </c:pt>
                <c:pt idx="16">
                  <c:v>日本</c:v>
                </c:pt>
                <c:pt idx="17">
                  <c:v>国际平均值</c:v>
                </c:pt>
                <c:pt idx="18">
                  <c:v>塞浦路斯</c:v>
                </c:pt>
                <c:pt idx="19">
                  <c:v>芬兰</c:v>
                </c:pt>
                <c:pt idx="20">
                  <c:v>新西兰</c:v>
                </c:pt>
                <c:pt idx="21">
                  <c:v>斯洛伐克</c:v>
                </c:pt>
                <c:pt idx="22">
                  <c:v>瑞典</c:v>
                </c:pt>
                <c:pt idx="23">
                  <c:v>英格兰（英国）</c:v>
                </c:pt>
                <c:pt idx="24">
                  <c:v>克罗地亚</c:v>
                </c:pt>
                <c:pt idx="25">
                  <c:v>挪威</c:v>
                </c:pt>
                <c:pt idx="26">
                  <c:v>波兰</c:v>
                </c:pt>
                <c:pt idx="27">
                  <c:v>塞尔维亚</c:v>
                </c:pt>
                <c:pt idx="28">
                  <c:v>罗马尼亚</c:v>
                </c:pt>
                <c:pt idx="29">
                  <c:v>捷克</c:v>
                </c:pt>
                <c:pt idx="30">
                  <c:v>丹麦</c:v>
                </c:pt>
                <c:pt idx="31">
                  <c:v>格鲁吉亚</c:v>
                </c:pt>
                <c:pt idx="32">
                  <c:v>保加利亚</c:v>
                </c:pt>
                <c:pt idx="33">
                  <c:v>爱沙尼亚</c:v>
                </c:pt>
                <c:pt idx="34">
                  <c:v>拉脱维亚</c:v>
                </c:pt>
                <c:pt idx="35">
                  <c:v>俄罗斯</c:v>
                </c:pt>
                <c:pt idx="36">
                  <c:v>中国上海</c:v>
                </c:pt>
              </c:strCache>
            </c:strRef>
          </c:cat>
          <c:val>
            <c:numRef>
              <c:f>instr39cpct!$K$2:$K$38</c:f>
              <c:numCache>
                <c:formatCode>0.0_ </c:formatCode>
                <c:ptCount val="37"/>
                <c:pt idx="0">
                  <c:v>10</c:v>
                </c:pt>
                <c:pt idx="1">
                  <c:v>10</c:v>
                </c:pt>
                <c:pt idx="2">
                  <c:v>10</c:v>
                </c:pt>
                <c:pt idx="3">
                  <c:v>5</c:v>
                </c:pt>
                <c:pt idx="4">
                  <c:v>5</c:v>
                </c:pt>
                <c:pt idx="5">
                  <c:v>5</c:v>
                </c:pt>
                <c:pt idx="6">
                  <c:v>5</c:v>
                </c:pt>
                <c:pt idx="7">
                  <c:v>6</c:v>
                </c:pt>
                <c:pt idx="8">
                  <c:v>8</c:v>
                </c:pt>
                <c:pt idx="9">
                  <c:v>9</c:v>
                </c:pt>
                <c:pt idx="10">
                  <c:v>10</c:v>
                </c:pt>
                <c:pt idx="11">
                  <c:v>10</c:v>
                </c:pt>
                <c:pt idx="12">
                  <c:v>10</c:v>
                </c:pt>
                <c:pt idx="13">
                  <c:v>10</c:v>
                </c:pt>
                <c:pt idx="14">
                  <c:v>10</c:v>
                </c:pt>
                <c:pt idx="15">
                  <c:v>10</c:v>
                </c:pt>
                <c:pt idx="16">
                  <c:v>8</c:v>
                </c:pt>
                <c:pt idx="17">
                  <c:v>6.6388888888888857</c:v>
                </c:pt>
                <c:pt idx="18">
                  <c:v>7</c:v>
                </c:pt>
                <c:pt idx="19">
                  <c:v>6</c:v>
                </c:pt>
                <c:pt idx="20">
                  <c:v>5</c:v>
                </c:pt>
                <c:pt idx="21">
                  <c:v>5</c:v>
                </c:pt>
                <c:pt idx="22">
                  <c:v>5</c:v>
                </c:pt>
                <c:pt idx="23">
                  <c:v>7</c:v>
                </c:pt>
                <c:pt idx="24">
                  <c:v>5</c:v>
                </c:pt>
                <c:pt idx="25">
                  <c:v>5</c:v>
                </c:pt>
                <c:pt idx="26">
                  <c:v>5</c:v>
                </c:pt>
                <c:pt idx="27">
                  <c:v>5</c:v>
                </c:pt>
                <c:pt idx="28">
                  <c:v>5</c:v>
                </c:pt>
                <c:pt idx="29">
                  <c:v>4</c:v>
                </c:pt>
                <c:pt idx="30">
                  <c:v>5</c:v>
                </c:pt>
                <c:pt idx="31">
                  <c:v>4</c:v>
                </c:pt>
                <c:pt idx="32">
                  <c:v>5</c:v>
                </c:pt>
                <c:pt idx="33">
                  <c:v>5</c:v>
                </c:pt>
                <c:pt idx="34">
                  <c:v>5</c:v>
                </c:pt>
                <c:pt idx="35">
                  <c:v>5</c:v>
                </c:pt>
                <c:pt idx="36">
                  <c:v>5</c:v>
                </c:pt>
              </c:numCache>
            </c:numRef>
          </c:val>
        </c:ser>
        <c:dLbls/>
        <c:overlap val="100"/>
        <c:axId val="141736960"/>
        <c:axId val="141742848"/>
      </c:barChart>
      <c:catAx>
        <c:axId val="141736960"/>
        <c:scaling>
          <c:orientation val="minMax"/>
        </c:scaling>
        <c:axPos val="b"/>
        <c:majorGridlines>
          <c:spPr>
            <a:ln>
              <a:prstDash val="dash"/>
            </a:ln>
          </c:spPr>
        </c:majorGridlines>
        <c:numFmt formatCode="General" sourceLinked="0"/>
        <c:tickLblPos val="nextTo"/>
        <c:txPr>
          <a:bodyPr rot="0" vert="eaVert"/>
          <a:lstStyle/>
          <a:p>
            <a:pPr>
              <a:defRPr sz="1200" b="1"/>
            </a:pPr>
            <a:endParaRPr lang="zh-CN"/>
          </a:p>
        </c:txPr>
        <c:crossAx val="141742848"/>
        <c:crosses val="autoZero"/>
        <c:auto val="1"/>
        <c:lblAlgn val="ctr"/>
        <c:lblOffset val="100"/>
      </c:catAx>
      <c:valAx>
        <c:axId val="141742848"/>
        <c:scaling>
          <c:orientation val="minMax"/>
          <c:max val="100"/>
          <c:min val="50"/>
        </c:scaling>
        <c:axPos val="l"/>
        <c:majorGridlines>
          <c:spPr>
            <a:ln>
              <a:prstDash val="dash"/>
            </a:ln>
          </c:spPr>
        </c:majorGridlines>
        <c:numFmt formatCode="0_ " sourceLinked="0"/>
        <c:tickLblPos val="nextTo"/>
        <c:txPr>
          <a:bodyPr/>
          <a:lstStyle/>
          <a:p>
            <a:pPr>
              <a:defRPr sz="800"/>
            </a:pPr>
            <a:endParaRPr lang="zh-CN"/>
          </a:p>
        </c:txPr>
        <c:crossAx val="141736960"/>
        <c:crosses val="autoZero"/>
        <c:crossBetween val="between"/>
      </c:valAx>
    </c:plotArea>
    <c:legend>
      <c:legendPos val="t"/>
      <c:legendEntry>
        <c:idx val="0"/>
        <c:delete val="1"/>
      </c:legendEntry>
      <c:layout>
        <c:manualLayout>
          <c:xMode val="edge"/>
          <c:yMode val="edge"/>
          <c:x val="0.25383117040925435"/>
          <c:y val="0"/>
          <c:w val="0.55869556236026063"/>
          <c:h val="8.1607604834595421E-2"/>
        </c:manualLayout>
      </c:layout>
      <c:txPr>
        <a:bodyPr/>
        <a:lstStyle/>
        <a:p>
          <a:pPr>
            <a:defRPr sz="1200" b="1"/>
          </a:pPr>
          <a:endParaRPr lang="zh-CN"/>
        </a:p>
      </c:txPr>
    </c:legend>
    <c:plotVisOnly val="1"/>
    <c:dispBlanksAs val="gap"/>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zh-CN"/>
  <c:chart>
    <c:plotArea>
      <c:layout>
        <c:manualLayout>
          <c:layoutTarget val="inner"/>
          <c:xMode val="edge"/>
          <c:yMode val="edge"/>
          <c:x val="0.34573336421182649"/>
          <c:y val="2.3561550930164737E-2"/>
          <c:w val="0.51962878961150594"/>
          <c:h val="0.7977079291274195"/>
        </c:manualLayout>
      </c:layout>
      <c:barChart>
        <c:barDir val="bar"/>
        <c:grouping val="clustered"/>
        <c:ser>
          <c:idx val="0"/>
          <c:order val="0"/>
          <c:tx>
            <c:strRef>
              <c:f>激发阅读策略!$B$2</c:f>
              <c:strCache>
                <c:ptCount val="1"/>
                <c:pt idx="0">
                  <c:v>中国上海</c:v>
                </c:pt>
              </c:strCache>
            </c:strRef>
          </c:tx>
          <c:dLbls>
            <c:dLbl>
              <c:idx val="1"/>
              <c:layout/>
              <c:showVal val="1"/>
            </c:dLbl>
            <c:dLbl>
              <c:idx val="3"/>
              <c:layout/>
              <c:showVal val="1"/>
            </c:dLbl>
            <c:delete val="1"/>
          </c:dLbls>
          <c:cat>
            <c:strRef>
              <c:f>激发阅读策略!$A$3:$A$9</c:f>
              <c:strCache>
                <c:ptCount val="7"/>
                <c:pt idx="0">
                  <c:v>老师要求学生解释课文的意思</c:v>
                </c:pt>
                <c:pt idx="1">
                  <c:v>  老师会提出具有挑战性问题，使学生能更好地理解课文</c:v>
                </c:pt>
                <c:pt idx="2">
                  <c:v>老师给予学生充分的时间思考问题的答案</c:v>
                </c:pt>
                <c:pt idx="3">
                  <c:v>老师向学生推荐一本书或某个作者的书</c:v>
                </c:pt>
                <c:pt idx="4">
                  <c:v>老师鼓励学生表达对一篇文章的观点</c:v>
                </c:pt>
                <c:pt idx="5">
                  <c:v>老师帮助学生将所读的故事与他们的生活相联系</c:v>
                </c:pt>
                <c:pt idx="6">
                  <c:v>老师告诉学生，课文中的信息是怎样建立在他们已有的知识基础上</c:v>
                </c:pt>
              </c:strCache>
            </c:strRef>
          </c:cat>
          <c:val>
            <c:numRef>
              <c:f>激发阅读策略!$B$3:$B$9</c:f>
              <c:numCache>
                <c:formatCode>0.00_ </c:formatCode>
                <c:ptCount val="7"/>
                <c:pt idx="0">
                  <c:v>62.697602466539813</c:v>
                </c:pt>
                <c:pt idx="1">
                  <c:v>47.253029965894228</c:v>
                </c:pt>
                <c:pt idx="2">
                  <c:v>67.955109323929719</c:v>
                </c:pt>
                <c:pt idx="3">
                  <c:v>29.260320836213218</c:v>
                </c:pt>
                <c:pt idx="4">
                  <c:v>59.183466337942164</c:v>
                </c:pt>
                <c:pt idx="5">
                  <c:v>45.501633384249395</c:v>
                </c:pt>
                <c:pt idx="6">
                  <c:v>50.039743859098294</c:v>
                </c:pt>
              </c:numCache>
            </c:numRef>
          </c:val>
        </c:ser>
        <c:ser>
          <c:idx val="1"/>
          <c:order val="1"/>
          <c:tx>
            <c:strRef>
              <c:f>激发阅读策略!$C$2</c:f>
              <c:strCache>
                <c:ptCount val="1"/>
                <c:pt idx="0">
                  <c:v>OECD平均</c:v>
                </c:pt>
              </c:strCache>
            </c:strRef>
          </c:tx>
          <c:dLbls>
            <c:dLbl>
              <c:idx val="1"/>
              <c:layout/>
              <c:showVal val="1"/>
            </c:dLbl>
            <c:dLbl>
              <c:idx val="3"/>
              <c:layout/>
              <c:showVal val="1"/>
            </c:dLbl>
            <c:delete val="1"/>
          </c:dLbls>
          <c:cat>
            <c:strRef>
              <c:f>激发阅读策略!$A$3:$A$9</c:f>
              <c:strCache>
                <c:ptCount val="7"/>
                <c:pt idx="0">
                  <c:v>老师要求学生解释课文的意思</c:v>
                </c:pt>
                <c:pt idx="1">
                  <c:v>  老师会提出具有挑战性问题，使学生能更好地理解课文</c:v>
                </c:pt>
                <c:pt idx="2">
                  <c:v>老师给予学生充分的时间思考问题的答案</c:v>
                </c:pt>
                <c:pt idx="3">
                  <c:v>老师向学生推荐一本书或某个作者的书</c:v>
                </c:pt>
                <c:pt idx="4">
                  <c:v>老师鼓励学生表达对一篇文章的观点</c:v>
                </c:pt>
                <c:pt idx="5">
                  <c:v>老师帮助学生将所读的故事与他们的生活相联系</c:v>
                </c:pt>
                <c:pt idx="6">
                  <c:v>老师告诉学生，课文中的信息是怎样建立在他们已有的知识基础上</c:v>
                </c:pt>
              </c:strCache>
            </c:strRef>
          </c:cat>
          <c:val>
            <c:numRef>
              <c:f>激发阅读策略!$C$3:$C$9</c:f>
              <c:numCache>
                <c:formatCode>0.00_ </c:formatCode>
                <c:ptCount val="7"/>
                <c:pt idx="0">
                  <c:v>52.195181778237405</c:v>
                </c:pt>
                <c:pt idx="1">
                  <c:v>58.565195103782102</c:v>
                </c:pt>
                <c:pt idx="2">
                  <c:v>60.134868079410751</c:v>
                </c:pt>
                <c:pt idx="3">
                  <c:v>36.108551923648882</c:v>
                </c:pt>
                <c:pt idx="4">
                  <c:v>55.190665856718141</c:v>
                </c:pt>
                <c:pt idx="5">
                  <c:v>33.142444540948205</c:v>
                </c:pt>
                <c:pt idx="6">
                  <c:v>42.656779457661457</c:v>
                </c:pt>
              </c:numCache>
            </c:numRef>
          </c:val>
        </c:ser>
        <c:dLbls/>
        <c:axId val="129928192"/>
        <c:axId val="129938176"/>
      </c:barChart>
      <c:catAx>
        <c:axId val="129928192"/>
        <c:scaling>
          <c:orientation val="maxMin"/>
        </c:scaling>
        <c:axPos val="l"/>
        <c:numFmt formatCode="General" sourceLinked="1"/>
        <c:tickLblPos val="nextTo"/>
        <c:crossAx val="129938176"/>
        <c:crosses val="autoZero"/>
        <c:auto val="1"/>
        <c:lblAlgn val="ctr"/>
        <c:lblOffset val="100"/>
      </c:catAx>
      <c:valAx>
        <c:axId val="129938176"/>
        <c:scaling>
          <c:orientation val="minMax"/>
          <c:max val="70"/>
        </c:scaling>
        <c:axPos val="t"/>
        <c:majorGridlines/>
        <c:numFmt formatCode="#,##0;[Red]\-#,##0" sourceLinked="0"/>
        <c:tickLblPos val="high"/>
        <c:crossAx val="129928192"/>
        <c:crosses val="autoZero"/>
        <c:crossBetween val="between"/>
      </c:valAx>
      <c:spPr>
        <a:noFill/>
        <a:ln>
          <a:solidFill>
            <a:schemeClr val="tx1"/>
          </a:solidFill>
        </a:ln>
      </c:spPr>
    </c:plotArea>
    <c:legend>
      <c:legendPos val="r"/>
      <c:layout>
        <c:manualLayout>
          <c:xMode val="edge"/>
          <c:yMode val="edge"/>
          <c:x val="0.26803513531396811"/>
          <c:y val="0.89404773477550115"/>
          <c:w val="0.56303579699596351"/>
          <c:h val="0.10170695319567667"/>
        </c:manualLayout>
      </c:layout>
    </c:legend>
    <c:plotVisOnly val="1"/>
    <c:dispBlanksAs val="gap"/>
  </c:chart>
  <c:spPr>
    <a:noFill/>
    <a:ln>
      <a:noFill/>
    </a:ln>
  </c:spPr>
  <c:txPr>
    <a:bodyPr/>
    <a:lstStyle/>
    <a:p>
      <a:pPr>
        <a:defRPr sz="1200"/>
      </a:pPr>
      <a:endParaRPr lang="zh-CN"/>
    </a:p>
  </c:txPr>
  <c:externalData r:id="rId1"/>
  <c:userShapes r:id="rId2"/>
</c:chartSpace>
</file>

<file path=ppt/charts/chart5.xml><?xml version="1.0" encoding="utf-8"?>
<c:chartSpace xmlns:c="http://schemas.openxmlformats.org/drawingml/2006/chart" xmlns:a="http://schemas.openxmlformats.org/drawingml/2006/main" xmlns:r="http://schemas.openxmlformats.org/officeDocument/2006/relationships">
  <c:lang val="zh-CN"/>
  <c:chart>
    <c:plotArea>
      <c:layout>
        <c:manualLayout>
          <c:layoutTarget val="inner"/>
          <c:xMode val="edge"/>
          <c:yMode val="edge"/>
          <c:x val="0.15690810171907363"/>
          <c:y val="2.9443332063991294E-2"/>
          <c:w val="0.82025654273530757"/>
          <c:h val="0.89183864143848168"/>
        </c:manualLayout>
      </c:layout>
      <c:barChart>
        <c:barDir val="bar"/>
        <c:grouping val="stacked"/>
        <c:ser>
          <c:idx val="0"/>
          <c:order val="0"/>
          <c:tx>
            <c:strRef>
              <c:f>计算机辅助测试的数学百分位图!$K$1</c:f>
              <c:strCache>
                <c:ptCount val="1"/>
                <c:pt idx="0">
                  <c:v>5th</c:v>
                </c:pt>
              </c:strCache>
            </c:strRef>
          </c:tx>
          <c:spPr>
            <a:noFill/>
            <a:ln>
              <a:noFill/>
            </a:ln>
          </c:spPr>
          <c:dLbls>
            <c:txPr>
              <a:bodyPr/>
              <a:lstStyle/>
              <a:p>
                <a:pPr>
                  <a:defRPr b="1"/>
                </a:pPr>
                <a:endParaRPr lang="zh-CN"/>
              </a:p>
            </c:txPr>
            <c:dLblPos val="inEnd"/>
            <c:showVal val="1"/>
          </c:dLbls>
          <c:cat>
            <c:strRef>
              <c:f>计算机辅助测试的数学百分位图!$A$2:$A$18</c:f>
              <c:strCache>
                <c:ptCount val="17"/>
                <c:pt idx="0">
                  <c:v>巴西</c:v>
                </c:pt>
                <c:pt idx="1">
                  <c:v>西班牙</c:v>
                </c:pt>
                <c:pt idx="2">
                  <c:v>俄罗斯</c:v>
                </c:pt>
                <c:pt idx="3">
                  <c:v>OECD平均</c:v>
                </c:pt>
                <c:pt idx="4">
                  <c:v>美国</c:v>
                </c:pt>
                <c:pt idx="5">
                  <c:v>意大利</c:v>
                </c:pt>
                <c:pt idx="6">
                  <c:v>澳大利亚</c:v>
                </c:pt>
                <c:pt idx="7">
                  <c:v>法国</c:v>
                </c:pt>
                <c:pt idx="8">
                  <c:v>德国</c:v>
                </c:pt>
                <c:pt idx="9">
                  <c:v>加拿大</c:v>
                </c:pt>
                <c:pt idx="10">
                  <c:v>中国台北</c:v>
                </c:pt>
                <c:pt idx="11">
                  <c:v>日本</c:v>
                </c:pt>
                <c:pt idx="12">
                  <c:v>中国澳门</c:v>
                </c:pt>
                <c:pt idx="13">
                  <c:v>中国香港</c:v>
                </c:pt>
                <c:pt idx="14">
                  <c:v>韩国</c:v>
                </c:pt>
                <c:pt idx="15">
                  <c:v>中国上海</c:v>
                </c:pt>
                <c:pt idx="16">
                  <c:v>新加坡</c:v>
                </c:pt>
              </c:strCache>
            </c:strRef>
          </c:cat>
          <c:val>
            <c:numRef>
              <c:f>计算机辅助测试的数学百分位图!$K$2:$K$18</c:f>
              <c:numCache>
                <c:formatCode>0</c:formatCode>
                <c:ptCount val="17"/>
                <c:pt idx="0">
                  <c:v>291.34602000000001</c:v>
                </c:pt>
                <c:pt idx="1">
                  <c:v>350.23369999999989</c:v>
                </c:pt>
                <c:pt idx="2">
                  <c:v>355.99784</c:v>
                </c:pt>
                <c:pt idx="3">
                  <c:v>347.60561913043477</c:v>
                </c:pt>
                <c:pt idx="4">
                  <c:v>334.65495999999996</c:v>
                </c:pt>
                <c:pt idx="5">
                  <c:v>359.73671999999971</c:v>
                </c:pt>
                <c:pt idx="6">
                  <c:v>357.3999</c:v>
                </c:pt>
                <c:pt idx="7">
                  <c:v>352.88206000000002</c:v>
                </c:pt>
                <c:pt idx="8">
                  <c:v>344.9369199999997</c:v>
                </c:pt>
                <c:pt idx="9">
                  <c:v>368.77242000000001</c:v>
                </c:pt>
                <c:pt idx="10">
                  <c:v>403.04566000000011</c:v>
                </c:pt>
                <c:pt idx="11">
                  <c:v>390.58263999999986</c:v>
                </c:pt>
                <c:pt idx="12">
                  <c:v>400.70884000000001</c:v>
                </c:pt>
                <c:pt idx="13">
                  <c:v>394.16573999999986</c:v>
                </c:pt>
                <c:pt idx="14">
                  <c:v>385.90902</c:v>
                </c:pt>
                <c:pt idx="15">
                  <c:v>404.13615999999973</c:v>
                </c:pt>
                <c:pt idx="16">
                  <c:v>398.52780000000001</c:v>
                </c:pt>
              </c:numCache>
            </c:numRef>
          </c:val>
        </c:ser>
        <c:ser>
          <c:idx val="1"/>
          <c:order val="1"/>
          <c:tx>
            <c:strRef>
              <c:f>计算机辅助测试的数学百分位图!$L$1</c:f>
              <c:strCache>
                <c:ptCount val="1"/>
                <c:pt idx="0">
                  <c:v>10th</c:v>
                </c:pt>
              </c:strCache>
            </c:strRef>
          </c:tx>
          <c:spPr>
            <a:solidFill>
              <a:schemeClr val="accent6">
                <a:lumMod val="75000"/>
              </a:schemeClr>
            </a:solidFill>
          </c:spPr>
          <c:cat>
            <c:strRef>
              <c:f>计算机辅助测试的数学百分位图!$A$2:$A$18</c:f>
              <c:strCache>
                <c:ptCount val="17"/>
                <c:pt idx="0">
                  <c:v>巴西</c:v>
                </c:pt>
                <c:pt idx="1">
                  <c:v>西班牙</c:v>
                </c:pt>
                <c:pt idx="2">
                  <c:v>俄罗斯</c:v>
                </c:pt>
                <c:pt idx="3">
                  <c:v>OECD平均</c:v>
                </c:pt>
                <c:pt idx="4">
                  <c:v>美国</c:v>
                </c:pt>
                <c:pt idx="5">
                  <c:v>意大利</c:v>
                </c:pt>
                <c:pt idx="6">
                  <c:v>澳大利亚</c:v>
                </c:pt>
                <c:pt idx="7">
                  <c:v>法国</c:v>
                </c:pt>
                <c:pt idx="8">
                  <c:v>德国</c:v>
                </c:pt>
                <c:pt idx="9">
                  <c:v>加拿大</c:v>
                </c:pt>
                <c:pt idx="10">
                  <c:v>中国台北</c:v>
                </c:pt>
                <c:pt idx="11">
                  <c:v>日本</c:v>
                </c:pt>
                <c:pt idx="12">
                  <c:v>中国澳门</c:v>
                </c:pt>
                <c:pt idx="13">
                  <c:v>中国香港</c:v>
                </c:pt>
                <c:pt idx="14">
                  <c:v>韩国</c:v>
                </c:pt>
                <c:pt idx="15">
                  <c:v>中国上海</c:v>
                </c:pt>
                <c:pt idx="16">
                  <c:v>新加坡</c:v>
                </c:pt>
              </c:strCache>
            </c:strRef>
          </c:cat>
          <c:val>
            <c:numRef>
              <c:f>计算机辅助测试的数学百分位图!$L$2:$L$18</c:f>
              <c:numCache>
                <c:formatCode>0</c:formatCode>
                <c:ptCount val="17"/>
                <c:pt idx="0">
                  <c:v>27.418579999999956</c:v>
                </c:pt>
                <c:pt idx="1">
                  <c:v>35.363740000000007</c:v>
                </c:pt>
                <c:pt idx="2">
                  <c:v>30.690100000000033</c:v>
                </c:pt>
                <c:pt idx="3">
                  <c:v>34.530632173913034</c:v>
                </c:pt>
                <c:pt idx="4">
                  <c:v>32.247960000000035</c:v>
                </c:pt>
                <c:pt idx="5">
                  <c:v>31.157500000000031</c:v>
                </c:pt>
                <c:pt idx="6">
                  <c:v>33.961659999999995</c:v>
                </c:pt>
                <c:pt idx="7">
                  <c:v>36.765859999999996</c:v>
                </c:pt>
                <c:pt idx="8">
                  <c:v>36.921620000000004</c:v>
                </c:pt>
                <c:pt idx="9">
                  <c:v>37.233180000000011</c:v>
                </c:pt>
                <c:pt idx="10">
                  <c:v>33.650080000000003</c:v>
                </c:pt>
                <c:pt idx="11">
                  <c:v>35.519560000000006</c:v>
                </c:pt>
                <c:pt idx="12">
                  <c:v>32.092240000000011</c:v>
                </c:pt>
                <c:pt idx="13">
                  <c:v>41.283680000000054</c:v>
                </c:pt>
                <c:pt idx="14">
                  <c:v>33.182740000000031</c:v>
                </c:pt>
                <c:pt idx="15">
                  <c:v>35.052180000000078</c:v>
                </c:pt>
                <c:pt idx="16">
                  <c:v>35.831140000000005</c:v>
                </c:pt>
              </c:numCache>
            </c:numRef>
          </c:val>
        </c:ser>
        <c:ser>
          <c:idx val="2"/>
          <c:order val="2"/>
          <c:tx>
            <c:strRef>
              <c:f>计算机辅助测试的数学百分位图!$M$1</c:f>
              <c:strCache>
                <c:ptCount val="1"/>
                <c:pt idx="0">
                  <c:v>25th</c:v>
                </c:pt>
              </c:strCache>
            </c:strRef>
          </c:tx>
          <c:spPr>
            <a:solidFill>
              <a:schemeClr val="accent6">
                <a:lumMod val="60000"/>
                <a:lumOff val="40000"/>
              </a:schemeClr>
            </a:solidFill>
          </c:spPr>
          <c:cat>
            <c:strRef>
              <c:f>计算机辅助测试的数学百分位图!$A$2:$A$18</c:f>
              <c:strCache>
                <c:ptCount val="17"/>
                <c:pt idx="0">
                  <c:v>巴西</c:v>
                </c:pt>
                <c:pt idx="1">
                  <c:v>西班牙</c:v>
                </c:pt>
                <c:pt idx="2">
                  <c:v>俄罗斯</c:v>
                </c:pt>
                <c:pt idx="3">
                  <c:v>OECD平均</c:v>
                </c:pt>
                <c:pt idx="4">
                  <c:v>美国</c:v>
                </c:pt>
                <c:pt idx="5">
                  <c:v>意大利</c:v>
                </c:pt>
                <c:pt idx="6">
                  <c:v>澳大利亚</c:v>
                </c:pt>
                <c:pt idx="7">
                  <c:v>法国</c:v>
                </c:pt>
                <c:pt idx="8">
                  <c:v>德国</c:v>
                </c:pt>
                <c:pt idx="9">
                  <c:v>加拿大</c:v>
                </c:pt>
                <c:pt idx="10">
                  <c:v>中国台北</c:v>
                </c:pt>
                <c:pt idx="11">
                  <c:v>日本</c:v>
                </c:pt>
                <c:pt idx="12">
                  <c:v>中国澳门</c:v>
                </c:pt>
                <c:pt idx="13">
                  <c:v>中国香港</c:v>
                </c:pt>
                <c:pt idx="14">
                  <c:v>韩国</c:v>
                </c:pt>
                <c:pt idx="15">
                  <c:v>中国上海</c:v>
                </c:pt>
                <c:pt idx="16">
                  <c:v>新加坡</c:v>
                </c:pt>
              </c:strCache>
            </c:strRef>
          </c:cat>
          <c:val>
            <c:numRef>
              <c:f>计算机辅助测试的数学百分位图!$M$2:$M$18</c:f>
              <c:numCache>
                <c:formatCode>0</c:formatCode>
                <c:ptCount val="17"/>
                <c:pt idx="0">
                  <c:v>45.489960000000004</c:v>
                </c:pt>
                <c:pt idx="1">
                  <c:v>54.058240000000005</c:v>
                </c:pt>
                <c:pt idx="2">
                  <c:v>49.384659999999997</c:v>
                </c:pt>
                <c:pt idx="3">
                  <c:v>56.456036521739165</c:v>
                </c:pt>
                <c:pt idx="4">
                  <c:v>53.746700000000033</c:v>
                </c:pt>
                <c:pt idx="5">
                  <c:v>52.500400000000006</c:v>
                </c:pt>
                <c:pt idx="6">
                  <c:v>56.083500000000015</c:v>
                </c:pt>
                <c:pt idx="7">
                  <c:v>60.289800000000014</c:v>
                </c:pt>
                <c:pt idx="8">
                  <c:v>63.717079999999996</c:v>
                </c:pt>
                <c:pt idx="9">
                  <c:v>58.731900000000003</c:v>
                </c:pt>
                <c:pt idx="10">
                  <c:v>57.174040000000005</c:v>
                </c:pt>
                <c:pt idx="11">
                  <c:v>55.61614000000003</c:v>
                </c:pt>
                <c:pt idx="12">
                  <c:v>56.083479999999994</c:v>
                </c:pt>
                <c:pt idx="13">
                  <c:v>63.093980000000009</c:v>
                </c:pt>
                <c:pt idx="14">
                  <c:v>59.199239999999996</c:v>
                </c:pt>
                <c:pt idx="15">
                  <c:v>60.601339999999958</c:v>
                </c:pt>
                <c:pt idx="16">
                  <c:v>66.053899999999999</c:v>
                </c:pt>
              </c:numCache>
            </c:numRef>
          </c:val>
        </c:ser>
        <c:ser>
          <c:idx val="3"/>
          <c:order val="3"/>
          <c:tx>
            <c:strRef>
              <c:f>计算机辅助测试的数学百分位图!$N$1</c:f>
              <c:strCache>
                <c:ptCount val="1"/>
                <c:pt idx="0">
                  <c:v>50th</c:v>
                </c:pt>
              </c:strCache>
            </c:strRef>
          </c:tx>
          <c:spPr>
            <a:solidFill>
              <a:schemeClr val="accent6">
                <a:lumMod val="20000"/>
                <a:lumOff val="80000"/>
              </a:schemeClr>
            </a:solidFill>
          </c:spPr>
          <c:dLbls>
            <c:dLbl>
              <c:idx val="0"/>
              <c:layout/>
              <c:tx>
                <c:strRef>
                  <c:f>计算机辅助测试的数学百分位图!$B$2</c:f>
                  <c:strCache>
                    <c:ptCount val="1"/>
                    <c:pt idx="0">
                      <c:v>421 </c:v>
                    </c:pt>
                  </c:strCache>
                </c:strRef>
              </c:tx>
              <c:showVal val="1"/>
            </c:dLbl>
            <c:dLbl>
              <c:idx val="1"/>
              <c:layout/>
              <c:tx>
                <c:strRef>
                  <c:f>计算机辅助测试的数学百分位图!$B$3</c:f>
                  <c:strCache>
                    <c:ptCount val="1"/>
                    <c:pt idx="0">
                      <c:v>475 </c:v>
                    </c:pt>
                  </c:strCache>
                </c:strRef>
              </c:tx>
              <c:showVal val="1"/>
            </c:dLbl>
            <c:dLbl>
              <c:idx val="2"/>
              <c:layout/>
              <c:tx>
                <c:strRef>
                  <c:f>计算机辅助测试的数学百分位图!$B$4</c:f>
                  <c:strCache>
                    <c:ptCount val="1"/>
                    <c:pt idx="0">
                      <c:v>489 </c:v>
                    </c:pt>
                  </c:strCache>
                </c:strRef>
              </c:tx>
              <c:showVal val="1"/>
            </c:dLbl>
            <c:dLbl>
              <c:idx val="3"/>
              <c:layout/>
              <c:tx>
                <c:strRef>
                  <c:f>计算机辅助测试的数学百分位图!$B$5</c:f>
                  <c:strCache>
                    <c:ptCount val="1"/>
                    <c:pt idx="0">
                      <c:v>497 </c:v>
                    </c:pt>
                  </c:strCache>
                </c:strRef>
              </c:tx>
              <c:showVal val="1"/>
            </c:dLbl>
            <c:dLbl>
              <c:idx val="4"/>
              <c:layout/>
              <c:tx>
                <c:strRef>
                  <c:f>计算机辅助测试的数学百分位图!$B$6</c:f>
                  <c:strCache>
                    <c:ptCount val="1"/>
                    <c:pt idx="0">
                      <c:v>498 </c:v>
                    </c:pt>
                  </c:strCache>
                </c:strRef>
              </c:tx>
              <c:showVal val="1"/>
            </c:dLbl>
            <c:dLbl>
              <c:idx val="5"/>
              <c:layout/>
              <c:tx>
                <c:strRef>
                  <c:f>计算机辅助测试的数学百分位图!$B$7</c:f>
                  <c:strCache>
                    <c:ptCount val="1"/>
                    <c:pt idx="0">
                      <c:v>499 </c:v>
                    </c:pt>
                  </c:strCache>
                </c:strRef>
              </c:tx>
              <c:showVal val="1"/>
            </c:dLbl>
            <c:dLbl>
              <c:idx val="6"/>
              <c:layout/>
              <c:tx>
                <c:strRef>
                  <c:f>计算机辅助测试的数学百分位图!$B$8</c:f>
                  <c:strCache>
                    <c:ptCount val="1"/>
                    <c:pt idx="0">
                      <c:v>508 </c:v>
                    </c:pt>
                  </c:strCache>
                </c:strRef>
              </c:tx>
              <c:showVal val="1"/>
            </c:dLbl>
            <c:dLbl>
              <c:idx val="7"/>
              <c:layout/>
              <c:tx>
                <c:strRef>
                  <c:f>计算机辅助测试的数学百分位图!$B$9</c:f>
                  <c:strCache>
                    <c:ptCount val="1"/>
                    <c:pt idx="0">
                      <c:v>508 </c:v>
                    </c:pt>
                  </c:strCache>
                </c:strRef>
              </c:tx>
              <c:showVal val="1"/>
            </c:dLbl>
            <c:dLbl>
              <c:idx val="8"/>
              <c:layout/>
              <c:tx>
                <c:strRef>
                  <c:f>计算机辅助测试的数学百分位图!$B$10</c:f>
                  <c:strCache>
                    <c:ptCount val="1"/>
                    <c:pt idx="0">
                      <c:v>509 </c:v>
                    </c:pt>
                  </c:strCache>
                </c:strRef>
              </c:tx>
              <c:showVal val="1"/>
            </c:dLbl>
            <c:dLbl>
              <c:idx val="9"/>
              <c:layout/>
              <c:tx>
                <c:strRef>
                  <c:f>计算机辅助测试的数学百分位图!$B$11</c:f>
                  <c:strCache>
                    <c:ptCount val="1"/>
                    <c:pt idx="0">
                      <c:v>523 </c:v>
                    </c:pt>
                  </c:strCache>
                </c:strRef>
              </c:tx>
              <c:showVal val="1"/>
            </c:dLbl>
            <c:dLbl>
              <c:idx val="10"/>
              <c:layout/>
              <c:tx>
                <c:strRef>
                  <c:f>计算机辅助测试的数学百分位图!$B$12</c:f>
                  <c:strCache>
                    <c:ptCount val="1"/>
                    <c:pt idx="0">
                      <c:v>537 </c:v>
                    </c:pt>
                  </c:strCache>
                </c:strRef>
              </c:tx>
              <c:showVal val="1"/>
            </c:dLbl>
            <c:dLbl>
              <c:idx val="11"/>
              <c:layout/>
              <c:tx>
                <c:strRef>
                  <c:f>计算机辅助测试的数学百分位图!$B$13</c:f>
                  <c:strCache>
                    <c:ptCount val="1"/>
                    <c:pt idx="0">
                      <c:v>539 </c:v>
                    </c:pt>
                  </c:strCache>
                </c:strRef>
              </c:tx>
              <c:showVal val="1"/>
            </c:dLbl>
            <c:dLbl>
              <c:idx val="12"/>
              <c:layout/>
              <c:tx>
                <c:strRef>
                  <c:f>计算机辅助测试的数学百分位图!$B$14</c:f>
                  <c:strCache>
                    <c:ptCount val="1"/>
                    <c:pt idx="0">
                      <c:v>543 </c:v>
                    </c:pt>
                  </c:strCache>
                </c:strRef>
              </c:tx>
              <c:showVal val="1"/>
            </c:dLbl>
            <c:dLbl>
              <c:idx val="13"/>
              <c:layout/>
              <c:tx>
                <c:strRef>
                  <c:f>计算机辅助测试的数学百分位图!$B$15</c:f>
                  <c:strCache>
                    <c:ptCount val="1"/>
                    <c:pt idx="0">
                      <c:v>550 </c:v>
                    </c:pt>
                  </c:strCache>
                </c:strRef>
              </c:tx>
              <c:showVal val="1"/>
            </c:dLbl>
            <c:dLbl>
              <c:idx val="14"/>
              <c:layout/>
              <c:tx>
                <c:strRef>
                  <c:f>计算机辅助测试的数学百分位图!$B$16</c:f>
                  <c:strCache>
                    <c:ptCount val="1"/>
                    <c:pt idx="0">
                      <c:v>553 </c:v>
                    </c:pt>
                  </c:strCache>
                </c:strRef>
              </c:tx>
              <c:showVal val="1"/>
            </c:dLbl>
            <c:dLbl>
              <c:idx val="15"/>
              <c:layout/>
              <c:tx>
                <c:strRef>
                  <c:f>计算机辅助测试的数学百分位图!$B$17</c:f>
                  <c:strCache>
                    <c:ptCount val="1"/>
                    <c:pt idx="0">
                      <c:v>562 </c:v>
                    </c:pt>
                  </c:strCache>
                </c:strRef>
              </c:tx>
              <c:showVal val="1"/>
            </c:dLbl>
            <c:dLbl>
              <c:idx val="16"/>
              <c:layout/>
              <c:tx>
                <c:strRef>
                  <c:f>计算机辅助测试的数学百分位图!$B$18</c:f>
                  <c:strCache>
                    <c:ptCount val="1"/>
                    <c:pt idx="0">
                      <c:v>566 </c:v>
                    </c:pt>
                  </c:strCache>
                </c:strRef>
              </c:tx>
              <c:showVal val="1"/>
            </c:dLbl>
            <c:txPr>
              <a:bodyPr/>
              <a:lstStyle/>
              <a:p>
                <a:pPr>
                  <a:defRPr b="1"/>
                </a:pPr>
                <a:endParaRPr lang="zh-CN"/>
              </a:p>
            </c:txPr>
            <c:showVal val="1"/>
          </c:dLbls>
          <c:cat>
            <c:strRef>
              <c:f>计算机辅助测试的数学百分位图!$A$2:$A$18</c:f>
              <c:strCache>
                <c:ptCount val="17"/>
                <c:pt idx="0">
                  <c:v>巴西</c:v>
                </c:pt>
                <c:pt idx="1">
                  <c:v>西班牙</c:v>
                </c:pt>
                <c:pt idx="2">
                  <c:v>俄罗斯</c:v>
                </c:pt>
                <c:pt idx="3">
                  <c:v>OECD平均</c:v>
                </c:pt>
                <c:pt idx="4">
                  <c:v>美国</c:v>
                </c:pt>
                <c:pt idx="5">
                  <c:v>意大利</c:v>
                </c:pt>
                <c:pt idx="6">
                  <c:v>澳大利亚</c:v>
                </c:pt>
                <c:pt idx="7">
                  <c:v>法国</c:v>
                </c:pt>
                <c:pt idx="8">
                  <c:v>德国</c:v>
                </c:pt>
                <c:pt idx="9">
                  <c:v>加拿大</c:v>
                </c:pt>
                <c:pt idx="10">
                  <c:v>中国台北</c:v>
                </c:pt>
                <c:pt idx="11">
                  <c:v>日本</c:v>
                </c:pt>
                <c:pt idx="12">
                  <c:v>中国澳门</c:v>
                </c:pt>
                <c:pt idx="13">
                  <c:v>中国香港</c:v>
                </c:pt>
                <c:pt idx="14">
                  <c:v>韩国</c:v>
                </c:pt>
                <c:pt idx="15">
                  <c:v>中国上海</c:v>
                </c:pt>
                <c:pt idx="16">
                  <c:v>新加坡</c:v>
                </c:pt>
              </c:strCache>
            </c:strRef>
          </c:cat>
          <c:val>
            <c:numRef>
              <c:f>计算机辅助测试的数学百分位图!$N$2:$N$18</c:f>
              <c:numCache>
                <c:formatCode>0</c:formatCode>
                <c:ptCount val="17"/>
                <c:pt idx="0">
                  <c:v>56.490320075483154</c:v>
                </c:pt>
                <c:pt idx="1">
                  <c:v>35.424749140634603</c:v>
                </c:pt>
                <c:pt idx="2">
                  <c:v>53.073907623649099</c:v>
                </c:pt>
                <c:pt idx="3">
                  <c:v>58.563394939686873</c:v>
                </c:pt>
                <c:pt idx="4">
                  <c:v>77.379542304521621</c:v>
                </c:pt>
                <c:pt idx="5">
                  <c:v>55.360955875925775</c:v>
                </c:pt>
                <c:pt idx="6">
                  <c:v>60.254237443309634</c:v>
                </c:pt>
                <c:pt idx="7">
                  <c:v>58.120967027322756</c:v>
                </c:pt>
                <c:pt idx="8">
                  <c:v>63.798726394004476</c:v>
                </c:pt>
                <c:pt idx="9">
                  <c:v>58.106727304161438</c:v>
                </c:pt>
                <c:pt idx="10">
                  <c:v>43.38630692438835</c:v>
                </c:pt>
                <c:pt idx="11">
                  <c:v>57.292841317677357</c:v>
                </c:pt>
                <c:pt idx="12">
                  <c:v>54.011641303129679</c:v>
                </c:pt>
                <c:pt idx="13">
                  <c:v>51.093414998107754</c:v>
                </c:pt>
                <c:pt idx="14">
                  <c:v>74.291043269140573</c:v>
                </c:pt>
                <c:pt idx="15">
                  <c:v>62.470506184459758</c:v>
                </c:pt>
                <c:pt idx="16">
                  <c:v>65.610300482521126</c:v>
                </c:pt>
              </c:numCache>
            </c:numRef>
          </c:val>
        </c:ser>
        <c:ser>
          <c:idx val="4"/>
          <c:order val="4"/>
          <c:tx>
            <c:strRef>
              <c:f>计算机辅助测试的数学百分位图!$O$1</c:f>
              <c:strCache>
                <c:ptCount val="1"/>
                <c:pt idx="0">
                  <c:v>75th</c:v>
                </c:pt>
              </c:strCache>
            </c:strRef>
          </c:tx>
          <c:spPr>
            <a:solidFill>
              <a:schemeClr val="accent6">
                <a:lumMod val="40000"/>
                <a:lumOff val="60000"/>
              </a:schemeClr>
            </a:solidFill>
          </c:spPr>
          <c:cat>
            <c:strRef>
              <c:f>计算机辅助测试的数学百分位图!$A$2:$A$18</c:f>
              <c:strCache>
                <c:ptCount val="17"/>
                <c:pt idx="0">
                  <c:v>巴西</c:v>
                </c:pt>
                <c:pt idx="1">
                  <c:v>西班牙</c:v>
                </c:pt>
                <c:pt idx="2">
                  <c:v>俄罗斯</c:v>
                </c:pt>
                <c:pt idx="3">
                  <c:v>OECD平均</c:v>
                </c:pt>
                <c:pt idx="4">
                  <c:v>美国</c:v>
                </c:pt>
                <c:pt idx="5">
                  <c:v>意大利</c:v>
                </c:pt>
                <c:pt idx="6">
                  <c:v>澳大利亚</c:v>
                </c:pt>
                <c:pt idx="7">
                  <c:v>法国</c:v>
                </c:pt>
                <c:pt idx="8">
                  <c:v>德国</c:v>
                </c:pt>
                <c:pt idx="9">
                  <c:v>加拿大</c:v>
                </c:pt>
                <c:pt idx="10">
                  <c:v>中国台北</c:v>
                </c:pt>
                <c:pt idx="11">
                  <c:v>日本</c:v>
                </c:pt>
                <c:pt idx="12">
                  <c:v>中国澳门</c:v>
                </c:pt>
                <c:pt idx="13">
                  <c:v>中国香港</c:v>
                </c:pt>
                <c:pt idx="14">
                  <c:v>韩国</c:v>
                </c:pt>
                <c:pt idx="15">
                  <c:v>中国上海</c:v>
                </c:pt>
                <c:pt idx="16">
                  <c:v>新加坡</c:v>
                </c:pt>
              </c:strCache>
            </c:strRef>
          </c:cat>
          <c:val>
            <c:numRef>
              <c:f>计算机辅助测试的数学百分位图!$O$2:$O$18</c:f>
              <c:numCache>
                <c:formatCode>0</c:formatCode>
                <c:ptCount val="17"/>
                <c:pt idx="0">
                  <c:v>52.249339924516867</c:v>
                </c:pt>
                <c:pt idx="1">
                  <c:v>82.506410859365417</c:v>
                </c:pt>
                <c:pt idx="2">
                  <c:v>54.419472376350939</c:v>
                </c:pt>
                <c:pt idx="3">
                  <c:v>61.359125929878417</c:v>
                </c:pt>
                <c:pt idx="4">
                  <c:v>35.410637695478258</c:v>
                </c:pt>
                <c:pt idx="5">
                  <c:v>57.584984124074197</c:v>
                </c:pt>
                <c:pt idx="6">
                  <c:v>61.883182556690343</c:v>
                </c:pt>
                <c:pt idx="7">
                  <c:v>63.549052972677259</c:v>
                </c:pt>
                <c:pt idx="8">
                  <c:v>67.218573605995516</c:v>
                </c:pt>
                <c:pt idx="9">
                  <c:v>62.161252695838584</c:v>
                </c:pt>
                <c:pt idx="10">
                  <c:v>77.348993075611702</c:v>
                </c:pt>
                <c:pt idx="11">
                  <c:v>58.457298682322602</c:v>
                </c:pt>
                <c:pt idx="12">
                  <c:v>57.220658696870274</c:v>
                </c:pt>
                <c:pt idx="13">
                  <c:v>58.425185001892245</c:v>
                </c:pt>
                <c:pt idx="14">
                  <c:v>47.067436730859541</c:v>
                </c:pt>
                <c:pt idx="15">
                  <c:v>65.898433815540187</c:v>
                </c:pt>
                <c:pt idx="16">
                  <c:v>69.301679517478732</c:v>
                </c:pt>
              </c:numCache>
            </c:numRef>
          </c:val>
        </c:ser>
        <c:ser>
          <c:idx val="5"/>
          <c:order val="5"/>
          <c:tx>
            <c:strRef>
              <c:f>计算机辅助测试的数学百分位图!$P$1</c:f>
              <c:strCache>
                <c:ptCount val="1"/>
                <c:pt idx="0">
                  <c:v>90th</c:v>
                </c:pt>
              </c:strCache>
            </c:strRef>
          </c:tx>
          <c:spPr>
            <a:solidFill>
              <a:schemeClr val="accent6">
                <a:lumMod val="60000"/>
                <a:lumOff val="40000"/>
              </a:schemeClr>
            </a:solidFill>
          </c:spPr>
          <c:cat>
            <c:strRef>
              <c:f>计算机辅助测试的数学百分位图!$A$2:$A$18</c:f>
              <c:strCache>
                <c:ptCount val="17"/>
                <c:pt idx="0">
                  <c:v>巴西</c:v>
                </c:pt>
                <c:pt idx="1">
                  <c:v>西班牙</c:v>
                </c:pt>
                <c:pt idx="2">
                  <c:v>俄罗斯</c:v>
                </c:pt>
                <c:pt idx="3">
                  <c:v>OECD平均</c:v>
                </c:pt>
                <c:pt idx="4">
                  <c:v>美国</c:v>
                </c:pt>
                <c:pt idx="5">
                  <c:v>意大利</c:v>
                </c:pt>
                <c:pt idx="6">
                  <c:v>澳大利亚</c:v>
                </c:pt>
                <c:pt idx="7">
                  <c:v>法国</c:v>
                </c:pt>
                <c:pt idx="8">
                  <c:v>德国</c:v>
                </c:pt>
                <c:pt idx="9">
                  <c:v>加拿大</c:v>
                </c:pt>
                <c:pt idx="10">
                  <c:v>中国台北</c:v>
                </c:pt>
                <c:pt idx="11">
                  <c:v>日本</c:v>
                </c:pt>
                <c:pt idx="12">
                  <c:v>中国澳门</c:v>
                </c:pt>
                <c:pt idx="13">
                  <c:v>中国香港</c:v>
                </c:pt>
                <c:pt idx="14">
                  <c:v>韩国</c:v>
                </c:pt>
                <c:pt idx="15">
                  <c:v>中国上海</c:v>
                </c:pt>
                <c:pt idx="16">
                  <c:v>新加坡</c:v>
                </c:pt>
              </c:strCache>
            </c:strRef>
          </c:cat>
          <c:val>
            <c:numRef>
              <c:f>计算机辅助测试的数学百分位图!$P$2:$P$18</c:f>
              <c:numCache>
                <c:formatCode>0</c:formatCode>
                <c:ptCount val="17"/>
                <c:pt idx="0">
                  <c:v>57.174040000000048</c:v>
                </c:pt>
                <c:pt idx="1">
                  <c:v>53.435139999999954</c:v>
                </c:pt>
                <c:pt idx="2">
                  <c:v>46.892059999999915</c:v>
                </c:pt>
                <c:pt idx="3">
                  <c:v>50.549655652173655</c:v>
                </c:pt>
                <c:pt idx="4">
                  <c:v>43.308919999999965</c:v>
                </c:pt>
                <c:pt idx="5">
                  <c:v>47.982560000000035</c:v>
                </c:pt>
                <c:pt idx="6">
                  <c:v>53.435120000000012</c:v>
                </c:pt>
                <c:pt idx="7">
                  <c:v>48.761459999999957</c:v>
                </c:pt>
                <c:pt idx="8">
                  <c:v>52.656180000000056</c:v>
                </c:pt>
                <c:pt idx="9">
                  <c:v>50.319359999999961</c:v>
                </c:pt>
                <c:pt idx="10">
                  <c:v>50.007779999999912</c:v>
                </c:pt>
                <c:pt idx="11">
                  <c:v>51.254039999999918</c:v>
                </c:pt>
                <c:pt idx="12">
                  <c:v>46.580440000000053</c:v>
                </c:pt>
                <c:pt idx="13">
                  <c:v>45.801559999999995</c:v>
                </c:pt>
                <c:pt idx="14">
                  <c:v>49.540419999999941</c:v>
                </c:pt>
                <c:pt idx="15">
                  <c:v>50.63092000000006</c:v>
                </c:pt>
                <c:pt idx="16">
                  <c:v>53.279320000000112</c:v>
                </c:pt>
              </c:numCache>
            </c:numRef>
          </c:val>
        </c:ser>
        <c:ser>
          <c:idx val="6"/>
          <c:order val="6"/>
          <c:tx>
            <c:strRef>
              <c:f>计算机辅助测试的数学百分位图!$Q$1</c:f>
              <c:strCache>
                <c:ptCount val="1"/>
                <c:pt idx="0">
                  <c:v>95th</c:v>
                </c:pt>
              </c:strCache>
            </c:strRef>
          </c:tx>
          <c:spPr>
            <a:solidFill>
              <a:schemeClr val="accent6">
                <a:lumMod val="75000"/>
              </a:schemeClr>
            </a:solidFill>
          </c:spPr>
          <c:cat>
            <c:strRef>
              <c:f>计算机辅助测试的数学百分位图!$A$2:$A$18</c:f>
              <c:strCache>
                <c:ptCount val="17"/>
                <c:pt idx="0">
                  <c:v>巴西</c:v>
                </c:pt>
                <c:pt idx="1">
                  <c:v>西班牙</c:v>
                </c:pt>
                <c:pt idx="2">
                  <c:v>俄罗斯</c:v>
                </c:pt>
                <c:pt idx="3">
                  <c:v>OECD平均</c:v>
                </c:pt>
                <c:pt idx="4">
                  <c:v>美国</c:v>
                </c:pt>
                <c:pt idx="5">
                  <c:v>意大利</c:v>
                </c:pt>
                <c:pt idx="6">
                  <c:v>澳大利亚</c:v>
                </c:pt>
                <c:pt idx="7">
                  <c:v>法国</c:v>
                </c:pt>
                <c:pt idx="8">
                  <c:v>德国</c:v>
                </c:pt>
                <c:pt idx="9">
                  <c:v>加拿大</c:v>
                </c:pt>
                <c:pt idx="10">
                  <c:v>中国台北</c:v>
                </c:pt>
                <c:pt idx="11">
                  <c:v>日本</c:v>
                </c:pt>
                <c:pt idx="12">
                  <c:v>中国澳门</c:v>
                </c:pt>
                <c:pt idx="13">
                  <c:v>中国香港</c:v>
                </c:pt>
                <c:pt idx="14">
                  <c:v>韩国</c:v>
                </c:pt>
                <c:pt idx="15">
                  <c:v>中国上海</c:v>
                </c:pt>
                <c:pt idx="16">
                  <c:v>新加坡</c:v>
                </c:pt>
              </c:strCache>
            </c:strRef>
          </c:cat>
          <c:val>
            <c:numRef>
              <c:f>计算机辅助测试的数学百分位图!$Q$2:$Q$18</c:f>
              <c:numCache>
                <c:formatCode>0</c:formatCode>
                <c:ptCount val="17"/>
                <c:pt idx="0">
                  <c:v>36.921619999999962</c:v>
                </c:pt>
                <c:pt idx="1">
                  <c:v>31.624839999999949</c:v>
                </c:pt>
                <c:pt idx="2">
                  <c:v>28.976440000000022</c:v>
                </c:pt>
                <c:pt idx="3">
                  <c:v>29.023892173913282</c:v>
                </c:pt>
                <c:pt idx="4">
                  <c:v>26.48386000000005</c:v>
                </c:pt>
                <c:pt idx="5">
                  <c:v>27.107020000000034</c:v>
                </c:pt>
                <c:pt idx="6">
                  <c:v>31.313279999999963</c:v>
                </c:pt>
                <c:pt idx="7">
                  <c:v>26.639679999999991</c:v>
                </c:pt>
                <c:pt idx="8">
                  <c:v>30.378580000000056</c:v>
                </c:pt>
                <c:pt idx="9">
                  <c:v>30.845919999999971</c:v>
                </c:pt>
                <c:pt idx="10">
                  <c:v>30.22278000000005</c:v>
                </c:pt>
                <c:pt idx="11">
                  <c:v>33.182760000000151</c:v>
                </c:pt>
                <c:pt idx="12">
                  <c:v>27.574399999999969</c:v>
                </c:pt>
                <c:pt idx="13">
                  <c:v>26.17225999999993</c:v>
                </c:pt>
                <c:pt idx="14">
                  <c:v>26.795420000000028</c:v>
                </c:pt>
                <c:pt idx="15">
                  <c:v>28.976459999999967</c:v>
                </c:pt>
                <c:pt idx="16">
                  <c:v>28.664919999999931</c:v>
                </c:pt>
              </c:numCache>
            </c:numRef>
          </c:val>
        </c:ser>
        <c:ser>
          <c:idx val="7"/>
          <c:order val="7"/>
          <c:tx>
            <c:strRef>
              <c:f>计算机辅助测试的数学百分位图!$R$1</c:f>
              <c:strCache>
                <c:ptCount val="1"/>
                <c:pt idx="0">
                  <c:v>空行</c:v>
                </c:pt>
              </c:strCache>
            </c:strRef>
          </c:tx>
          <c:spPr>
            <a:noFill/>
          </c:spPr>
          <c:dLbls>
            <c:dLbl>
              <c:idx val="0"/>
              <c:layout/>
              <c:tx>
                <c:strRef>
                  <c:f>计算机辅助测试的数学百分位图!$I$2</c:f>
                  <c:strCache>
                    <c:ptCount val="1"/>
                    <c:pt idx="0">
                      <c:v>567 </c:v>
                    </c:pt>
                  </c:strCache>
                </c:strRef>
              </c:tx>
              <c:dLblPos val="inBase"/>
              <c:showVal val="1"/>
            </c:dLbl>
            <c:dLbl>
              <c:idx val="1"/>
              <c:layout/>
              <c:tx>
                <c:strRef>
                  <c:f>计算机辅助测试的数学百分位图!$I$3</c:f>
                  <c:strCache>
                    <c:ptCount val="1"/>
                    <c:pt idx="0">
                      <c:v>643 </c:v>
                    </c:pt>
                  </c:strCache>
                </c:strRef>
              </c:tx>
              <c:dLblPos val="inBase"/>
              <c:showVal val="1"/>
            </c:dLbl>
            <c:dLbl>
              <c:idx val="2"/>
              <c:layout/>
              <c:tx>
                <c:strRef>
                  <c:f>计算机辅助测试的数学百分位图!$I$4</c:f>
                  <c:strCache>
                    <c:ptCount val="1"/>
                    <c:pt idx="0">
                      <c:v>619 </c:v>
                    </c:pt>
                  </c:strCache>
                </c:strRef>
              </c:tx>
              <c:dLblPos val="inBase"/>
              <c:showVal val="1"/>
            </c:dLbl>
            <c:dLbl>
              <c:idx val="3"/>
              <c:layout/>
              <c:tx>
                <c:strRef>
                  <c:f>计算机辅助测试的数学百分位图!$I$5</c:f>
                  <c:strCache>
                    <c:ptCount val="1"/>
                    <c:pt idx="0">
                      <c:v>638 </c:v>
                    </c:pt>
                  </c:strCache>
                </c:strRef>
              </c:tx>
              <c:dLblPos val="inBase"/>
              <c:showVal val="1"/>
            </c:dLbl>
            <c:dLbl>
              <c:idx val="4"/>
              <c:layout/>
              <c:tx>
                <c:strRef>
                  <c:f>计算机辅助测试的数学百分位图!$I$6</c:f>
                  <c:strCache>
                    <c:ptCount val="1"/>
                    <c:pt idx="0">
                      <c:v>603 </c:v>
                    </c:pt>
                  </c:strCache>
                </c:strRef>
              </c:tx>
              <c:dLblPos val="inBase"/>
              <c:showVal val="1"/>
            </c:dLbl>
            <c:dLbl>
              <c:idx val="5"/>
              <c:layout/>
              <c:tx>
                <c:strRef>
                  <c:f>计算机辅助测试的数学百分位图!$I$7</c:f>
                  <c:strCache>
                    <c:ptCount val="1"/>
                    <c:pt idx="0">
                      <c:v>631 </c:v>
                    </c:pt>
                  </c:strCache>
                </c:strRef>
              </c:tx>
              <c:dLblPos val="inBase"/>
              <c:showVal val="1"/>
            </c:dLbl>
            <c:dLbl>
              <c:idx val="6"/>
              <c:layout/>
              <c:tx>
                <c:strRef>
                  <c:f>计算机辅助测试的数学百分位图!$I$8</c:f>
                  <c:strCache>
                    <c:ptCount val="1"/>
                    <c:pt idx="0">
                      <c:v>654 </c:v>
                    </c:pt>
                  </c:strCache>
                </c:strRef>
              </c:tx>
              <c:dLblPos val="inBase"/>
              <c:showVal val="1"/>
            </c:dLbl>
            <c:dLbl>
              <c:idx val="7"/>
              <c:layout/>
              <c:tx>
                <c:strRef>
                  <c:f>计算机辅助测试的数学百分位图!$I$9</c:f>
                  <c:strCache>
                    <c:ptCount val="1"/>
                    <c:pt idx="0">
                      <c:v>647 </c:v>
                    </c:pt>
                  </c:strCache>
                </c:strRef>
              </c:tx>
              <c:dLblPos val="inBase"/>
              <c:showVal val="1"/>
            </c:dLbl>
            <c:dLbl>
              <c:idx val="8"/>
              <c:layout/>
              <c:tx>
                <c:strRef>
                  <c:f>计算机辅助测试的数学百分位图!$I$10</c:f>
                  <c:strCache>
                    <c:ptCount val="1"/>
                    <c:pt idx="0">
                      <c:v>660 </c:v>
                    </c:pt>
                  </c:strCache>
                </c:strRef>
              </c:tx>
              <c:dLblPos val="inBase"/>
              <c:showVal val="1"/>
            </c:dLbl>
            <c:dLbl>
              <c:idx val="9"/>
              <c:layout/>
              <c:tx>
                <c:strRef>
                  <c:f>计算机辅助测试的数学百分位图!$I$11</c:f>
                  <c:strCache>
                    <c:ptCount val="1"/>
                    <c:pt idx="0">
                      <c:v>666 </c:v>
                    </c:pt>
                  </c:strCache>
                </c:strRef>
              </c:tx>
              <c:dLblPos val="inBase"/>
              <c:showVal val="1"/>
            </c:dLbl>
            <c:dLbl>
              <c:idx val="10"/>
              <c:layout/>
              <c:tx>
                <c:strRef>
                  <c:f>计算机辅助测试的数学百分位图!$I$12</c:f>
                  <c:strCache>
                    <c:ptCount val="1"/>
                    <c:pt idx="0">
                      <c:v>695 </c:v>
                    </c:pt>
                  </c:strCache>
                </c:strRef>
              </c:tx>
              <c:dLblPos val="inBase"/>
              <c:showVal val="1"/>
            </c:dLbl>
            <c:dLbl>
              <c:idx val="11"/>
              <c:layout/>
              <c:tx>
                <c:strRef>
                  <c:f>计算机辅助测试的数学百分位图!$I$13</c:f>
                  <c:strCache>
                    <c:ptCount val="1"/>
                    <c:pt idx="0">
                      <c:v>682 </c:v>
                    </c:pt>
                  </c:strCache>
                </c:strRef>
              </c:tx>
              <c:dLblPos val="inBase"/>
              <c:showVal val="1"/>
            </c:dLbl>
            <c:dLbl>
              <c:idx val="12"/>
              <c:layout/>
              <c:tx>
                <c:strRef>
                  <c:f>计算机辅助测试的数学百分位图!$I$14</c:f>
                  <c:strCache>
                    <c:ptCount val="1"/>
                    <c:pt idx="0">
                      <c:v>674 </c:v>
                    </c:pt>
                  </c:strCache>
                </c:strRef>
              </c:tx>
              <c:dLblPos val="inBase"/>
              <c:showVal val="1"/>
            </c:dLbl>
            <c:dLbl>
              <c:idx val="13"/>
              <c:layout/>
              <c:tx>
                <c:strRef>
                  <c:f>计算机辅助测试的数学百分位图!$I$15</c:f>
                  <c:strCache>
                    <c:ptCount val="1"/>
                    <c:pt idx="0">
                      <c:v>680 </c:v>
                    </c:pt>
                  </c:strCache>
                </c:strRef>
              </c:tx>
              <c:dLblPos val="inBase"/>
              <c:showVal val="1"/>
            </c:dLbl>
            <c:dLbl>
              <c:idx val="14"/>
              <c:layout/>
              <c:tx>
                <c:strRef>
                  <c:f>计算机辅助测试的数学百分位图!$I$16</c:f>
                  <c:strCache>
                    <c:ptCount val="1"/>
                    <c:pt idx="0">
                      <c:v>676 </c:v>
                    </c:pt>
                  </c:strCache>
                </c:strRef>
              </c:tx>
              <c:dLblPos val="inBase"/>
              <c:showVal val="1"/>
            </c:dLbl>
            <c:dLbl>
              <c:idx val="15"/>
              <c:layout/>
              <c:tx>
                <c:strRef>
                  <c:f>计算机辅助测试的数学百分位图!$I$17</c:f>
                  <c:strCache>
                    <c:ptCount val="1"/>
                    <c:pt idx="0">
                      <c:v>708 </c:v>
                    </c:pt>
                  </c:strCache>
                </c:strRef>
              </c:tx>
              <c:dLblPos val="inBase"/>
              <c:showVal val="1"/>
            </c:dLbl>
            <c:dLbl>
              <c:idx val="16"/>
              <c:layout/>
              <c:tx>
                <c:strRef>
                  <c:f>计算机辅助测试的数学百分位图!$I$18</c:f>
                  <c:strCache>
                    <c:ptCount val="1"/>
                    <c:pt idx="0">
                      <c:v>717 </c:v>
                    </c:pt>
                  </c:strCache>
                </c:strRef>
              </c:tx>
              <c:dLblPos val="inBase"/>
              <c:showVal val="1"/>
            </c:dLbl>
            <c:txPr>
              <a:bodyPr/>
              <a:lstStyle/>
              <a:p>
                <a:pPr>
                  <a:defRPr b="1"/>
                </a:pPr>
                <a:endParaRPr lang="zh-CN"/>
              </a:p>
            </c:txPr>
            <c:dLblPos val="inBase"/>
            <c:showVal val="1"/>
          </c:dLbls>
          <c:cat>
            <c:strRef>
              <c:f>计算机辅助测试的数学百分位图!$A$2:$A$18</c:f>
              <c:strCache>
                <c:ptCount val="17"/>
                <c:pt idx="0">
                  <c:v>巴西</c:v>
                </c:pt>
                <c:pt idx="1">
                  <c:v>西班牙</c:v>
                </c:pt>
                <c:pt idx="2">
                  <c:v>俄罗斯</c:v>
                </c:pt>
                <c:pt idx="3">
                  <c:v>OECD平均</c:v>
                </c:pt>
                <c:pt idx="4">
                  <c:v>美国</c:v>
                </c:pt>
                <c:pt idx="5">
                  <c:v>意大利</c:v>
                </c:pt>
                <c:pt idx="6">
                  <c:v>澳大利亚</c:v>
                </c:pt>
                <c:pt idx="7">
                  <c:v>法国</c:v>
                </c:pt>
                <c:pt idx="8">
                  <c:v>德国</c:v>
                </c:pt>
                <c:pt idx="9">
                  <c:v>加拿大</c:v>
                </c:pt>
                <c:pt idx="10">
                  <c:v>中国台北</c:v>
                </c:pt>
                <c:pt idx="11">
                  <c:v>日本</c:v>
                </c:pt>
                <c:pt idx="12">
                  <c:v>中国澳门</c:v>
                </c:pt>
                <c:pt idx="13">
                  <c:v>中国香港</c:v>
                </c:pt>
                <c:pt idx="14">
                  <c:v>韩国</c:v>
                </c:pt>
                <c:pt idx="15">
                  <c:v>中国上海</c:v>
                </c:pt>
                <c:pt idx="16">
                  <c:v>新加坡</c:v>
                </c:pt>
              </c:strCache>
            </c:strRef>
          </c:cat>
          <c:val>
            <c:numRef>
              <c:f>计算机辅助测试的数学百分位图!$R$2:$R$18</c:f>
              <c:numCache>
                <c:formatCode>0</c:formatCode>
                <c:ptCount val="17"/>
                <c:pt idx="0">
                  <c:v>15</c:v>
                </c:pt>
                <c:pt idx="1">
                  <c:v>15</c:v>
                </c:pt>
                <c:pt idx="2">
                  <c:v>15</c:v>
                </c:pt>
                <c:pt idx="3">
                  <c:v>15</c:v>
                </c:pt>
                <c:pt idx="4">
                  <c:v>15</c:v>
                </c:pt>
                <c:pt idx="5">
                  <c:v>15</c:v>
                </c:pt>
                <c:pt idx="6">
                  <c:v>15</c:v>
                </c:pt>
                <c:pt idx="7">
                  <c:v>15</c:v>
                </c:pt>
                <c:pt idx="8">
                  <c:v>15</c:v>
                </c:pt>
                <c:pt idx="9">
                  <c:v>15</c:v>
                </c:pt>
                <c:pt idx="10">
                  <c:v>15</c:v>
                </c:pt>
                <c:pt idx="11">
                  <c:v>15</c:v>
                </c:pt>
                <c:pt idx="12">
                  <c:v>15</c:v>
                </c:pt>
                <c:pt idx="13">
                  <c:v>15</c:v>
                </c:pt>
                <c:pt idx="14">
                  <c:v>15</c:v>
                </c:pt>
                <c:pt idx="15">
                  <c:v>15</c:v>
                </c:pt>
                <c:pt idx="16">
                  <c:v>15</c:v>
                </c:pt>
              </c:numCache>
            </c:numRef>
          </c:val>
        </c:ser>
        <c:dLbls/>
        <c:overlap val="100"/>
        <c:axId val="129984000"/>
        <c:axId val="129985536"/>
      </c:barChart>
      <c:catAx>
        <c:axId val="129984000"/>
        <c:scaling>
          <c:orientation val="minMax"/>
        </c:scaling>
        <c:axPos val="l"/>
        <c:numFmt formatCode="General" sourceLinked="1"/>
        <c:tickLblPos val="nextTo"/>
        <c:txPr>
          <a:bodyPr/>
          <a:lstStyle/>
          <a:p>
            <a:pPr>
              <a:defRPr lang="zh-CN"/>
            </a:pPr>
            <a:endParaRPr lang="zh-CN"/>
          </a:p>
        </c:txPr>
        <c:crossAx val="129985536"/>
        <c:crosses val="autoZero"/>
        <c:auto val="1"/>
        <c:lblAlgn val="ctr"/>
        <c:lblOffset val="100"/>
      </c:catAx>
      <c:valAx>
        <c:axId val="129985536"/>
        <c:scaling>
          <c:orientation val="minMax"/>
          <c:max val="800"/>
          <c:min val="250"/>
        </c:scaling>
        <c:axPos val="b"/>
        <c:majorGridlines/>
        <c:numFmt formatCode="0_ " sourceLinked="0"/>
        <c:tickLblPos val="nextTo"/>
        <c:txPr>
          <a:bodyPr/>
          <a:lstStyle/>
          <a:p>
            <a:pPr>
              <a:defRPr lang="zh-CN"/>
            </a:pPr>
            <a:endParaRPr lang="zh-CN"/>
          </a:p>
        </c:txPr>
        <c:crossAx val="129984000"/>
        <c:crosses val="autoZero"/>
        <c:crossBetween val="between"/>
        <c:majorUnit val="50"/>
      </c:valAx>
    </c:plotArea>
    <c:plotVisOnly val="1"/>
    <c:dispBlanksAs val="gap"/>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zh-CN"/>
  <c:chart>
    <c:plotArea>
      <c:layout>
        <c:manualLayout>
          <c:layoutTarget val="inner"/>
          <c:xMode val="edge"/>
          <c:yMode val="edge"/>
          <c:x val="0.16765572315722072"/>
          <c:y val="5.018829249487769E-2"/>
          <c:w val="0.72554622583610051"/>
          <c:h val="0.75520362336745961"/>
        </c:manualLayout>
      </c:layout>
      <c:bubbleChart>
        <c:ser>
          <c:idx val="0"/>
          <c:order val="0"/>
          <c:tx>
            <c:strRef>
              <c:f>'C:\Documents and Settings\Bloem_s\My Documents\SharePoint Drafts\[FIG_Vol2Ch6_3.0.xls]data250'!$F$1</c:f>
              <c:strCache>
                <c:ptCount val="1"/>
                <c:pt idx="0">
                  <c:v>read_puburban</c:v>
                </c:pt>
              </c:strCache>
            </c:strRef>
          </c:tx>
          <c:xVal>
            <c:numRef>
              <c:f>'data_Shangai-China'!$C$2:$C$999</c:f>
              <c:numCache>
                <c:formatCode>General</c:formatCode>
                <c:ptCount val="998"/>
                <c:pt idx="0">
                  <c:v>-2.0025300000000001</c:v>
                </c:pt>
                <c:pt idx="1">
                  <c:v>-1.8342799999999999</c:v>
                </c:pt>
                <c:pt idx="2">
                  <c:v>-1.7848999999999917</c:v>
                </c:pt>
                <c:pt idx="3">
                  <c:v>-1.66056</c:v>
                </c:pt>
                <c:pt idx="4">
                  <c:v>-1.6169</c:v>
                </c:pt>
                <c:pt idx="5">
                  <c:v>-1.5548999999999915</c:v>
                </c:pt>
                <c:pt idx="6">
                  <c:v>-1.55281</c:v>
                </c:pt>
                <c:pt idx="7">
                  <c:v>-1.5172199999999998</c:v>
                </c:pt>
                <c:pt idx="8">
                  <c:v>-1.5093399999999906</c:v>
                </c:pt>
                <c:pt idx="9">
                  <c:v>-1.4309799999999906</c:v>
                </c:pt>
                <c:pt idx="10">
                  <c:v>-1.3769400000000001</c:v>
                </c:pt>
                <c:pt idx="11">
                  <c:v>-1.34402</c:v>
                </c:pt>
                <c:pt idx="12">
                  <c:v>-1.3437599999999998</c:v>
                </c:pt>
                <c:pt idx="13">
                  <c:v>-1.3069599999999999</c:v>
                </c:pt>
                <c:pt idx="14">
                  <c:v>-1.3040499999999999</c:v>
                </c:pt>
                <c:pt idx="15">
                  <c:v>-1.30043</c:v>
                </c:pt>
                <c:pt idx="16">
                  <c:v>-1.2856899999999998</c:v>
                </c:pt>
                <c:pt idx="17">
                  <c:v>-1.2618099999999897</c:v>
                </c:pt>
                <c:pt idx="18">
                  <c:v>-1.25901</c:v>
                </c:pt>
                <c:pt idx="19">
                  <c:v>-1.2399699999999876</c:v>
                </c:pt>
                <c:pt idx="20">
                  <c:v>-1.19859</c:v>
                </c:pt>
                <c:pt idx="21">
                  <c:v>-1.1936800000000001</c:v>
                </c:pt>
                <c:pt idx="22">
                  <c:v>-1.1244499999999999</c:v>
                </c:pt>
                <c:pt idx="23">
                  <c:v>-1.1151599999999999</c:v>
                </c:pt>
                <c:pt idx="24">
                  <c:v>-1.11277</c:v>
                </c:pt>
                <c:pt idx="25">
                  <c:v>-1.1021399999999999</c:v>
                </c:pt>
                <c:pt idx="26">
                  <c:v>-1.09717</c:v>
                </c:pt>
                <c:pt idx="27">
                  <c:v>-1.0759099999999908</c:v>
                </c:pt>
                <c:pt idx="28">
                  <c:v>-1.0742100000000001</c:v>
                </c:pt>
                <c:pt idx="29">
                  <c:v>-1.0689599999999999</c:v>
                </c:pt>
                <c:pt idx="30">
                  <c:v>-1.06664</c:v>
                </c:pt>
                <c:pt idx="31">
                  <c:v>-1.0568500000000001</c:v>
                </c:pt>
                <c:pt idx="32">
                  <c:v>-1.0379699999999892</c:v>
                </c:pt>
                <c:pt idx="33">
                  <c:v>-1.0214999999999894</c:v>
                </c:pt>
                <c:pt idx="34">
                  <c:v>-1.0094299999999876</c:v>
                </c:pt>
                <c:pt idx="35">
                  <c:v>-0.999247</c:v>
                </c:pt>
                <c:pt idx="36">
                  <c:v>-0.96115899999999999</c:v>
                </c:pt>
                <c:pt idx="37">
                  <c:v>-0.94600600000000001</c:v>
                </c:pt>
                <c:pt idx="38">
                  <c:v>-0.94427799999999951</c:v>
                </c:pt>
                <c:pt idx="39">
                  <c:v>-0.9089129999999952</c:v>
                </c:pt>
                <c:pt idx="40">
                  <c:v>-0.90518900000000002</c:v>
                </c:pt>
                <c:pt idx="41">
                  <c:v>-0.89981000000000011</c:v>
                </c:pt>
                <c:pt idx="42">
                  <c:v>-0.8879220000000001</c:v>
                </c:pt>
                <c:pt idx="43">
                  <c:v>-0.88650899999999588</c:v>
                </c:pt>
                <c:pt idx="44">
                  <c:v>-0.87072500000000741</c:v>
                </c:pt>
                <c:pt idx="45">
                  <c:v>-0.86669200000000479</c:v>
                </c:pt>
                <c:pt idx="46">
                  <c:v>-0.86047399999999996</c:v>
                </c:pt>
                <c:pt idx="47">
                  <c:v>-0.84679400000000549</c:v>
                </c:pt>
                <c:pt idx="48">
                  <c:v>-0.83491000000000004</c:v>
                </c:pt>
                <c:pt idx="49">
                  <c:v>-0.82822399999999996</c:v>
                </c:pt>
                <c:pt idx="50">
                  <c:v>-0.81868099999999999</c:v>
                </c:pt>
                <c:pt idx="51">
                  <c:v>-0.81789600000000062</c:v>
                </c:pt>
                <c:pt idx="52">
                  <c:v>-0.78423900000000002</c:v>
                </c:pt>
                <c:pt idx="53">
                  <c:v>-0.77341799999999949</c:v>
                </c:pt>
                <c:pt idx="54">
                  <c:v>-0.75618700000000005</c:v>
                </c:pt>
                <c:pt idx="55">
                  <c:v>-0.74865300000000479</c:v>
                </c:pt>
                <c:pt idx="56">
                  <c:v>-0.73878500000000524</c:v>
                </c:pt>
                <c:pt idx="57">
                  <c:v>-0.7210569999999995</c:v>
                </c:pt>
                <c:pt idx="58">
                  <c:v>-0.71775299999999997</c:v>
                </c:pt>
                <c:pt idx="59">
                  <c:v>-0.70009600000000005</c:v>
                </c:pt>
                <c:pt idx="60">
                  <c:v>-0.69422300000000015</c:v>
                </c:pt>
                <c:pt idx="61">
                  <c:v>-0.68614100000000455</c:v>
                </c:pt>
                <c:pt idx="62">
                  <c:v>-0.68138799999999589</c:v>
                </c:pt>
                <c:pt idx="63">
                  <c:v>-0.66689900000000946</c:v>
                </c:pt>
                <c:pt idx="64">
                  <c:v>-0.66340299999999996</c:v>
                </c:pt>
                <c:pt idx="65">
                  <c:v>-0.6615990000000056</c:v>
                </c:pt>
                <c:pt idx="66">
                  <c:v>-0.65869200000000572</c:v>
                </c:pt>
                <c:pt idx="67">
                  <c:v>-0.64566000000000479</c:v>
                </c:pt>
                <c:pt idx="68">
                  <c:v>-0.64248499999999997</c:v>
                </c:pt>
                <c:pt idx="69">
                  <c:v>-0.63988199999999995</c:v>
                </c:pt>
                <c:pt idx="70">
                  <c:v>-0.63445099999999999</c:v>
                </c:pt>
                <c:pt idx="71">
                  <c:v>-0.62302200000000063</c:v>
                </c:pt>
                <c:pt idx="72">
                  <c:v>-0.617282</c:v>
                </c:pt>
                <c:pt idx="73">
                  <c:v>-0.57294500000000548</c:v>
                </c:pt>
                <c:pt idx="74">
                  <c:v>-0.56848799999999577</c:v>
                </c:pt>
                <c:pt idx="75">
                  <c:v>-0.53781599999999996</c:v>
                </c:pt>
                <c:pt idx="76">
                  <c:v>-0.52310999999999996</c:v>
                </c:pt>
                <c:pt idx="77">
                  <c:v>-0.52186100000000002</c:v>
                </c:pt>
                <c:pt idx="78">
                  <c:v>-0.49179200000000001</c:v>
                </c:pt>
                <c:pt idx="79">
                  <c:v>-0.46124400000000004</c:v>
                </c:pt>
                <c:pt idx="80">
                  <c:v>-0.45320300000000002</c:v>
                </c:pt>
                <c:pt idx="81">
                  <c:v>-0.42578000000000032</c:v>
                </c:pt>
                <c:pt idx="82">
                  <c:v>-0.40686900000000031</c:v>
                </c:pt>
                <c:pt idx="83">
                  <c:v>-0.3906620000000024</c:v>
                </c:pt>
                <c:pt idx="84">
                  <c:v>-0.3867200000000024</c:v>
                </c:pt>
                <c:pt idx="85">
                  <c:v>-0.37866700000000031</c:v>
                </c:pt>
                <c:pt idx="86">
                  <c:v>-0.37038100000000268</c:v>
                </c:pt>
                <c:pt idx="87">
                  <c:v>-0.36713200000000001</c:v>
                </c:pt>
                <c:pt idx="88">
                  <c:v>-0.35388700000000239</c:v>
                </c:pt>
                <c:pt idx="89">
                  <c:v>-0.32003500000000001</c:v>
                </c:pt>
                <c:pt idx="90">
                  <c:v>-0.31405400000000211</c:v>
                </c:pt>
                <c:pt idx="91">
                  <c:v>-0.28402400000000211</c:v>
                </c:pt>
                <c:pt idx="92">
                  <c:v>-0.27303300000000003</c:v>
                </c:pt>
                <c:pt idx="93">
                  <c:v>-0.2639490000000001</c:v>
                </c:pt>
                <c:pt idx="94">
                  <c:v>-0.252247</c:v>
                </c:pt>
                <c:pt idx="95">
                  <c:v>-0.23908900000000041</c:v>
                </c:pt>
                <c:pt idx="96">
                  <c:v>-0.23613799999999999</c:v>
                </c:pt>
                <c:pt idx="97">
                  <c:v>-0.22217499999999987</c:v>
                </c:pt>
                <c:pt idx="98">
                  <c:v>-0.18107799999999999</c:v>
                </c:pt>
                <c:pt idx="99">
                  <c:v>-0.18050500000000044</c:v>
                </c:pt>
                <c:pt idx="100">
                  <c:v>-0.17726900000000137</c:v>
                </c:pt>
                <c:pt idx="101">
                  <c:v>-0.17009199999999999</c:v>
                </c:pt>
                <c:pt idx="102">
                  <c:v>-0.16233300000000003</c:v>
                </c:pt>
                <c:pt idx="103">
                  <c:v>-0.16056000000000004</c:v>
                </c:pt>
                <c:pt idx="104">
                  <c:v>-0.15506500000000129</c:v>
                </c:pt>
                <c:pt idx="105">
                  <c:v>-0.14335400000000001</c:v>
                </c:pt>
                <c:pt idx="106">
                  <c:v>-0.14283299999999999</c:v>
                </c:pt>
                <c:pt idx="107">
                  <c:v>-0.14161499999999999</c:v>
                </c:pt>
                <c:pt idx="108">
                  <c:v>-0.13836100000000001</c:v>
                </c:pt>
                <c:pt idx="109">
                  <c:v>-0.13744600000000148</c:v>
                </c:pt>
                <c:pt idx="110">
                  <c:v>-0.10340100000000002</c:v>
                </c:pt>
                <c:pt idx="111">
                  <c:v>-8.5710000000000036E-2</c:v>
                </c:pt>
                <c:pt idx="112">
                  <c:v>-8.3261000000000043E-2</c:v>
                </c:pt>
                <c:pt idx="113">
                  <c:v>-7.9965000000000022E-2</c:v>
                </c:pt>
                <c:pt idx="114">
                  <c:v>-3.4423000000000009E-2</c:v>
                </c:pt>
                <c:pt idx="115">
                  <c:v>-3.1588000000000012E-2</c:v>
                </c:pt>
                <c:pt idx="116">
                  <c:v>-1.5958000000000003E-2</c:v>
                </c:pt>
                <c:pt idx="117">
                  <c:v>-8.7770000000000018E-3</c:v>
                </c:pt>
                <c:pt idx="118">
                  <c:v>3.6443000000000302E-2</c:v>
                </c:pt>
                <c:pt idx="119">
                  <c:v>6.3738000000000031E-2</c:v>
                </c:pt>
                <c:pt idx="120">
                  <c:v>6.9845000000000004E-2</c:v>
                </c:pt>
                <c:pt idx="121">
                  <c:v>0.12111200000000009</c:v>
                </c:pt>
                <c:pt idx="122">
                  <c:v>0.14789300000000041</c:v>
                </c:pt>
                <c:pt idx="123">
                  <c:v>0.17025399999999999</c:v>
                </c:pt>
                <c:pt idx="124">
                  <c:v>0.17628099999999999</c:v>
                </c:pt>
                <c:pt idx="125">
                  <c:v>0.18514100000000044</c:v>
                </c:pt>
                <c:pt idx="126">
                  <c:v>0.19001600000000021</c:v>
                </c:pt>
                <c:pt idx="127">
                  <c:v>0.20300900000000024</c:v>
                </c:pt>
                <c:pt idx="128">
                  <c:v>0.21744500000000203</c:v>
                </c:pt>
                <c:pt idx="129">
                  <c:v>0.22290900000000041</c:v>
                </c:pt>
                <c:pt idx="130">
                  <c:v>0.24377799999999999</c:v>
                </c:pt>
                <c:pt idx="131">
                  <c:v>0.24427399999999999</c:v>
                </c:pt>
                <c:pt idx="132">
                  <c:v>0.24713800000000041</c:v>
                </c:pt>
                <c:pt idx="133">
                  <c:v>0.26958900000000002</c:v>
                </c:pt>
                <c:pt idx="134">
                  <c:v>0.29175600000000002</c:v>
                </c:pt>
                <c:pt idx="135">
                  <c:v>0.34661800000000031</c:v>
                </c:pt>
                <c:pt idx="136">
                  <c:v>0.35912600000000211</c:v>
                </c:pt>
                <c:pt idx="137">
                  <c:v>0.41278500000000001</c:v>
                </c:pt>
                <c:pt idx="138">
                  <c:v>0.41818500000000008</c:v>
                </c:pt>
                <c:pt idx="139">
                  <c:v>0.44696700000000006</c:v>
                </c:pt>
                <c:pt idx="140">
                  <c:v>0.45996300000000001</c:v>
                </c:pt>
                <c:pt idx="141">
                  <c:v>0.49592200000000314</c:v>
                </c:pt>
                <c:pt idx="142">
                  <c:v>0.53100700000000001</c:v>
                </c:pt>
                <c:pt idx="143">
                  <c:v>0.55659199999999998</c:v>
                </c:pt>
                <c:pt idx="144">
                  <c:v>0.55844499999999997</c:v>
                </c:pt>
                <c:pt idx="145">
                  <c:v>0.59804299999999588</c:v>
                </c:pt>
                <c:pt idx="146">
                  <c:v>0.62301899999999999</c:v>
                </c:pt>
                <c:pt idx="147">
                  <c:v>0.67787200000000536</c:v>
                </c:pt>
                <c:pt idx="148">
                  <c:v>0.68863000000000063</c:v>
                </c:pt>
                <c:pt idx="149">
                  <c:v>0.74986699999999951</c:v>
                </c:pt>
                <c:pt idx="150">
                  <c:v>0.80060200000000004</c:v>
                </c:pt>
                <c:pt idx="151">
                  <c:v>0.85569500000000764</c:v>
                </c:pt>
              </c:numCache>
            </c:numRef>
          </c:xVal>
          <c:yVal>
            <c:numRef>
              <c:f>'data_Shangai-China'!$F$2:$F$999</c:f>
              <c:numCache>
                <c:formatCode>General</c:formatCode>
                <c:ptCount val="998"/>
                <c:pt idx="0">
                  <c:v>449.66230000000002</c:v>
                </c:pt>
                <c:pt idx="2">
                  <c:v>469.8039</c:v>
                </c:pt>
                <c:pt idx="3">
                  <c:v>438.09539999999726</c:v>
                </c:pt>
                <c:pt idx="4">
                  <c:v>494.7654</c:v>
                </c:pt>
                <c:pt idx="5">
                  <c:v>531.55549999999948</c:v>
                </c:pt>
                <c:pt idx="6">
                  <c:v>512.90049999999997</c:v>
                </c:pt>
                <c:pt idx="7">
                  <c:v>462.03319999999678</c:v>
                </c:pt>
                <c:pt idx="8">
                  <c:v>469.69200000000001</c:v>
                </c:pt>
                <c:pt idx="9">
                  <c:v>457.46069999999969</c:v>
                </c:pt>
                <c:pt idx="10">
                  <c:v>548.471</c:v>
                </c:pt>
                <c:pt idx="11">
                  <c:v>433.6019</c:v>
                </c:pt>
                <c:pt idx="12">
                  <c:v>488.09849999999869</c:v>
                </c:pt>
                <c:pt idx="13">
                  <c:v>498.66759999999999</c:v>
                </c:pt>
                <c:pt idx="15">
                  <c:v>519.80050000000006</c:v>
                </c:pt>
                <c:pt idx="16">
                  <c:v>493.82220000000001</c:v>
                </c:pt>
                <c:pt idx="17">
                  <c:v>534.85129999999344</c:v>
                </c:pt>
                <c:pt idx="18">
                  <c:v>489.91409999999894</c:v>
                </c:pt>
                <c:pt idx="19">
                  <c:v>488.20509999999899</c:v>
                </c:pt>
                <c:pt idx="20">
                  <c:v>511.34249999999997</c:v>
                </c:pt>
                <c:pt idx="21">
                  <c:v>480.91339999999684</c:v>
                </c:pt>
                <c:pt idx="22">
                  <c:v>473.709</c:v>
                </c:pt>
                <c:pt idx="23">
                  <c:v>490.6968</c:v>
                </c:pt>
                <c:pt idx="24">
                  <c:v>524.67030000000352</c:v>
                </c:pt>
                <c:pt idx="25">
                  <c:v>468.7611999999969</c:v>
                </c:pt>
                <c:pt idx="26">
                  <c:v>506.58599999999899</c:v>
                </c:pt>
                <c:pt idx="28">
                  <c:v>484.68819999999869</c:v>
                </c:pt>
                <c:pt idx="29">
                  <c:v>576.39170000000001</c:v>
                </c:pt>
                <c:pt idx="30">
                  <c:v>486.5564</c:v>
                </c:pt>
                <c:pt idx="31">
                  <c:v>487.25450000000001</c:v>
                </c:pt>
                <c:pt idx="32">
                  <c:v>586.95319999999947</c:v>
                </c:pt>
                <c:pt idx="33">
                  <c:v>593.24950000000001</c:v>
                </c:pt>
                <c:pt idx="34">
                  <c:v>504.33049999999969</c:v>
                </c:pt>
                <c:pt idx="35">
                  <c:v>459.50540000000001</c:v>
                </c:pt>
                <c:pt idx="36">
                  <c:v>544.63059999999996</c:v>
                </c:pt>
                <c:pt idx="37">
                  <c:v>564.78430000000355</c:v>
                </c:pt>
                <c:pt idx="38">
                  <c:v>513.63459999999998</c:v>
                </c:pt>
                <c:pt idx="39">
                  <c:v>543.77530000000354</c:v>
                </c:pt>
                <c:pt idx="40">
                  <c:v>553.38919999999996</c:v>
                </c:pt>
                <c:pt idx="41">
                  <c:v>462.37809999999899</c:v>
                </c:pt>
                <c:pt idx="42">
                  <c:v>522.35639999999796</c:v>
                </c:pt>
                <c:pt idx="43">
                  <c:v>493.94040000000001</c:v>
                </c:pt>
                <c:pt idx="44">
                  <c:v>555.85979999999938</c:v>
                </c:pt>
                <c:pt idx="45">
                  <c:v>517.61739999999998</c:v>
                </c:pt>
                <c:pt idx="46">
                  <c:v>558.49649999999997</c:v>
                </c:pt>
                <c:pt idx="47">
                  <c:v>513.14179999999999</c:v>
                </c:pt>
                <c:pt idx="48">
                  <c:v>507.32409999999999</c:v>
                </c:pt>
                <c:pt idx="49">
                  <c:v>467.59669999999869</c:v>
                </c:pt>
                <c:pt idx="50">
                  <c:v>492.11869999999999</c:v>
                </c:pt>
                <c:pt idx="51">
                  <c:v>546.08699999999999</c:v>
                </c:pt>
                <c:pt idx="52">
                  <c:v>554.58770000000004</c:v>
                </c:pt>
                <c:pt idx="53">
                  <c:v>604.08619999999996</c:v>
                </c:pt>
                <c:pt idx="54">
                  <c:v>533.46419999999796</c:v>
                </c:pt>
                <c:pt idx="55">
                  <c:v>542.31119999999748</c:v>
                </c:pt>
                <c:pt idx="56">
                  <c:v>502.83109999999863</c:v>
                </c:pt>
                <c:pt idx="57">
                  <c:v>541.73130000000003</c:v>
                </c:pt>
                <c:pt idx="58">
                  <c:v>510.71299999999923</c:v>
                </c:pt>
                <c:pt idx="59">
                  <c:v>534.11869999999999</c:v>
                </c:pt>
                <c:pt idx="60">
                  <c:v>558.16019999999946</c:v>
                </c:pt>
                <c:pt idx="61">
                  <c:v>502.84980000000303</c:v>
                </c:pt>
                <c:pt idx="62">
                  <c:v>544.15729999999746</c:v>
                </c:pt>
                <c:pt idx="63">
                  <c:v>593.99540000000002</c:v>
                </c:pt>
                <c:pt idx="64">
                  <c:v>572.20150000000001</c:v>
                </c:pt>
                <c:pt idx="65">
                  <c:v>588.62400000000002</c:v>
                </c:pt>
                <c:pt idx="66">
                  <c:v>566.02559999999949</c:v>
                </c:pt>
                <c:pt idx="67">
                  <c:v>531.5095</c:v>
                </c:pt>
                <c:pt idx="68">
                  <c:v>574.05330000000004</c:v>
                </c:pt>
                <c:pt idx="69">
                  <c:v>536.96370000000002</c:v>
                </c:pt>
                <c:pt idx="70">
                  <c:v>507.64430000000038</c:v>
                </c:pt>
                <c:pt idx="71">
                  <c:v>524.02109999999948</c:v>
                </c:pt>
                <c:pt idx="72">
                  <c:v>512.88980000000004</c:v>
                </c:pt>
                <c:pt idx="73">
                  <c:v>634.08810000000005</c:v>
                </c:pt>
                <c:pt idx="74">
                  <c:v>522.39719999999738</c:v>
                </c:pt>
                <c:pt idx="75">
                  <c:v>517.22500000000002</c:v>
                </c:pt>
                <c:pt idx="76">
                  <c:v>511.44290000000001</c:v>
                </c:pt>
                <c:pt idx="77">
                  <c:v>558.12639999999999</c:v>
                </c:pt>
                <c:pt idx="78">
                  <c:v>580.5779</c:v>
                </c:pt>
                <c:pt idx="79">
                  <c:v>510.77509999999899</c:v>
                </c:pt>
                <c:pt idx="80">
                  <c:v>544.12509999999997</c:v>
                </c:pt>
                <c:pt idx="81">
                  <c:v>518.63080000000002</c:v>
                </c:pt>
                <c:pt idx="82">
                  <c:v>537.71119999999996</c:v>
                </c:pt>
                <c:pt idx="83">
                  <c:v>578.69370000000572</c:v>
                </c:pt>
                <c:pt idx="84">
                  <c:v>559.54349999999999</c:v>
                </c:pt>
                <c:pt idx="85">
                  <c:v>527.40639999999996</c:v>
                </c:pt>
                <c:pt idx="86">
                  <c:v>638.16289999999947</c:v>
                </c:pt>
                <c:pt idx="87">
                  <c:v>596.63900000000001</c:v>
                </c:pt>
                <c:pt idx="88">
                  <c:v>532.91709999999796</c:v>
                </c:pt>
                <c:pt idx="89">
                  <c:v>620.52869999999996</c:v>
                </c:pt>
                <c:pt idx="90">
                  <c:v>597.78200000000004</c:v>
                </c:pt>
                <c:pt idx="91">
                  <c:v>620.95959999999798</c:v>
                </c:pt>
                <c:pt idx="93">
                  <c:v>568.72109999999998</c:v>
                </c:pt>
                <c:pt idx="94">
                  <c:v>602.44579999999996</c:v>
                </c:pt>
                <c:pt idx="95">
                  <c:v>567.16239999999948</c:v>
                </c:pt>
                <c:pt idx="96">
                  <c:v>607.70320000000004</c:v>
                </c:pt>
                <c:pt idx="97">
                  <c:v>584.81169999999747</c:v>
                </c:pt>
                <c:pt idx="98">
                  <c:v>571.71939999999995</c:v>
                </c:pt>
                <c:pt idx="99">
                  <c:v>610.02980000000002</c:v>
                </c:pt>
                <c:pt idx="100">
                  <c:v>613.42970000000003</c:v>
                </c:pt>
                <c:pt idx="101">
                  <c:v>572.03729999999746</c:v>
                </c:pt>
                <c:pt idx="102">
                  <c:v>524.54649999999947</c:v>
                </c:pt>
                <c:pt idx="104">
                  <c:v>580.85819999999796</c:v>
                </c:pt>
                <c:pt idx="105">
                  <c:v>552.72469999999998</c:v>
                </c:pt>
                <c:pt idx="106">
                  <c:v>576.72130000000004</c:v>
                </c:pt>
                <c:pt idx="107">
                  <c:v>546.00659999999948</c:v>
                </c:pt>
                <c:pt idx="108">
                  <c:v>593.08830000000353</c:v>
                </c:pt>
                <c:pt idx="109">
                  <c:v>619.96819999999946</c:v>
                </c:pt>
                <c:pt idx="110">
                  <c:v>634.32689999999798</c:v>
                </c:pt>
                <c:pt idx="112">
                  <c:v>548.08130000000051</c:v>
                </c:pt>
                <c:pt idx="114">
                  <c:v>614.41249999999798</c:v>
                </c:pt>
                <c:pt idx="115">
                  <c:v>581.27629999999999</c:v>
                </c:pt>
                <c:pt idx="117">
                  <c:v>608.85639999999796</c:v>
                </c:pt>
                <c:pt idx="118">
                  <c:v>608.08360000000005</c:v>
                </c:pt>
                <c:pt idx="119">
                  <c:v>605.66639999999938</c:v>
                </c:pt>
                <c:pt idx="120">
                  <c:v>626.54769999999746</c:v>
                </c:pt>
                <c:pt idx="121">
                  <c:v>636.84699999999748</c:v>
                </c:pt>
                <c:pt idx="122">
                  <c:v>631.43349999999998</c:v>
                </c:pt>
                <c:pt idx="123">
                  <c:v>499.84990000000232</c:v>
                </c:pt>
                <c:pt idx="124">
                  <c:v>566.67200000000003</c:v>
                </c:pt>
                <c:pt idx="125">
                  <c:v>637.21830000000352</c:v>
                </c:pt>
                <c:pt idx="126">
                  <c:v>609.23329999999999</c:v>
                </c:pt>
                <c:pt idx="127">
                  <c:v>630.42570000000001</c:v>
                </c:pt>
                <c:pt idx="128">
                  <c:v>562.44129999999416</c:v>
                </c:pt>
                <c:pt idx="130">
                  <c:v>563.4307</c:v>
                </c:pt>
                <c:pt idx="133">
                  <c:v>602.70510000000002</c:v>
                </c:pt>
                <c:pt idx="134">
                  <c:v>644.28769999999997</c:v>
                </c:pt>
                <c:pt idx="136">
                  <c:v>642.37659999999948</c:v>
                </c:pt>
                <c:pt idx="137">
                  <c:v>642.72199999999998</c:v>
                </c:pt>
                <c:pt idx="138">
                  <c:v>633.02589999999998</c:v>
                </c:pt>
                <c:pt idx="139">
                  <c:v>605.71749999999997</c:v>
                </c:pt>
                <c:pt idx="140">
                  <c:v>632.55820000000006</c:v>
                </c:pt>
                <c:pt idx="142">
                  <c:v>617.82949999999948</c:v>
                </c:pt>
                <c:pt idx="143">
                  <c:v>617.50319999999999</c:v>
                </c:pt>
                <c:pt idx="144">
                  <c:v>663.81</c:v>
                </c:pt>
                <c:pt idx="145">
                  <c:v>644.48779999999999</c:v>
                </c:pt>
                <c:pt idx="146">
                  <c:v>576.74189999999999</c:v>
                </c:pt>
                <c:pt idx="147">
                  <c:v>617.68910000000005</c:v>
                </c:pt>
                <c:pt idx="148">
                  <c:v>605.86169999999356</c:v>
                </c:pt>
                <c:pt idx="151">
                  <c:v>642.27980000000355</c:v>
                </c:pt>
              </c:numCache>
            </c:numRef>
          </c:yVal>
          <c:bubbleSize>
            <c:numRef>
              <c:f>'data_Shangai-China'!$J$2:$J$999</c:f>
              <c:numCache>
                <c:formatCode>General</c:formatCode>
                <c:ptCount val="998"/>
                <c:pt idx="0">
                  <c:v>815</c:v>
                </c:pt>
                <c:pt idx="1">
                  <c:v>364</c:v>
                </c:pt>
                <c:pt idx="2">
                  <c:v>182</c:v>
                </c:pt>
                <c:pt idx="3">
                  <c:v>600</c:v>
                </c:pt>
                <c:pt idx="4">
                  <c:v>433</c:v>
                </c:pt>
                <c:pt idx="5">
                  <c:v>851</c:v>
                </c:pt>
                <c:pt idx="6">
                  <c:v>1475</c:v>
                </c:pt>
                <c:pt idx="7">
                  <c:v>1787</c:v>
                </c:pt>
                <c:pt idx="8">
                  <c:v>397</c:v>
                </c:pt>
                <c:pt idx="9">
                  <c:v>3880</c:v>
                </c:pt>
                <c:pt idx="10">
                  <c:v>1667</c:v>
                </c:pt>
                <c:pt idx="11">
                  <c:v>844</c:v>
                </c:pt>
                <c:pt idx="12">
                  <c:v>3970</c:v>
                </c:pt>
                <c:pt idx="13">
                  <c:v>1423</c:v>
                </c:pt>
                <c:pt idx="14">
                  <c:v>231</c:v>
                </c:pt>
                <c:pt idx="15">
                  <c:v>1360</c:v>
                </c:pt>
                <c:pt idx="16">
                  <c:v>533</c:v>
                </c:pt>
                <c:pt idx="17">
                  <c:v>803</c:v>
                </c:pt>
                <c:pt idx="18">
                  <c:v>1790</c:v>
                </c:pt>
                <c:pt idx="19">
                  <c:v>2943</c:v>
                </c:pt>
                <c:pt idx="20">
                  <c:v>2127</c:v>
                </c:pt>
                <c:pt idx="21">
                  <c:v>7135</c:v>
                </c:pt>
                <c:pt idx="22">
                  <c:v>3903</c:v>
                </c:pt>
                <c:pt idx="23">
                  <c:v>880</c:v>
                </c:pt>
                <c:pt idx="24">
                  <c:v>1399</c:v>
                </c:pt>
                <c:pt idx="25">
                  <c:v>2096</c:v>
                </c:pt>
                <c:pt idx="26">
                  <c:v>2320</c:v>
                </c:pt>
                <c:pt idx="27">
                  <c:v>1090</c:v>
                </c:pt>
                <c:pt idx="28">
                  <c:v>2749</c:v>
                </c:pt>
                <c:pt idx="29">
                  <c:v>1661</c:v>
                </c:pt>
                <c:pt idx="30">
                  <c:v>2531</c:v>
                </c:pt>
                <c:pt idx="31">
                  <c:v>4987</c:v>
                </c:pt>
                <c:pt idx="32">
                  <c:v>1179</c:v>
                </c:pt>
                <c:pt idx="33">
                  <c:v>1222</c:v>
                </c:pt>
                <c:pt idx="34">
                  <c:v>647</c:v>
                </c:pt>
                <c:pt idx="35">
                  <c:v>1251</c:v>
                </c:pt>
                <c:pt idx="36">
                  <c:v>493</c:v>
                </c:pt>
                <c:pt idx="37">
                  <c:v>424</c:v>
                </c:pt>
                <c:pt idx="38">
                  <c:v>842</c:v>
                </c:pt>
                <c:pt idx="39">
                  <c:v>968</c:v>
                </c:pt>
                <c:pt idx="40">
                  <c:v>1088</c:v>
                </c:pt>
                <c:pt idx="41">
                  <c:v>676</c:v>
                </c:pt>
                <c:pt idx="42">
                  <c:v>5043</c:v>
                </c:pt>
                <c:pt idx="43">
                  <c:v>3869</c:v>
                </c:pt>
                <c:pt idx="44">
                  <c:v>1023</c:v>
                </c:pt>
                <c:pt idx="45">
                  <c:v>313</c:v>
                </c:pt>
                <c:pt idx="46">
                  <c:v>1059</c:v>
                </c:pt>
                <c:pt idx="47">
                  <c:v>2554</c:v>
                </c:pt>
                <c:pt idx="48">
                  <c:v>497</c:v>
                </c:pt>
                <c:pt idx="49">
                  <c:v>3149</c:v>
                </c:pt>
                <c:pt idx="50">
                  <c:v>2712</c:v>
                </c:pt>
                <c:pt idx="51">
                  <c:v>987</c:v>
                </c:pt>
                <c:pt idx="52">
                  <c:v>2690</c:v>
                </c:pt>
                <c:pt idx="53">
                  <c:v>1573</c:v>
                </c:pt>
                <c:pt idx="54">
                  <c:v>548</c:v>
                </c:pt>
                <c:pt idx="55">
                  <c:v>3354</c:v>
                </c:pt>
                <c:pt idx="56">
                  <c:v>3600</c:v>
                </c:pt>
                <c:pt idx="57">
                  <c:v>2086</c:v>
                </c:pt>
                <c:pt idx="58">
                  <c:v>5113</c:v>
                </c:pt>
                <c:pt idx="59">
                  <c:v>1466</c:v>
                </c:pt>
                <c:pt idx="60">
                  <c:v>1399</c:v>
                </c:pt>
                <c:pt idx="61">
                  <c:v>255</c:v>
                </c:pt>
                <c:pt idx="62">
                  <c:v>1001</c:v>
                </c:pt>
                <c:pt idx="63">
                  <c:v>2306</c:v>
                </c:pt>
                <c:pt idx="64">
                  <c:v>1146</c:v>
                </c:pt>
                <c:pt idx="65">
                  <c:v>605</c:v>
                </c:pt>
                <c:pt idx="66">
                  <c:v>671</c:v>
                </c:pt>
                <c:pt idx="67">
                  <c:v>1316</c:v>
                </c:pt>
                <c:pt idx="68">
                  <c:v>447</c:v>
                </c:pt>
                <c:pt idx="69">
                  <c:v>2005</c:v>
                </c:pt>
                <c:pt idx="70">
                  <c:v>1171</c:v>
                </c:pt>
                <c:pt idx="71">
                  <c:v>4773</c:v>
                </c:pt>
                <c:pt idx="72">
                  <c:v>2193</c:v>
                </c:pt>
                <c:pt idx="73">
                  <c:v>2099</c:v>
                </c:pt>
                <c:pt idx="74">
                  <c:v>1093</c:v>
                </c:pt>
                <c:pt idx="75">
                  <c:v>1180</c:v>
                </c:pt>
                <c:pt idx="76">
                  <c:v>1926</c:v>
                </c:pt>
                <c:pt idx="77">
                  <c:v>1681</c:v>
                </c:pt>
                <c:pt idx="78">
                  <c:v>835</c:v>
                </c:pt>
                <c:pt idx="79">
                  <c:v>107</c:v>
                </c:pt>
                <c:pt idx="80">
                  <c:v>883</c:v>
                </c:pt>
                <c:pt idx="81">
                  <c:v>3043</c:v>
                </c:pt>
                <c:pt idx="82">
                  <c:v>7815</c:v>
                </c:pt>
                <c:pt idx="83">
                  <c:v>481</c:v>
                </c:pt>
                <c:pt idx="84">
                  <c:v>1760</c:v>
                </c:pt>
                <c:pt idx="86">
                  <c:v>1943</c:v>
                </c:pt>
                <c:pt idx="87">
                  <c:v>1473</c:v>
                </c:pt>
                <c:pt idx="88">
                  <c:v>767</c:v>
                </c:pt>
                <c:pt idx="89">
                  <c:v>2729</c:v>
                </c:pt>
                <c:pt idx="90">
                  <c:v>2048</c:v>
                </c:pt>
                <c:pt idx="91">
                  <c:v>1453</c:v>
                </c:pt>
                <c:pt idx="92">
                  <c:v>333</c:v>
                </c:pt>
                <c:pt idx="93">
                  <c:v>690</c:v>
                </c:pt>
                <c:pt idx="94">
                  <c:v>1163</c:v>
                </c:pt>
                <c:pt idx="95">
                  <c:v>2755</c:v>
                </c:pt>
                <c:pt idx="96">
                  <c:v>1671</c:v>
                </c:pt>
                <c:pt idx="97">
                  <c:v>424</c:v>
                </c:pt>
                <c:pt idx="98">
                  <c:v>810</c:v>
                </c:pt>
                <c:pt idx="99">
                  <c:v>813</c:v>
                </c:pt>
                <c:pt idx="100">
                  <c:v>1670</c:v>
                </c:pt>
                <c:pt idx="101">
                  <c:v>802</c:v>
                </c:pt>
                <c:pt idx="102">
                  <c:v>3486</c:v>
                </c:pt>
                <c:pt idx="103">
                  <c:v>936</c:v>
                </c:pt>
                <c:pt idx="104">
                  <c:v>1900</c:v>
                </c:pt>
                <c:pt idx="105">
                  <c:v>1428</c:v>
                </c:pt>
                <c:pt idx="106">
                  <c:v>1121</c:v>
                </c:pt>
                <c:pt idx="107">
                  <c:v>743</c:v>
                </c:pt>
                <c:pt idx="108">
                  <c:v>175</c:v>
                </c:pt>
                <c:pt idx="109">
                  <c:v>1350</c:v>
                </c:pt>
                <c:pt idx="110">
                  <c:v>1474</c:v>
                </c:pt>
                <c:pt idx="111">
                  <c:v>2019</c:v>
                </c:pt>
                <c:pt idx="112">
                  <c:v>1275</c:v>
                </c:pt>
                <c:pt idx="113">
                  <c:v>1345</c:v>
                </c:pt>
                <c:pt idx="114">
                  <c:v>1621</c:v>
                </c:pt>
                <c:pt idx="115">
                  <c:v>1452</c:v>
                </c:pt>
                <c:pt idx="116">
                  <c:v>1093</c:v>
                </c:pt>
                <c:pt idx="117">
                  <c:v>1172</c:v>
                </c:pt>
                <c:pt idx="118">
                  <c:v>1720</c:v>
                </c:pt>
                <c:pt idx="119">
                  <c:v>1167</c:v>
                </c:pt>
                <c:pt idx="120">
                  <c:v>1148</c:v>
                </c:pt>
                <c:pt idx="121">
                  <c:v>1450</c:v>
                </c:pt>
                <c:pt idx="122">
                  <c:v>675</c:v>
                </c:pt>
                <c:pt idx="123">
                  <c:v>400</c:v>
                </c:pt>
                <c:pt idx="124">
                  <c:v>2197</c:v>
                </c:pt>
                <c:pt idx="125">
                  <c:v>1137</c:v>
                </c:pt>
                <c:pt idx="126">
                  <c:v>1964</c:v>
                </c:pt>
                <c:pt idx="127">
                  <c:v>1132</c:v>
                </c:pt>
                <c:pt idx="128">
                  <c:v>1135</c:v>
                </c:pt>
                <c:pt idx="129">
                  <c:v>471</c:v>
                </c:pt>
                <c:pt idx="130">
                  <c:v>1773</c:v>
                </c:pt>
                <c:pt idx="131">
                  <c:v>1481</c:v>
                </c:pt>
                <c:pt idx="132">
                  <c:v>1509</c:v>
                </c:pt>
                <c:pt idx="133">
                  <c:v>1000</c:v>
                </c:pt>
                <c:pt idx="134">
                  <c:v>1551</c:v>
                </c:pt>
                <c:pt idx="135">
                  <c:v>4299</c:v>
                </c:pt>
                <c:pt idx="136">
                  <c:v>1563</c:v>
                </c:pt>
                <c:pt idx="137">
                  <c:v>1048</c:v>
                </c:pt>
                <c:pt idx="138">
                  <c:v>1914</c:v>
                </c:pt>
                <c:pt idx="139">
                  <c:v>1173</c:v>
                </c:pt>
                <c:pt idx="140">
                  <c:v>1585</c:v>
                </c:pt>
                <c:pt idx="141">
                  <c:v>1730</c:v>
                </c:pt>
                <c:pt idx="142">
                  <c:v>1374</c:v>
                </c:pt>
                <c:pt idx="143">
                  <c:v>1366</c:v>
                </c:pt>
                <c:pt idx="144">
                  <c:v>1350</c:v>
                </c:pt>
                <c:pt idx="145">
                  <c:v>950</c:v>
                </c:pt>
                <c:pt idx="146">
                  <c:v>2897</c:v>
                </c:pt>
                <c:pt idx="147">
                  <c:v>1450</c:v>
                </c:pt>
                <c:pt idx="149">
                  <c:v>1659</c:v>
                </c:pt>
                <c:pt idx="150">
                  <c:v>2782</c:v>
                </c:pt>
                <c:pt idx="151">
                  <c:v>1552</c:v>
                </c:pt>
              </c:numCache>
            </c:numRef>
          </c:bubbleSize>
        </c:ser>
        <c:ser>
          <c:idx val="1"/>
          <c:order val="1"/>
          <c:tx>
            <c:strRef>
              <c:f>'C:\Documents and Settings\Bloem_s\My Documents\SharePoint Drafts\[FIG_Vol2Ch6_3.0.xls]data250'!$D$1</c:f>
              <c:strCache>
                <c:ptCount val="1"/>
                <c:pt idx="0">
                  <c:v>read_private</c:v>
                </c:pt>
              </c:strCache>
            </c:strRef>
          </c:tx>
          <c:xVal>
            <c:numRef>
              <c:f>'data_Shangai-China'!$C$2:$C$999</c:f>
              <c:numCache>
                <c:formatCode>General</c:formatCode>
                <c:ptCount val="998"/>
                <c:pt idx="0">
                  <c:v>-2.0025300000000001</c:v>
                </c:pt>
                <c:pt idx="1">
                  <c:v>-1.8342799999999999</c:v>
                </c:pt>
                <c:pt idx="2">
                  <c:v>-1.7848999999999917</c:v>
                </c:pt>
                <c:pt idx="3">
                  <c:v>-1.66056</c:v>
                </c:pt>
                <c:pt idx="4">
                  <c:v>-1.6169</c:v>
                </c:pt>
                <c:pt idx="5">
                  <c:v>-1.5548999999999915</c:v>
                </c:pt>
                <c:pt idx="6">
                  <c:v>-1.55281</c:v>
                </c:pt>
                <c:pt idx="7">
                  <c:v>-1.5172199999999998</c:v>
                </c:pt>
                <c:pt idx="8">
                  <c:v>-1.5093399999999906</c:v>
                </c:pt>
                <c:pt idx="9">
                  <c:v>-1.4309799999999906</c:v>
                </c:pt>
                <c:pt idx="10">
                  <c:v>-1.3769400000000001</c:v>
                </c:pt>
                <c:pt idx="11">
                  <c:v>-1.34402</c:v>
                </c:pt>
                <c:pt idx="12">
                  <c:v>-1.3437599999999998</c:v>
                </c:pt>
                <c:pt idx="13">
                  <c:v>-1.3069599999999999</c:v>
                </c:pt>
                <c:pt idx="14">
                  <c:v>-1.3040499999999999</c:v>
                </c:pt>
                <c:pt idx="15">
                  <c:v>-1.30043</c:v>
                </c:pt>
                <c:pt idx="16">
                  <c:v>-1.2856899999999998</c:v>
                </c:pt>
                <c:pt idx="17">
                  <c:v>-1.2618099999999897</c:v>
                </c:pt>
                <c:pt idx="18">
                  <c:v>-1.25901</c:v>
                </c:pt>
                <c:pt idx="19">
                  <c:v>-1.2399699999999876</c:v>
                </c:pt>
                <c:pt idx="20">
                  <c:v>-1.19859</c:v>
                </c:pt>
                <c:pt idx="21">
                  <c:v>-1.1936800000000001</c:v>
                </c:pt>
                <c:pt idx="22">
                  <c:v>-1.1244499999999999</c:v>
                </c:pt>
                <c:pt idx="23">
                  <c:v>-1.1151599999999999</c:v>
                </c:pt>
                <c:pt idx="24">
                  <c:v>-1.11277</c:v>
                </c:pt>
                <c:pt idx="25">
                  <c:v>-1.1021399999999999</c:v>
                </c:pt>
                <c:pt idx="26">
                  <c:v>-1.09717</c:v>
                </c:pt>
                <c:pt idx="27">
                  <c:v>-1.0759099999999908</c:v>
                </c:pt>
                <c:pt idx="28">
                  <c:v>-1.0742100000000001</c:v>
                </c:pt>
                <c:pt idx="29">
                  <c:v>-1.0689599999999999</c:v>
                </c:pt>
                <c:pt idx="30">
                  <c:v>-1.06664</c:v>
                </c:pt>
                <c:pt idx="31">
                  <c:v>-1.0568500000000001</c:v>
                </c:pt>
                <c:pt idx="32">
                  <c:v>-1.0379699999999892</c:v>
                </c:pt>
                <c:pt idx="33">
                  <c:v>-1.0214999999999894</c:v>
                </c:pt>
                <c:pt idx="34">
                  <c:v>-1.0094299999999876</c:v>
                </c:pt>
                <c:pt idx="35">
                  <c:v>-0.999247</c:v>
                </c:pt>
                <c:pt idx="36">
                  <c:v>-0.96115899999999999</c:v>
                </c:pt>
                <c:pt idx="37">
                  <c:v>-0.94600600000000001</c:v>
                </c:pt>
                <c:pt idx="38">
                  <c:v>-0.94427799999999951</c:v>
                </c:pt>
                <c:pt idx="39">
                  <c:v>-0.9089129999999952</c:v>
                </c:pt>
                <c:pt idx="40">
                  <c:v>-0.90518900000000002</c:v>
                </c:pt>
                <c:pt idx="41">
                  <c:v>-0.89981000000000011</c:v>
                </c:pt>
                <c:pt idx="42">
                  <c:v>-0.8879220000000001</c:v>
                </c:pt>
                <c:pt idx="43">
                  <c:v>-0.88650899999999588</c:v>
                </c:pt>
                <c:pt idx="44">
                  <c:v>-0.87072500000000741</c:v>
                </c:pt>
                <c:pt idx="45">
                  <c:v>-0.86669200000000479</c:v>
                </c:pt>
                <c:pt idx="46">
                  <c:v>-0.86047399999999996</c:v>
                </c:pt>
                <c:pt idx="47">
                  <c:v>-0.84679400000000549</c:v>
                </c:pt>
                <c:pt idx="48">
                  <c:v>-0.83491000000000004</c:v>
                </c:pt>
                <c:pt idx="49">
                  <c:v>-0.82822399999999996</c:v>
                </c:pt>
                <c:pt idx="50">
                  <c:v>-0.81868099999999999</c:v>
                </c:pt>
                <c:pt idx="51">
                  <c:v>-0.81789600000000062</c:v>
                </c:pt>
                <c:pt idx="52">
                  <c:v>-0.78423900000000002</c:v>
                </c:pt>
                <c:pt idx="53">
                  <c:v>-0.77341799999999949</c:v>
                </c:pt>
                <c:pt idx="54">
                  <c:v>-0.75618700000000005</c:v>
                </c:pt>
                <c:pt idx="55">
                  <c:v>-0.74865300000000479</c:v>
                </c:pt>
                <c:pt idx="56">
                  <c:v>-0.73878500000000524</c:v>
                </c:pt>
                <c:pt idx="57">
                  <c:v>-0.7210569999999995</c:v>
                </c:pt>
                <c:pt idx="58">
                  <c:v>-0.71775299999999997</c:v>
                </c:pt>
                <c:pt idx="59">
                  <c:v>-0.70009600000000005</c:v>
                </c:pt>
                <c:pt idx="60">
                  <c:v>-0.69422300000000015</c:v>
                </c:pt>
                <c:pt idx="61">
                  <c:v>-0.68614100000000455</c:v>
                </c:pt>
                <c:pt idx="62">
                  <c:v>-0.68138799999999589</c:v>
                </c:pt>
                <c:pt idx="63">
                  <c:v>-0.66689900000000946</c:v>
                </c:pt>
                <c:pt idx="64">
                  <c:v>-0.66340299999999996</c:v>
                </c:pt>
                <c:pt idx="65">
                  <c:v>-0.6615990000000056</c:v>
                </c:pt>
                <c:pt idx="66">
                  <c:v>-0.65869200000000572</c:v>
                </c:pt>
                <c:pt idx="67">
                  <c:v>-0.64566000000000479</c:v>
                </c:pt>
                <c:pt idx="68">
                  <c:v>-0.64248499999999997</c:v>
                </c:pt>
                <c:pt idx="69">
                  <c:v>-0.63988199999999995</c:v>
                </c:pt>
                <c:pt idx="70">
                  <c:v>-0.63445099999999999</c:v>
                </c:pt>
                <c:pt idx="71">
                  <c:v>-0.62302200000000063</c:v>
                </c:pt>
                <c:pt idx="72">
                  <c:v>-0.617282</c:v>
                </c:pt>
                <c:pt idx="73">
                  <c:v>-0.57294500000000548</c:v>
                </c:pt>
                <c:pt idx="74">
                  <c:v>-0.56848799999999577</c:v>
                </c:pt>
                <c:pt idx="75">
                  <c:v>-0.53781599999999996</c:v>
                </c:pt>
                <c:pt idx="76">
                  <c:v>-0.52310999999999996</c:v>
                </c:pt>
                <c:pt idx="77">
                  <c:v>-0.52186100000000002</c:v>
                </c:pt>
                <c:pt idx="78">
                  <c:v>-0.49179200000000001</c:v>
                </c:pt>
                <c:pt idx="79">
                  <c:v>-0.46124400000000004</c:v>
                </c:pt>
                <c:pt idx="80">
                  <c:v>-0.45320300000000002</c:v>
                </c:pt>
                <c:pt idx="81">
                  <c:v>-0.42578000000000032</c:v>
                </c:pt>
                <c:pt idx="82">
                  <c:v>-0.40686900000000031</c:v>
                </c:pt>
                <c:pt idx="83">
                  <c:v>-0.3906620000000024</c:v>
                </c:pt>
                <c:pt idx="84">
                  <c:v>-0.3867200000000024</c:v>
                </c:pt>
                <c:pt idx="85">
                  <c:v>-0.37866700000000031</c:v>
                </c:pt>
                <c:pt idx="86">
                  <c:v>-0.37038100000000268</c:v>
                </c:pt>
                <c:pt idx="87">
                  <c:v>-0.36713200000000001</c:v>
                </c:pt>
                <c:pt idx="88">
                  <c:v>-0.35388700000000239</c:v>
                </c:pt>
                <c:pt idx="89">
                  <c:v>-0.32003500000000001</c:v>
                </c:pt>
                <c:pt idx="90">
                  <c:v>-0.31405400000000211</c:v>
                </c:pt>
                <c:pt idx="91">
                  <c:v>-0.28402400000000211</c:v>
                </c:pt>
                <c:pt idx="92">
                  <c:v>-0.27303300000000003</c:v>
                </c:pt>
                <c:pt idx="93">
                  <c:v>-0.2639490000000001</c:v>
                </c:pt>
                <c:pt idx="94">
                  <c:v>-0.252247</c:v>
                </c:pt>
                <c:pt idx="95">
                  <c:v>-0.23908900000000041</c:v>
                </c:pt>
                <c:pt idx="96">
                  <c:v>-0.23613799999999999</c:v>
                </c:pt>
                <c:pt idx="97">
                  <c:v>-0.22217499999999987</c:v>
                </c:pt>
                <c:pt idx="98">
                  <c:v>-0.18107799999999999</c:v>
                </c:pt>
                <c:pt idx="99">
                  <c:v>-0.18050500000000044</c:v>
                </c:pt>
                <c:pt idx="100">
                  <c:v>-0.17726900000000137</c:v>
                </c:pt>
                <c:pt idx="101">
                  <c:v>-0.17009199999999999</c:v>
                </c:pt>
                <c:pt idx="102">
                  <c:v>-0.16233300000000003</c:v>
                </c:pt>
                <c:pt idx="103">
                  <c:v>-0.16056000000000004</c:v>
                </c:pt>
                <c:pt idx="104">
                  <c:v>-0.15506500000000129</c:v>
                </c:pt>
                <c:pt idx="105">
                  <c:v>-0.14335400000000001</c:v>
                </c:pt>
                <c:pt idx="106">
                  <c:v>-0.14283299999999999</c:v>
                </c:pt>
                <c:pt idx="107">
                  <c:v>-0.14161499999999999</c:v>
                </c:pt>
                <c:pt idx="108">
                  <c:v>-0.13836100000000001</c:v>
                </c:pt>
                <c:pt idx="109">
                  <c:v>-0.13744600000000148</c:v>
                </c:pt>
                <c:pt idx="110">
                  <c:v>-0.10340100000000002</c:v>
                </c:pt>
                <c:pt idx="111">
                  <c:v>-8.5710000000000036E-2</c:v>
                </c:pt>
                <c:pt idx="112">
                  <c:v>-8.3261000000000043E-2</c:v>
                </c:pt>
                <c:pt idx="113">
                  <c:v>-7.9965000000000022E-2</c:v>
                </c:pt>
                <c:pt idx="114">
                  <c:v>-3.4423000000000009E-2</c:v>
                </c:pt>
                <c:pt idx="115">
                  <c:v>-3.1588000000000012E-2</c:v>
                </c:pt>
                <c:pt idx="116">
                  <c:v>-1.5958000000000003E-2</c:v>
                </c:pt>
                <c:pt idx="117">
                  <c:v>-8.7770000000000018E-3</c:v>
                </c:pt>
                <c:pt idx="118">
                  <c:v>3.6443000000000302E-2</c:v>
                </c:pt>
                <c:pt idx="119">
                  <c:v>6.3738000000000031E-2</c:v>
                </c:pt>
                <c:pt idx="120">
                  <c:v>6.9845000000000004E-2</c:v>
                </c:pt>
                <c:pt idx="121">
                  <c:v>0.12111200000000009</c:v>
                </c:pt>
                <c:pt idx="122">
                  <c:v>0.14789300000000041</c:v>
                </c:pt>
                <c:pt idx="123">
                  <c:v>0.17025399999999999</c:v>
                </c:pt>
                <c:pt idx="124">
                  <c:v>0.17628099999999999</c:v>
                </c:pt>
                <c:pt idx="125">
                  <c:v>0.18514100000000044</c:v>
                </c:pt>
                <c:pt idx="126">
                  <c:v>0.19001600000000021</c:v>
                </c:pt>
                <c:pt idx="127">
                  <c:v>0.20300900000000024</c:v>
                </c:pt>
                <c:pt idx="128">
                  <c:v>0.21744500000000203</c:v>
                </c:pt>
                <c:pt idx="129">
                  <c:v>0.22290900000000041</c:v>
                </c:pt>
                <c:pt idx="130">
                  <c:v>0.24377799999999999</c:v>
                </c:pt>
                <c:pt idx="131">
                  <c:v>0.24427399999999999</c:v>
                </c:pt>
                <c:pt idx="132">
                  <c:v>0.24713800000000041</c:v>
                </c:pt>
                <c:pt idx="133">
                  <c:v>0.26958900000000002</c:v>
                </c:pt>
                <c:pt idx="134">
                  <c:v>0.29175600000000002</c:v>
                </c:pt>
                <c:pt idx="135">
                  <c:v>0.34661800000000031</c:v>
                </c:pt>
                <c:pt idx="136">
                  <c:v>0.35912600000000211</c:v>
                </c:pt>
                <c:pt idx="137">
                  <c:v>0.41278500000000001</c:v>
                </c:pt>
                <c:pt idx="138">
                  <c:v>0.41818500000000008</c:v>
                </c:pt>
                <c:pt idx="139">
                  <c:v>0.44696700000000006</c:v>
                </c:pt>
                <c:pt idx="140">
                  <c:v>0.45996300000000001</c:v>
                </c:pt>
                <c:pt idx="141">
                  <c:v>0.49592200000000314</c:v>
                </c:pt>
                <c:pt idx="142">
                  <c:v>0.53100700000000001</c:v>
                </c:pt>
                <c:pt idx="143">
                  <c:v>0.55659199999999998</c:v>
                </c:pt>
                <c:pt idx="144">
                  <c:v>0.55844499999999997</c:v>
                </c:pt>
                <c:pt idx="145">
                  <c:v>0.59804299999999588</c:v>
                </c:pt>
                <c:pt idx="146">
                  <c:v>0.62301899999999999</c:v>
                </c:pt>
                <c:pt idx="147">
                  <c:v>0.67787200000000536</c:v>
                </c:pt>
                <c:pt idx="148">
                  <c:v>0.68863000000000063</c:v>
                </c:pt>
                <c:pt idx="149">
                  <c:v>0.74986699999999951</c:v>
                </c:pt>
                <c:pt idx="150">
                  <c:v>0.80060200000000004</c:v>
                </c:pt>
                <c:pt idx="151">
                  <c:v>0.85569500000000764</c:v>
                </c:pt>
              </c:numCache>
            </c:numRef>
          </c:xVal>
          <c:yVal>
            <c:numRef>
              <c:f>'data_Shangai-China'!$D$2:$D$999</c:f>
              <c:numCache>
                <c:formatCode>General</c:formatCode>
                <c:ptCount val="998"/>
                <c:pt idx="1">
                  <c:v>434.1352</c:v>
                </c:pt>
                <c:pt idx="14">
                  <c:v>539.1567</c:v>
                </c:pt>
                <c:pt idx="27">
                  <c:v>557.92489999999998</c:v>
                </c:pt>
                <c:pt idx="92">
                  <c:v>558.68520000000001</c:v>
                </c:pt>
                <c:pt idx="103">
                  <c:v>555.21559999999999</c:v>
                </c:pt>
                <c:pt idx="111">
                  <c:v>572.46189999999797</c:v>
                </c:pt>
                <c:pt idx="113">
                  <c:v>583.38159999999948</c:v>
                </c:pt>
                <c:pt idx="116">
                  <c:v>567.58500000000004</c:v>
                </c:pt>
                <c:pt idx="129">
                  <c:v>586.99739999999997</c:v>
                </c:pt>
                <c:pt idx="131">
                  <c:v>608.49869999999999</c:v>
                </c:pt>
                <c:pt idx="132">
                  <c:v>597.93320000000006</c:v>
                </c:pt>
                <c:pt idx="135">
                  <c:v>565.07480000000055</c:v>
                </c:pt>
                <c:pt idx="141">
                  <c:v>624.33309999999949</c:v>
                </c:pt>
                <c:pt idx="149">
                  <c:v>639.87149999999997</c:v>
                </c:pt>
                <c:pt idx="150">
                  <c:v>626.94549999999947</c:v>
                </c:pt>
              </c:numCache>
            </c:numRef>
          </c:yVal>
          <c:bubbleSize>
            <c:numRef>
              <c:f>'data_Shangai-China'!$J$2:$J$999</c:f>
              <c:numCache>
                <c:formatCode>General</c:formatCode>
                <c:ptCount val="998"/>
                <c:pt idx="0">
                  <c:v>815</c:v>
                </c:pt>
                <c:pt idx="1">
                  <c:v>364</c:v>
                </c:pt>
                <c:pt idx="2">
                  <c:v>182</c:v>
                </c:pt>
                <c:pt idx="3">
                  <c:v>600</c:v>
                </c:pt>
                <c:pt idx="4">
                  <c:v>433</c:v>
                </c:pt>
                <c:pt idx="5">
                  <c:v>851</c:v>
                </c:pt>
                <c:pt idx="6">
                  <c:v>1475</c:v>
                </c:pt>
                <c:pt idx="7">
                  <c:v>1787</c:v>
                </c:pt>
                <c:pt idx="8">
                  <c:v>397</c:v>
                </c:pt>
                <c:pt idx="9">
                  <c:v>3880</c:v>
                </c:pt>
                <c:pt idx="10">
                  <c:v>1667</c:v>
                </c:pt>
                <c:pt idx="11">
                  <c:v>844</c:v>
                </c:pt>
                <c:pt idx="12">
                  <c:v>3970</c:v>
                </c:pt>
                <c:pt idx="13">
                  <c:v>1423</c:v>
                </c:pt>
                <c:pt idx="14">
                  <c:v>231</c:v>
                </c:pt>
                <c:pt idx="15">
                  <c:v>1360</c:v>
                </c:pt>
                <c:pt idx="16">
                  <c:v>533</c:v>
                </c:pt>
                <c:pt idx="17">
                  <c:v>803</c:v>
                </c:pt>
                <c:pt idx="18">
                  <c:v>1790</c:v>
                </c:pt>
                <c:pt idx="19">
                  <c:v>2943</c:v>
                </c:pt>
                <c:pt idx="20">
                  <c:v>2127</c:v>
                </c:pt>
                <c:pt idx="21">
                  <c:v>7135</c:v>
                </c:pt>
                <c:pt idx="22">
                  <c:v>3903</c:v>
                </c:pt>
                <c:pt idx="23">
                  <c:v>880</c:v>
                </c:pt>
                <c:pt idx="24">
                  <c:v>1399</c:v>
                </c:pt>
                <c:pt idx="25">
                  <c:v>2096</c:v>
                </c:pt>
                <c:pt idx="26">
                  <c:v>2320</c:v>
                </c:pt>
                <c:pt idx="27">
                  <c:v>1090</c:v>
                </c:pt>
                <c:pt idx="28">
                  <c:v>2749</c:v>
                </c:pt>
                <c:pt idx="29">
                  <c:v>1661</c:v>
                </c:pt>
                <c:pt idx="30">
                  <c:v>2531</c:v>
                </c:pt>
                <c:pt idx="31">
                  <c:v>4987</c:v>
                </c:pt>
                <c:pt idx="32">
                  <c:v>1179</c:v>
                </c:pt>
                <c:pt idx="33">
                  <c:v>1222</c:v>
                </c:pt>
                <c:pt idx="34">
                  <c:v>647</c:v>
                </c:pt>
                <c:pt idx="35">
                  <c:v>1251</c:v>
                </c:pt>
                <c:pt idx="36">
                  <c:v>493</c:v>
                </c:pt>
                <c:pt idx="37">
                  <c:v>424</c:v>
                </c:pt>
                <c:pt idx="38">
                  <c:v>842</c:v>
                </c:pt>
                <c:pt idx="39">
                  <c:v>968</c:v>
                </c:pt>
                <c:pt idx="40">
                  <c:v>1088</c:v>
                </c:pt>
                <c:pt idx="41">
                  <c:v>676</c:v>
                </c:pt>
                <c:pt idx="42">
                  <c:v>5043</c:v>
                </c:pt>
                <c:pt idx="43">
                  <c:v>3869</c:v>
                </c:pt>
                <c:pt idx="44">
                  <c:v>1023</c:v>
                </c:pt>
                <c:pt idx="45">
                  <c:v>313</c:v>
                </c:pt>
                <c:pt idx="46">
                  <c:v>1059</c:v>
                </c:pt>
                <c:pt idx="47">
                  <c:v>2554</c:v>
                </c:pt>
                <c:pt idx="48">
                  <c:v>497</c:v>
                </c:pt>
                <c:pt idx="49">
                  <c:v>3149</c:v>
                </c:pt>
                <c:pt idx="50">
                  <c:v>2712</c:v>
                </c:pt>
                <c:pt idx="51">
                  <c:v>987</c:v>
                </c:pt>
                <c:pt idx="52">
                  <c:v>2690</c:v>
                </c:pt>
                <c:pt idx="53">
                  <c:v>1573</c:v>
                </c:pt>
                <c:pt idx="54">
                  <c:v>548</c:v>
                </c:pt>
                <c:pt idx="55">
                  <c:v>3354</c:v>
                </c:pt>
                <c:pt idx="56">
                  <c:v>3600</c:v>
                </c:pt>
                <c:pt idx="57">
                  <c:v>2086</c:v>
                </c:pt>
                <c:pt idx="58">
                  <c:v>5113</c:v>
                </c:pt>
                <c:pt idx="59">
                  <c:v>1466</c:v>
                </c:pt>
                <c:pt idx="60">
                  <c:v>1399</c:v>
                </c:pt>
                <c:pt idx="61">
                  <c:v>255</c:v>
                </c:pt>
                <c:pt idx="62">
                  <c:v>1001</c:v>
                </c:pt>
                <c:pt idx="63">
                  <c:v>2306</c:v>
                </c:pt>
                <c:pt idx="64">
                  <c:v>1146</c:v>
                </c:pt>
                <c:pt idx="65">
                  <c:v>605</c:v>
                </c:pt>
                <c:pt idx="66">
                  <c:v>671</c:v>
                </c:pt>
                <c:pt idx="67">
                  <c:v>1316</c:v>
                </c:pt>
                <c:pt idx="68">
                  <c:v>447</c:v>
                </c:pt>
                <c:pt idx="69">
                  <c:v>2005</c:v>
                </c:pt>
                <c:pt idx="70">
                  <c:v>1171</c:v>
                </c:pt>
                <c:pt idx="71">
                  <c:v>4773</c:v>
                </c:pt>
                <c:pt idx="72">
                  <c:v>2193</c:v>
                </c:pt>
                <c:pt idx="73">
                  <c:v>2099</c:v>
                </c:pt>
                <c:pt idx="74">
                  <c:v>1093</c:v>
                </c:pt>
                <c:pt idx="75">
                  <c:v>1180</c:v>
                </c:pt>
                <c:pt idx="76">
                  <c:v>1926</c:v>
                </c:pt>
                <c:pt idx="77">
                  <c:v>1681</c:v>
                </c:pt>
                <c:pt idx="78">
                  <c:v>835</c:v>
                </c:pt>
                <c:pt idx="79">
                  <c:v>107</c:v>
                </c:pt>
                <c:pt idx="80">
                  <c:v>883</c:v>
                </c:pt>
                <c:pt idx="81">
                  <c:v>3043</c:v>
                </c:pt>
                <c:pt idx="82">
                  <c:v>7815</c:v>
                </c:pt>
                <c:pt idx="83">
                  <c:v>481</c:v>
                </c:pt>
                <c:pt idx="84">
                  <c:v>1760</c:v>
                </c:pt>
                <c:pt idx="86">
                  <c:v>1943</c:v>
                </c:pt>
                <c:pt idx="87">
                  <c:v>1473</c:v>
                </c:pt>
                <c:pt idx="88">
                  <c:v>767</c:v>
                </c:pt>
                <c:pt idx="89">
                  <c:v>2729</c:v>
                </c:pt>
                <c:pt idx="90">
                  <c:v>2048</c:v>
                </c:pt>
                <c:pt idx="91">
                  <c:v>1453</c:v>
                </c:pt>
                <c:pt idx="92">
                  <c:v>333</c:v>
                </c:pt>
                <c:pt idx="93">
                  <c:v>690</c:v>
                </c:pt>
                <c:pt idx="94">
                  <c:v>1163</c:v>
                </c:pt>
                <c:pt idx="95">
                  <c:v>2755</c:v>
                </c:pt>
                <c:pt idx="96">
                  <c:v>1671</c:v>
                </c:pt>
                <c:pt idx="97">
                  <c:v>424</c:v>
                </c:pt>
                <c:pt idx="98">
                  <c:v>810</c:v>
                </c:pt>
                <c:pt idx="99">
                  <c:v>813</c:v>
                </c:pt>
                <c:pt idx="100">
                  <c:v>1670</c:v>
                </c:pt>
                <c:pt idx="101">
                  <c:v>802</c:v>
                </c:pt>
                <c:pt idx="102">
                  <c:v>3486</c:v>
                </c:pt>
                <c:pt idx="103">
                  <c:v>936</c:v>
                </c:pt>
                <c:pt idx="104">
                  <c:v>1900</c:v>
                </c:pt>
                <c:pt idx="105">
                  <c:v>1428</c:v>
                </c:pt>
                <c:pt idx="106">
                  <c:v>1121</c:v>
                </c:pt>
                <c:pt idx="107">
                  <c:v>743</c:v>
                </c:pt>
                <c:pt idx="108">
                  <c:v>175</c:v>
                </c:pt>
                <c:pt idx="109">
                  <c:v>1350</c:v>
                </c:pt>
                <c:pt idx="110">
                  <c:v>1474</c:v>
                </c:pt>
                <c:pt idx="111">
                  <c:v>2019</c:v>
                </c:pt>
                <c:pt idx="112">
                  <c:v>1275</c:v>
                </c:pt>
                <c:pt idx="113">
                  <c:v>1345</c:v>
                </c:pt>
                <c:pt idx="114">
                  <c:v>1621</c:v>
                </c:pt>
                <c:pt idx="115">
                  <c:v>1452</c:v>
                </c:pt>
                <c:pt idx="116">
                  <c:v>1093</c:v>
                </c:pt>
                <c:pt idx="117">
                  <c:v>1172</c:v>
                </c:pt>
                <c:pt idx="118">
                  <c:v>1720</c:v>
                </c:pt>
                <c:pt idx="119">
                  <c:v>1167</c:v>
                </c:pt>
                <c:pt idx="120">
                  <c:v>1148</c:v>
                </c:pt>
                <c:pt idx="121">
                  <c:v>1450</c:v>
                </c:pt>
                <c:pt idx="122">
                  <c:v>675</c:v>
                </c:pt>
                <c:pt idx="123">
                  <c:v>400</c:v>
                </c:pt>
                <c:pt idx="124">
                  <c:v>2197</c:v>
                </c:pt>
                <c:pt idx="125">
                  <c:v>1137</c:v>
                </c:pt>
                <c:pt idx="126">
                  <c:v>1964</c:v>
                </c:pt>
                <c:pt idx="127">
                  <c:v>1132</c:v>
                </c:pt>
                <c:pt idx="128">
                  <c:v>1135</c:v>
                </c:pt>
                <c:pt idx="129">
                  <c:v>471</c:v>
                </c:pt>
                <c:pt idx="130">
                  <c:v>1773</c:v>
                </c:pt>
                <c:pt idx="131">
                  <c:v>1481</c:v>
                </c:pt>
                <c:pt idx="132">
                  <c:v>1509</c:v>
                </c:pt>
                <c:pt idx="133">
                  <c:v>1000</c:v>
                </c:pt>
                <c:pt idx="134">
                  <c:v>1551</c:v>
                </c:pt>
                <c:pt idx="135">
                  <c:v>4299</c:v>
                </c:pt>
                <c:pt idx="136">
                  <c:v>1563</c:v>
                </c:pt>
                <c:pt idx="137">
                  <c:v>1048</c:v>
                </c:pt>
                <c:pt idx="138">
                  <c:v>1914</c:v>
                </c:pt>
                <c:pt idx="139">
                  <c:v>1173</c:v>
                </c:pt>
                <c:pt idx="140">
                  <c:v>1585</c:v>
                </c:pt>
                <c:pt idx="141">
                  <c:v>1730</c:v>
                </c:pt>
                <c:pt idx="142">
                  <c:v>1374</c:v>
                </c:pt>
                <c:pt idx="143">
                  <c:v>1366</c:v>
                </c:pt>
                <c:pt idx="144">
                  <c:v>1350</c:v>
                </c:pt>
                <c:pt idx="145">
                  <c:v>950</c:v>
                </c:pt>
                <c:pt idx="146">
                  <c:v>2897</c:v>
                </c:pt>
                <c:pt idx="147">
                  <c:v>1450</c:v>
                </c:pt>
                <c:pt idx="149">
                  <c:v>1659</c:v>
                </c:pt>
                <c:pt idx="150">
                  <c:v>2782</c:v>
                </c:pt>
                <c:pt idx="151">
                  <c:v>1552</c:v>
                </c:pt>
              </c:numCache>
            </c:numRef>
          </c:bubbleSize>
        </c:ser>
        <c:ser>
          <c:idx val="2"/>
          <c:order val="2"/>
          <c:tx>
            <c:strRef>
              <c:f>'C:\Documents and Settings\Bloem_s\My Documents\SharePoint Drafts\[FIG_Vol2Ch6_3.0.xls]data250'!$E$1</c:f>
              <c:strCache>
                <c:ptCount val="1"/>
                <c:pt idx="0">
                  <c:v>read_pubrural</c:v>
                </c:pt>
              </c:strCache>
            </c:strRef>
          </c:tx>
          <c:xVal>
            <c:numRef>
              <c:f>'data_Shangai-China'!$C$2:$C$999</c:f>
              <c:numCache>
                <c:formatCode>General</c:formatCode>
                <c:ptCount val="998"/>
                <c:pt idx="0">
                  <c:v>-2.0025300000000001</c:v>
                </c:pt>
                <c:pt idx="1">
                  <c:v>-1.8342799999999999</c:v>
                </c:pt>
                <c:pt idx="2">
                  <c:v>-1.7848999999999917</c:v>
                </c:pt>
                <c:pt idx="3">
                  <c:v>-1.66056</c:v>
                </c:pt>
                <c:pt idx="4">
                  <c:v>-1.6169</c:v>
                </c:pt>
                <c:pt idx="5">
                  <c:v>-1.5548999999999915</c:v>
                </c:pt>
                <c:pt idx="6">
                  <c:v>-1.55281</c:v>
                </c:pt>
                <c:pt idx="7">
                  <c:v>-1.5172199999999998</c:v>
                </c:pt>
                <c:pt idx="8">
                  <c:v>-1.5093399999999906</c:v>
                </c:pt>
                <c:pt idx="9">
                  <c:v>-1.4309799999999906</c:v>
                </c:pt>
                <c:pt idx="10">
                  <c:v>-1.3769400000000001</c:v>
                </c:pt>
                <c:pt idx="11">
                  <c:v>-1.34402</c:v>
                </c:pt>
                <c:pt idx="12">
                  <c:v>-1.3437599999999998</c:v>
                </c:pt>
                <c:pt idx="13">
                  <c:v>-1.3069599999999999</c:v>
                </c:pt>
                <c:pt idx="14">
                  <c:v>-1.3040499999999999</c:v>
                </c:pt>
                <c:pt idx="15">
                  <c:v>-1.30043</c:v>
                </c:pt>
                <c:pt idx="16">
                  <c:v>-1.2856899999999998</c:v>
                </c:pt>
                <c:pt idx="17">
                  <c:v>-1.2618099999999897</c:v>
                </c:pt>
                <c:pt idx="18">
                  <c:v>-1.25901</c:v>
                </c:pt>
                <c:pt idx="19">
                  <c:v>-1.2399699999999876</c:v>
                </c:pt>
                <c:pt idx="20">
                  <c:v>-1.19859</c:v>
                </c:pt>
                <c:pt idx="21">
                  <c:v>-1.1936800000000001</c:v>
                </c:pt>
                <c:pt idx="22">
                  <c:v>-1.1244499999999999</c:v>
                </c:pt>
                <c:pt idx="23">
                  <c:v>-1.1151599999999999</c:v>
                </c:pt>
                <c:pt idx="24">
                  <c:v>-1.11277</c:v>
                </c:pt>
                <c:pt idx="25">
                  <c:v>-1.1021399999999999</c:v>
                </c:pt>
                <c:pt idx="26">
                  <c:v>-1.09717</c:v>
                </c:pt>
                <c:pt idx="27">
                  <c:v>-1.0759099999999908</c:v>
                </c:pt>
                <c:pt idx="28">
                  <c:v>-1.0742100000000001</c:v>
                </c:pt>
                <c:pt idx="29">
                  <c:v>-1.0689599999999999</c:v>
                </c:pt>
                <c:pt idx="30">
                  <c:v>-1.06664</c:v>
                </c:pt>
                <c:pt idx="31">
                  <c:v>-1.0568500000000001</c:v>
                </c:pt>
                <c:pt idx="32">
                  <c:v>-1.0379699999999892</c:v>
                </c:pt>
                <c:pt idx="33">
                  <c:v>-1.0214999999999894</c:v>
                </c:pt>
                <c:pt idx="34">
                  <c:v>-1.0094299999999876</c:v>
                </c:pt>
                <c:pt idx="35">
                  <c:v>-0.999247</c:v>
                </c:pt>
                <c:pt idx="36">
                  <c:v>-0.96115899999999999</c:v>
                </c:pt>
                <c:pt idx="37">
                  <c:v>-0.94600600000000001</c:v>
                </c:pt>
                <c:pt idx="38">
                  <c:v>-0.94427799999999951</c:v>
                </c:pt>
                <c:pt idx="39">
                  <c:v>-0.9089129999999952</c:v>
                </c:pt>
                <c:pt idx="40">
                  <c:v>-0.90518900000000002</c:v>
                </c:pt>
                <c:pt idx="41">
                  <c:v>-0.89981000000000011</c:v>
                </c:pt>
                <c:pt idx="42">
                  <c:v>-0.8879220000000001</c:v>
                </c:pt>
                <c:pt idx="43">
                  <c:v>-0.88650899999999588</c:v>
                </c:pt>
                <c:pt idx="44">
                  <c:v>-0.87072500000000741</c:v>
                </c:pt>
                <c:pt idx="45">
                  <c:v>-0.86669200000000479</c:v>
                </c:pt>
                <c:pt idx="46">
                  <c:v>-0.86047399999999996</c:v>
                </c:pt>
                <c:pt idx="47">
                  <c:v>-0.84679400000000549</c:v>
                </c:pt>
                <c:pt idx="48">
                  <c:v>-0.83491000000000004</c:v>
                </c:pt>
                <c:pt idx="49">
                  <c:v>-0.82822399999999996</c:v>
                </c:pt>
                <c:pt idx="50">
                  <c:v>-0.81868099999999999</c:v>
                </c:pt>
                <c:pt idx="51">
                  <c:v>-0.81789600000000062</c:v>
                </c:pt>
                <c:pt idx="52">
                  <c:v>-0.78423900000000002</c:v>
                </c:pt>
                <c:pt idx="53">
                  <c:v>-0.77341799999999949</c:v>
                </c:pt>
                <c:pt idx="54">
                  <c:v>-0.75618700000000005</c:v>
                </c:pt>
                <c:pt idx="55">
                  <c:v>-0.74865300000000479</c:v>
                </c:pt>
                <c:pt idx="56">
                  <c:v>-0.73878500000000524</c:v>
                </c:pt>
                <c:pt idx="57">
                  <c:v>-0.7210569999999995</c:v>
                </c:pt>
                <c:pt idx="58">
                  <c:v>-0.71775299999999997</c:v>
                </c:pt>
                <c:pt idx="59">
                  <c:v>-0.70009600000000005</c:v>
                </c:pt>
                <c:pt idx="60">
                  <c:v>-0.69422300000000015</c:v>
                </c:pt>
                <c:pt idx="61">
                  <c:v>-0.68614100000000455</c:v>
                </c:pt>
                <c:pt idx="62">
                  <c:v>-0.68138799999999589</c:v>
                </c:pt>
                <c:pt idx="63">
                  <c:v>-0.66689900000000946</c:v>
                </c:pt>
                <c:pt idx="64">
                  <c:v>-0.66340299999999996</c:v>
                </c:pt>
                <c:pt idx="65">
                  <c:v>-0.6615990000000056</c:v>
                </c:pt>
                <c:pt idx="66">
                  <c:v>-0.65869200000000572</c:v>
                </c:pt>
                <c:pt idx="67">
                  <c:v>-0.64566000000000479</c:v>
                </c:pt>
                <c:pt idx="68">
                  <c:v>-0.64248499999999997</c:v>
                </c:pt>
                <c:pt idx="69">
                  <c:v>-0.63988199999999995</c:v>
                </c:pt>
                <c:pt idx="70">
                  <c:v>-0.63445099999999999</c:v>
                </c:pt>
                <c:pt idx="71">
                  <c:v>-0.62302200000000063</c:v>
                </c:pt>
                <c:pt idx="72">
                  <c:v>-0.617282</c:v>
                </c:pt>
                <c:pt idx="73">
                  <c:v>-0.57294500000000548</c:v>
                </c:pt>
                <c:pt idx="74">
                  <c:v>-0.56848799999999577</c:v>
                </c:pt>
                <c:pt idx="75">
                  <c:v>-0.53781599999999996</c:v>
                </c:pt>
                <c:pt idx="76">
                  <c:v>-0.52310999999999996</c:v>
                </c:pt>
                <c:pt idx="77">
                  <c:v>-0.52186100000000002</c:v>
                </c:pt>
                <c:pt idx="78">
                  <c:v>-0.49179200000000001</c:v>
                </c:pt>
                <c:pt idx="79">
                  <c:v>-0.46124400000000004</c:v>
                </c:pt>
                <c:pt idx="80">
                  <c:v>-0.45320300000000002</c:v>
                </c:pt>
                <c:pt idx="81">
                  <c:v>-0.42578000000000032</c:v>
                </c:pt>
                <c:pt idx="82">
                  <c:v>-0.40686900000000031</c:v>
                </c:pt>
                <c:pt idx="83">
                  <c:v>-0.3906620000000024</c:v>
                </c:pt>
                <c:pt idx="84">
                  <c:v>-0.3867200000000024</c:v>
                </c:pt>
                <c:pt idx="85">
                  <c:v>-0.37866700000000031</c:v>
                </c:pt>
                <c:pt idx="86">
                  <c:v>-0.37038100000000268</c:v>
                </c:pt>
                <c:pt idx="87">
                  <c:v>-0.36713200000000001</c:v>
                </c:pt>
                <c:pt idx="88">
                  <c:v>-0.35388700000000239</c:v>
                </c:pt>
                <c:pt idx="89">
                  <c:v>-0.32003500000000001</c:v>
                </c:pt>
                <c:pt idx="90">
                  <c:v>-0.31405400000000211</c:v>
                </c:pt>
                <c:pt idx="91">
                  <c:v>-0.28402400000000211</c:v>
                </c:pt>
                <c:pt idx="92">
                  <c:v>-0.27303300000000003</c:v>
                </c:pt>
                <c:pt idx="93">
                  <c:v>-0.2639490000000001</c:v>
                </c:pt>
                <c:pt idx="94">
                  <c:v>-0.252247</c:v>
                </c:pt>
                <c:pt idx="95">
                  <c:v>-0.23908900000000041</c:v>
                </c:pt>
                <c:pt idx="96">
                  <c:v>-0.23613799999999999</c:v>
                </c:pt>
                <c:pt idx="97">
                  <c:v>-0.22217499999999987</c:v>
                </c:pt>
                <c:pt idx="98">
                  <c:v>-0.18107799999999999</c:v>
                </c:pt>
                <c:pt idx="99">
                  <c:v>-0.18050500000000044</c:v>
                </c:pt>
                <c:pt idx="100">
                  <c:v>-0.17726900000000137</c:v>
                </c:pt>
                <c:pt idx="101">
                  <c:v>-0.17009199999999999</c:v>
                </c:pt>
                <c:pt idx="102">
                  <c:v>-0.16233300000000003</c:v>
                </c:pt>
                <c:pt idx="103">
                  <c:v>-0.16056000000000004</c:v>
                </c:pt>
                <c:pt idx="104">
                  <c:v>-0.15506500000000129</c:v>
                </c:pt>
                <c:pt idx="105">
                  <c:v>-0.14335400000000001</c:v>
                </c:pt>
                <c:pt idx="106">
                  <c:v>-0.14283299999999999</c:v>
                </c:pt>
                <c:pt idx="107">
                  <c:v>-0.14161499999999999</c:v>
                </c:pt>
                <c:pt idx="108">
                  <c:v>-0.13836100000000001</c:v>
                </c:pt>
                <c:pt idx="109">
                  <c:v>-0.13744600000000148</c:v>
                </c:pt>
                <c:pt idx="110">
                  <c:v>-0.10340100000000002</c:v>
                </c:pt>
                <c:pt idx="111">
                  <c:v>-8.5710000000000036E-2</c:v>
                </c:pt>
                <c:pt idx="112">
                  <c:v>-8.3261000000000043E-2</c:v>
                </c:pt>
                <c:pt idx="113">
                  <c:v>-7.9965000000000022E-2</c:v>
                </c:pt>
                <c:pt idx="114">
                  <c:v>-3.4423000000000009E-2</c:v>
                </c:pt>
                <c:pt idx="115">
                  <c:v>-3.1588000000000012E-2</c:v>
                </c:pt>
                <c:pt idx="116">
                  <c:v>-1.5958000000000003E-2</c:v>
                </c:pt>
                <c:pt idx="117">
                  <c:v>-8.7770000000000018E-3</c:v>
                </c:pt>
                <c:pt idx="118">
                  <c:v>3.6443000000000302E-2</c:v>
                </c:pt>
                <c:pt idx="119">
                  <c:v>6.3738000000000031E-2</c:v>
                </c:pt>
                <c:pt idx="120">
                  <c:v>6.9845000000000004E-2</c:v>
                </c:pt>
                <c:pt idx="121">
                  <c:v>0.12111200000000009</c:v>
                </c:pt>
                <c:pt idx="122">
                  <c:v>0.14789300000000041</c:v>
                </c:pt>
                <c:pt idx="123">
                  <c:v>0.17025399999999999</c:v>
                </c:pt>
                <c:pt idx="124">
                  <c:v>0.17628099999999999</c:v>
                </c:pt>
                <c:pt idx="125">
                  <c:v>0.18514100000000044</c:v>
                </c:pt>
                <c:pt idx="126">
                  <c:v>0.19001600000000021</c:v>
                </c:pt>
                <c:pt idx="127">
                  <c:v>0.20300900000000024</c:v>
                </c:pt>
                <c:pt idx="128">
                  <c:v>0.21744500000000203</c:v>
                </c:pt>
                <c:pt idx="129">
                  <c:v>0.22290900000000041</c:v>
                </c:pt>
                <c:pt idx="130">
                  <c:v>0.24377799999999999</c:v>
                </c:pt>
                <c:pt idx="131">
                  <c:v>0.24427399999999999</c:v>
                </c:pt>
                <c:pt idx="132">
                  <c:v>0.24713800000000041</c:v>
                </c:pt>
                <c:pt idx="133">
                  <c:v>0.26958900000000002</c:v>
                </c:pt>
                <c:pt idx="134">
                  <c:v>0.29175600000000002</c:v>
                </c:pt>
                <c:pt idx="135">
                  <c:v>0.34661800000000031</c:v>
                </c:pt>
                <c:pt idx="136">
                  <c:v>0.35912600000000211</c:v>
                </c:pt>
                <c:pt idx="137">
                  <c:v>0.41278500000000001</c:v>
                </c:pt>
                <c:pt idx="138">
                  <c:v>0.41818500000000008</c:v>
                </c:pt>
                <c:pt idx="139">
                  <c:v>0.44696700000000006</c:v>
                </c:pt>
                <c:pt idx="140">
                  <c:v>0.45996300000000001</c:v>
                </c:pt>
                <c:pt idx="141">
                  <c:v>0.49592200000000314</c:v>
                </c:pt>
                <c:pt idx="142">
                  <c:v>0.53100700000000001</c:v>
                </c:pt>
                <c:pt idx="143">
                  <c:v>0.55659199999999998</c:v>
                </c:pt>
                <c:pt idx="144">
                  <c:v>0.55844499999999997</c:v>
                </c:pt>
                <c:pt idx="145">
                  <c:v>0.59804299999999588</c:v>
                </c:pt>
                <c:pt idx="146">
                  <c:v>0.62301899999999999</c:v>
                </c:pt>
                <c:pt idx="147">
                  <c:v>0.67787200000000536</c:v>
                </c:pt>
                <c:pt idx="148">
                  <c:v>0.68863000000000063</c:v>
                </c:pt>
                <c:pt idx="149">
                  <c:v>0.74986699999999951</c:v>
                </c:pt>
                <c:pt idx="150">
                  <c:v>0.80060200000000004</c:v>
                </c:pt>
                <c:pt idx="151">
                  <c:v>0.85569500000000764</c:v>
                </c:pt>
              </c:numCache>
            </c:numRef>
          </c:xVal>
          <c:yVal>
            <c:numRef>
              <c:f>'data_Shangai-China'!$E$2:$E$999</c:f>
              <c:numCache>
                <c:formatCode>General</c:formatCode>
                <c:ptCount val="998"/>
              </c:numCache>
            </c:numRef>
          </c:yVal>
          <c:bubbleSize>
            <c:numRef>
              <c:f>'data_Shangai-China'!$J$2:$J$999</c:f>
              <c:numCache>
                <c:formatCode>General</c:formatCode>
                <c:ptCount val="998"/>
                <c:pt idx="0">
                  <c:v>815</c:v>
                </c:pt>
                <c:pt idx="1">
                  <c:v>364</c:v>
                </c:pt>
                <c:pt idx="2">
                  <c:v>182</c:v>
                </c:pt>
                <c:pt idx="3">
                  <c:v>600</c:v>
                </c:pt>
                <c:pt idx="4">
                  <c:v>433</c:v>
                </c:pt>
                <c:pt idx="5">
                  <c:v>851</c:v>
                </c:pt>
                <c:pt idx="6">
                  <c:v>1475</c:v>
                </c:pt>
                <c:pt idx="7">
                  <c:v>1787</c:v>
                </c:pt>
                <c:pt idx="8">
                  <c:v>397</c:v>
                </c:pt>
                <c:pt idx="9">
                  <c:v>3880</c:v>
                </c:pt>
                <c:pt idx="10">
                  <c:v>1667</c:v>
                </c:pt>
                <c:pt idx="11">
                  <c:v>844</c:v>
                </c:pt>
                <c:pt idx="12">
                  <c:v>3970</c:v>
                </c:pt>
                <c:pt idx="13">
                  <c:v>1423</c:v>
                </c:pt>
                <c:pt idx="14">
                  <c:v>231</c:v>
                </c:pt>
                <c:pt idx="15">
                  <c:v>1360</c:v>
                </c:pt>
                <c:pt idx="16">
                  <c:v>533</c:v>
                </c:pt>
                <c:pt idx="17">
                  <c:v>803</c:v>
                </c:pt>
                <c:pt idx="18">
                  <c:v>1790</c:v>
                </c:pt>
                <c:pt idx="19">
                  <c:v>2943</c:v>
                </c:pt>
                <c:pt idx="20">
                  <c:v>2127</c:v>
                </c:pt>
                <c:pt idx="21">
                  <c:v>7135</c:v>
                </c:pt>
                <c:pt idx="22">
                  <c:v>3903</c:v>
                </c:pt>
                <c:pt idx="23">
                  <c:v>880</c:v>
                </c:pt>
                <c:pt idx="24">
                  <c:v>1399</c:v>
                </c:pt>
                <c:pt idx="25">
                  <c:v>2096</c:v>
                </c:pt>
                <c:pt idx="26">
                  <c:v>2320</c:v>
                </c:pt>
                <c:pt idx="27">
                  <c:v>1090</c:v>
                </c:pt>
                <c:pt idx="28">
                  <c:v>2749</c:v>
                </c:pt>
                <c:pt idx="29">
                  <c:v>1661</c:v>
                </c:pt>
                <c:pt idx="30">
                  <c:v>2531</c:v>
                </c:pt>
                <c:pt idx="31">
                  <c:v>4987</c:v>
                </c:pt>
                <c:pt idx="32">
                  <c:v>1179</c:v>
                </c:pt>
                <c:pt idx="33">
                  <c:v>1222</c:v>
                </c:pt>
                <c:pt idx="34">
                  <c:v>647</c:v>
                </c:pt>
                <c:pt idx="35">
                  <c:v>1251</c:v>
                </c:pt>
                <c:pt idx="36">
                  <c:v>493</c:v>
                </c:pt>
                <c:pt idx="37">
                  <c:v>424</c:v>
                </c:pt>
                <c:pt idx="38">
                  <c:v>842</c:v>
                </c:pt>
                <c:pt idx="39">
                  <c:v>968</c:v>
                </c:pt>
                <c:pt idx="40">
                  <c:v>1088</c:v>
                </c:pt>
                <c:pt idx="41">
                  <c:v>676</c:v>
                </c:pt>
                <c:pt idx="42">
                  <c:v>5043</c:v>
                </c:pt>
                <c:pt idx="43">
                  <c:v>3869</c:v>
                </c:pt>
                <c:pt idx="44">
                  <c:v>1023</c:v>
                </c:pt>
                <c:pt idx="45">
                  <c:v>313</c:v>
                </c:pt>
                <c:pt idx="46">
                  <c:v>1059</c:v>
                </c:pt>
                <c:pt idx="47">
                  <c:v>2554</c:v>
                </c:pt>
                <c:pt idx="48">
                  <c:v>497</c:v>
                </c:pt>
                <c:pt idx="49">
                  <c:v>3149</c:v>
                </c:pt>
                <c:pt idx="50">
                  <c:v>2712</c:v>
                </c:pt>
                <c:pt idx="51">
                  <c:v>987</c:v>
                </c:pt>
                <c:pt idx="52">
                  <c:v>2690</c:v>
                </c:pt>
                <c:pt idx="53">
                  <c:v>1573</c:v>
                </c:pt>
                <c:pt idx="54">
                  <c:v>548</c:v>
                </c:pt>
                <c:pt idx="55">
                  <c:v>3354</c:v>
                </c:pt>
                <c:pt idx="56">
                  <c:v>3600</c:v>
                </c:pt>
                <c:pt idx="57">
                  <c:v>2086</c:v>
                </c:pt>
                <c:pt idx="58">
                  <c:v>5113</c:v>
                </c:pt>
                <c:pt idx="59">
                  <c:v>1466</c:v>
                </c:pt>
                <c:pt idx="60">
                  <c:v>1399</c:v>
                </c:pt>
                <c:pt idx="61">
                  <c:v>255</c:v>
                </c:pt>
                <c:pt idx="62">
                  <c:v>1001</c:v>
                </c:pt>
                <c:pt idx="63">
                  <c:v>2306</c:v>
                </c:pt>
                <c:pt idx="64">
                  <c:v>1146</c:v>
                </c:pt>
                <c:pt idx="65">
                  <c:v>605</c:v>
                </c:pt>
                <c:pt idx="66">
                  <c:v>671</c:v>
                </c:pt>
                <c:pt idx="67">
                  <c:v>1316</c:v>
                </c:pt>
                <c:pt idx="68">
                  <c:v>447</c:v>
                </c:pt>
                <c:pt idx="69">
                  <c:v>2005</c:v>
                </c:pt>
                <c:pt idx="70">
                  <c:v>1171</c:v>
                </c:pt>
                <c:pt idx="71">
                  <c:v>4773</c:v>
                </c:pt>
                <c:pt idx="72">
                  <c:v>2193</c:v>
                </c:pt>
                <c:pt idx="73">
                  <c:v>2099</c:v>
                </c:pt>
                <c:pt idx="74">
                  <c:v>1093</c:v>
                </c:pt>
                <c:pt idx="75">
                  <c:v>1180</c:v>
                </c:pt>
                <c:pt idx="76">
                  <c:v>1926</c:v>
                </c:pt>
                <c:pt idx="77">
                  <c:v>1681</c:v>
                </c:pt>
                <c:pt idx="78">
                  <c:v>835</c:v>
                </c:pt>
                <c:pt idx="79">
                  <c:v>107</c:v>
                </c:pt>
                <c:pt idx="80">
                  <c:v>883</c:v>
                </c:pt>
                <c:pt idx="81">
                  <c:v>3043</c:v>
                </c:pt>
                <c:pt idx="82">
                  <c:v>7815</c:v>
                </c:pt>
                <c:pt idx="83">
                  <c:v>481</c:v>
                </c:pt>
                <c:pt idx="84">
                  <c:v>1760</c:v>
                </c:pt>
                <c:pt idx="86">
                  <c:v>1943</c:v>
                </c:pt>
                <c:pt idx="87">
                  <c:v>1473</c:v>
                </c:pt>
                <c:pt idx="88">
                  <c:v>767</c:v>
                </c:pt>
                <c:pt idx="89">
                  <c:v>2729</c:v>
                </c:pt>
                <c:pt idx="90">
                  <c:v>2048</c:v>
                </c:pt>
                <c:pt idx="91">
                  <c:v>1453</c:v>
                </c:pt>
                <c:pt idx="92">
                  <c:v>333</c:v>
                </c:pt>
                <c:pt idx="93">
                  <c:v>690</c:v>
                </c:pt>
                <c:pt idx="94">
                  <c:v>1163</c:v>
                </c:pt>
                <c:pt idx="95">
                  <c:v>2755</c:v>
                </c:pt>
                <c:pt idx="96">
                  <c:v>1671</c:v>
                </c:pt>
                <c:pt idx="97">
                  <c:v>424</c:v>
                </c:pt>
                <c:pt idx="98">
                  <c:v>810</c:v>
                </c:pt>
                <c:pt idx="99">
                  <c:v>813</c:v>
                </c:pt>
                <c:pt idx="100">
                  <c:v>1670</c:v>
                </c:pt>
                <c:pt idx="101">
                  <c:v>802</c:v>
                </c:pt>
                <c:pt idx="102">
                  <c:v>3486</c:v>
                </c:pt>
                <c:pt idx="103">
                  <c:v>936</c:v>
                </c:pt>
                <c:pt idx="104">
                  <c:v>1900</c:v>
                </c:pt>
                <c:pt idx="105">
                  <c:v>1428</c:v>
                </c:pt>
                <c:pt idx="106">
                  <c:v>1121</c:v>
                </c:pt>
                <c:pt idx="107">
                  <c:v>743</c:v>
                </c:pt>
                <c:pt idx="108">
                  <c:v>175</c:v>
                </c:pt>
                <c:pt idx="109">
                  <c:v>1350</c:v>
                </c:pt>
                <c:pt idx="110">
                  <c:v>1474</c:v>
                </c:pt>
                <c:pt idx="111">
                  <c:v>2019</c:v>
                </c:pt>
                <c:pt idx="112">
                  <c:v>1275</c:v>
                </c:pt>
                <c:pt idx="113">
                  <c:v>1345</c:v>
                </c:pt>
                <c:pt idx="114">
                  <c:v>1621</c:v>
                </c:pt>
                <c:pt idx="115">
                  <c:v>1452</c:v>
                </c:pt>
                <c:pt idx="116">
                  <c:v>1093</c:v>
                </c:pt>
                <c:pt idx="117">
                  <c:v>1172</c:v>
                </c:pt>
                <c:pt idx="118">
                  <c:v>1720</c:v>
                </c:pt>
                <c:pt idx="119">
                  <c:v>1167</c:v>
                </c:pt>
                <c:pt idx="120">
                  <c:v>1148</c:v>
                </c:pt>
                <c:pt idx="121">
                  <c:v>1450</c:v>
                </c:pt>
                <c:pt idx="122">
                  <c:v>675</c:v>
                </c:pt>
                <c:pt idx="123">
                  <c:v>400</c:v>
                </c:pt>
                <c:pt idx="124">
                  <c:v>2197</c:v>
                </c:pt>
                <c:pt idx="125">
                  <c:v>1137</c:v>
                </c:pt>
                <c:pt idx="126">
                  <c:v>1964</c:v>
                </c:pt>
                <c:pt idx="127">
                  <c:v>1132</c:v>
                </c:pt>
                <c:pt idx="128">
                  <c:v>1135</c:v>
                </c:pt>
                <c:pt idx="129">
                  <c:v>471</c:v>
                </c:pt>
                <c:pt idx="130">
                  <c:v>1773</c:v>
                </c:pt>
                <c:pt idx="131">
                  <c:v>1481</c:v>
                </c:pt>
                <c:pt idx="132">
                  <c:v>1509</c:v>
                </c:pt>
                <c:pt idx="133">
                  <c:v>1000</c:v>
                </c:pt>
                <c:pt idx="134">
                  <c:v>1551</c:v>
                </c:pt>
                <c:pt idx="135">
                  <c:v>4299</c:v>
                </c:pt>
                <c:pt idx="136">
                  <c:v>1563</c:v>
                </c:pt>
                <c:pt idx="137">
                  <c:v>1048</c:v>
                </c:pt>
                <c:pt idx="138">
                  <c:v>1914</c:v>
                </c:pt>
                <c:pt idx="139">
                  <c:v>1173</c:v>
                </c:pt>
                <c:pt idx="140">
                  <c:v>1585</c:v>
                </c:pt>
                <c:pt idx="141">
                  <c:v>1730</c:v>
                </c:pt>
                <c:pt idx="142">
                  <c:v>1374</c:v>
                </c:pt>
                <c:pt idx="143">
                  <c:v>1366</c:v>
                </c:pt>
                <c:pt idx="144">
                  <c:v>1350</c:v>
                </c:pt>
                <c:pt idx="145">
                  <c:v>950</c:v>
                </c:pt>
                <c:pt idx="146">
                  <c:v>2897</c:v>
                </c:pt>
                <c:pt idx="147">
                  <c:v>1450</c:v>
                </c:pt>
                <c:pt idx="149">
                  <c:v>1659</c:v>
                </c:pt>
                <c:pt idx="150">
                  <c:v>2782</c:v>
                </c:pt>
                <c:pt idx="151">
                  <c:v>1552</c:v>
                </c:pt>
              </c:numCache>
            </c:numRef>
          </c:bubbleSize>
        </c:ser>
        <c:dLbls/>
        <c:bubbleScale val="15"/>
        <c:axId val="130111744"/>
        <c:axId val="130158592"/>
      </c:bubbleChart>
      <c:valAx>
        <c:axId val="130111744"/>
        <c:scaling>
          <c:orientation val="minMax"/>
          <c:max val="2"/>
          <c:min val="-2"/>
        </c:scaling>
        <c:axPos val="b"/>
        <c:numFmt formatCode="General" sourceLinked="1"/>
        <c:majorTickMark val="none"/>
        <c:tickLblPos val="nextTo"/>
        <c:txPr>
          <a:bodyPr rot="0" vert="horz"/>
          <a:lstStyle/>
          <a:p>
            <a:pPr>
              <a:defRPr/>
            </a:pPr>
            <a:endParaRPr lang="zh-CN"/>
          </a:p>
        </c:txPr>
        <c:crossAx val="130158592"/>
        <c:crosses val="autoZero"/>
        <c:crossBetween val="midCat"/>
        <c:majorUnit val="1"/>
      </c:valAx>
      <c:valAx>
        <c:axId val="130158592"/>
        <c:scaling>
          <c:orientation val="minMax"/>
          <c:max val="700"/>
          <c:min val="350"/>
        </c:scaling>
        <c:axPos val="l"/>
        <c:numFmt formatCode="General" sourceLinked="1"/>
        <c:tickLblPos val="low"/>
        <c:txPr>
          <a:bodyPr rot="0" vert="horz"/>
          <a:lstStyle/>
          <a:p>
            <a:pPr>
              <a:defRPr/>
            </a:pPr>
            <a:endParaRPr lang="zh-CN"/>
          </a:p>
        </c:txPr>
        <c:crossAx val="130111744"/>
        <c:crosses val="autoZero"/>
        <c:crossBetween val="midCat"/>
        <c:majorUnit val="293"/>
      </c:valAx>
    </c:plotArea>
    <c:plotVisOnly val="1"/>
    <c:dispBlanksAs val="gap"/>
  </c:chart>
  <c:txPr>
    <a:bodyPr/>
    <a:lstStyle/>
    <a:p>
      <a:pPr>
        <a:defRPr sz="1800"/>
      </a:pPr>
      <a:endParaRPr lang="zh-CN"/>
    </a:p>
  </c:txPr>
  <c:externalData r:id="rId1"/>
</c:chartSpace>
</file>

<file path=ppt/charts/chart7.xml><?xml version="1.0" encoding="utf-8"?>
<c:chartSpace xmlns:c="http://schemas.openxmlformats.org/drawingml/2006/chart" xmlns:a="http://schemas.openxmlformats.org/drawingml/2006/main" xmlns:r="http://schemas.openxmlformats.org/officeDocument/2006/relationships">
  <c:lang val="zh-CN"/>
  <c:chart>
    <c:plotArea>
      <c:layout/>
      <c:barChart>
        <c:barDir val="bar"/>
        <c:grouping val="stacked"/>
        <c:ser>
          <c:idx val="2"/>
          <c:order val="1"/>
          <c:tx>
            <c:strRef>
              <c:f>gender!$E$6</c:f>
              <c:strCache>
                <c:ptCount val="1"/>
                <c:pt idx="0">
                  <c:v>30岁以下</c:v>
                </c:pt>
              </c:strCache>
            </c:strRef>
          </c:tx>
          <c:spPr>
            <a:solidFill>
              <a:schemeClr val="tx1"/>
            </a:solidFill>
          </c:spPr>
          <c:cat>
            <c:strRef>
              <c:f>gender!$B$7:$B$43</c:f>
              <c:strCache>
                <c:ptCount val="37"/>
                <c:pt idx="0">
                  <c:v>意大利</c:v>
                </c:pt>
                <c:pt idx="1">
                  <c:v>爱沙尼亚</c:v>
                </c:pt>
                <c:pt idx="2">
                  <c:v>格鲁吉亚</c:v>
                </c:pt>
                <c:pt idx="3">
                  <c:v>保加利亚</c:v>
                </c:pt>
                <c:pt idx="4">
                  <c:v>拉脱维亚</c:v>
                </c:pt>
                <c:pt idx="5">
                  <c:v>俄罗斯</c:v>
                </c:pt>
                <c:pt idx="6">
                  <c:v>瑞典</c:v>
                </c:pt>
                <c:pt idx="7">
                  <c:v>澳大利亚</c:v>
                </c:pt>
                <c:pt idx="8">
                  <c:v>荷兰</c:v>
                </c:pt>
                <c:pt idx="9">
                  <c:v>新西兰</c:v>
                </c:pt>
                <c:pt idx="10">
                  <c:v>丹麦</c:v>
                </c:pt>
                <c:pt idx="11">
                  <c:v>捷克</c:v>
                </c:pt>
                <c:pt idx="12">
                  <c:v>西班牙</c:v>
                </c:pt>
                <c:pt idx="13">
                  <c:v>挪威</c:v>
                </c:pt>
                <c:pt idx="14">
                  <c:v>芬兰</c:v>
                </c:pt>
                <c:pt idx="15">
                  <c:v>斯洛伐克</c:v>
                </c:pt>
                <c:pt idx="16">
                  <c:v>日本</c:v>
                </c:pt>
                <c:pt idx="17">
                  <c:v>克罗地亚</c:v>
                </c:pt>
                <c:pt idx="18">
                  <c:v>国际平均值</c:v>
                </c:pt>
                <c:pt idx="19">
                  <c:v>智利</c:v>
                </c:pt>
                <c:pt idx="20">
                  <c:v>塞尔维亚</c:v>
                </c:pt>
                <c:pt idx="21">
                  <c:v>塞浦路斯</c:v>
                </c:pt>
                <c:pt idx="22">
                  <c:v>葡萄牙</c:v>
                </c:pt>
                <c:pt idx="23">
                  <c:v>以色列</c:v>
                </c:pt>
                <c:pt idx="24">
                  <c:v>韩国</c:v>
                </c:pt>
                <c:pt idx="25">
                  <c:v>罗马尼亚</c:v>
                </c:pt>
                <c:pt idx="26">
                  <c:v>法国</c:v>
                </c:pt>
                <c:pt idx="27">
                  <c:v>墨西哥</c:v>
                </c:pt>
                <c:pt idx="28">
                  <c:v>弗兰德斯（比利时）</c:v>
                </c:pt>
                <c:pt idx="29">
                  <c:v>波兰</c:v>
                </c:pt>
                <c:pt idx="30">
                  <c:v>阿尔伯塔（加拿大）</c:v>
                </c:pt>
                <c:pt idx="31">
                  <c:v>英格兰（英国）</c:v>
                </c:pt>
                <c:pt idx="32">
                  <c:v>巴西</c:v>
                </c:pt>
                <c:pt idx="33">
                  <c:v>马来西亚</c:v>
                </c:pt>
                <c:pt idx="34">
                  <c:v>阿布扎比（阿联酋）</c:v>
                </c:pt>
                <c:pt idx="35">
                  <c:v>新加坡</c:v>
                </c:pt>
                <c:pt idx="36">
                  <c:v>中国上海</c:v>
                </c:pt>
              </c:strCache>
            </c:strRef>
          </c:cat>
          <c:val>
            <c:numRef>
              <c:f>gender!$E$7:$E$43</c:f>
              <c:numCache>
                <c:formatCode>0.0_ </c:formatCode>
                <c:ptCount val="37"/>
                <c:pt idx="0">
                  <c:v>1.0594343511977726</c:v>
                </c:pt>
                <c:pt idx="1">
                  <c:v>7.3965336548824467</c:v>
                </c:pt>
                <c:pt idx="2">
                  <c:v>5.741842546734512</c:v>
                </c:pt>
                <c:pt idx="3">
                  <c:v>3.4288013386918834</c:v>
                </c:pt>
                <c:pt idx="4">
                  <c:v>4.8544825908189457</c:v>
                </c:pt>
                <c:pt idx="5">
                  <c:v>12.346571953194605</c:v>
                </c:pt>
                <c:pt idx="6">
                  <c:v>5.0184341590083443</c:v>
                </c:pt>
                <c:pt idx="7">
                  <c:v>15.670521240353303</c:v>
                </c:pt>
                <c:pt idx="8">
                  <c:v>17.117692209176706</c:v>
                </c:pt>
                <c:pt idx="9">
                  <c:v>10.820212811245517</c:v>
                </c:pt>
                <c:pt idx="10">
                  <c:v>6.0197269124488857</c:v>
                </c:pt>
                <c:pt idx="11">
                  <c:v>10.791126066164097</c:v>
                </c:pt>
                <c:pt idx="12">
                  <c:v>2.8038413876739692</c:v>
                </c:pt>
                <c:pt idx="13">
                  <c:v>11.186598291033244</c:v>
                </c:pt>
                <c:pt idx="14">
                  <c:v>7.7358531057174291</c:v>
                </c:pt>
                <c:pt idx="15">
                  <c:v>11.295565568749122</c:v>
                </c:pt>
                <c:pt idx="16">
                  <c:v>18.570894195688091</c:v>
                </c:pt>
                <c:pt idx="17">
                  <c:v>13.713072901919867</c:v>
                </c:pt>
                <c:pt idx="18">
                  <c:v>12.027212678392388</c:v>
                </c:pt>
                <c:pt idx="19">
                  <c:v>21.039468473500257</c:v>
                </c:pt>
                <c:pt idx="20">
                  <c:v>10.222155233193284</c:v>
                </c:pt>
                <c:pt idx="21">
                  <c:v>6.6394022864687408</c:v>
                </c:pt>
                <c:pt idx="22">
                  <c:v>1.2152212282869623</c:v>
                </c:pt>
                <c:pt idx="23">
                  <c:v>13.694058007404511</c:v>
                </c:pt>
                <c:pt idx="24">
                  <c:v>10.868683419091052</c:v>
                </c:pt>
                <c:pt idx="25">
                  <c:v>13.536706995674223</c:v>
                </c:pt>
                <c:pt idx="26">
                  <c:v>8.5262698435972055</c:v>
                </c:pt>
                <c:pt idx="27">
                  <c:v>12.552565453162934</c:v>
                </c:pt>
                <c:pt idx="28">
                  <c:v>23.615992705490324</c:v>
                </c:pt>
                <c:pt idx="29">
                  <c:v>8.572323086186838</c:v>
                </c:pt>
                <c:pt idx="30">
                  <c:v>18.38753243930136</c:v>
                </c:pt>
                <c:pt idx="31">
                  <c:v>20.893869311139287</c:v>
                </c:pt>
                <c:pt idx="32">
                  <c:v>17.594140578756772</c:v>
                </c:pt>
                <c:pt idx="33">
                  <c:v>18.326587120228876</c:v>
                </c:pt>
                <c:pt idx="34">
                  <c:v>12.026435875933904</c:v>
                </c:pt>
                <c:pt idx="35">
                  <c:v>31.828632111464586</c:v>
                </c:pt>
                <c:pt idx="36">
                  <c:v>17.868406968546257</c:v>
                </c:pt>
              </c:numCache>
            </c:numRef>
          </c:val>
        </c:ser>
        <c:ser>
          <c:idx val="3"/>
          <c:order val="2"/>
          <c:tx>
            <c:strRef>
              <c:f>gender!$H$6</c:f>
              <c:strCache>
                <c:ptCount val="1"/>
                <c:pt idx="0">
                  <c:v>30-39岁</c:v>
                </c:pt>
              </c:strCache>
            </c:strRef>
          </c:tx>
          <c:spPr>
            <a:solidFill>
              <a:schemeClr val="tx2">
                <a:lumMod val="60000"/>
                <a:lumOff val="40000"/>
              </a:schemeClr>
            </a:solidFill>
          </c:spPr>
          <c:cat>
            <c:strRef>
              <c:f>gender!$B$7:$B$43</c:f>
              <c:strCache>
                <c:ptCount val="37"/>
                <c:pt idx="0">
                  <c:v>意大利</c:v>
                </c:pt>
                <c:pt idx="1">
                  <c:v>爱沙尼亚</c:v>
                </c:pt>
                <c:pt idx="2">
                  <c:v>格鲁吉亚</c:v>
                </c:pt>
                <c:pt idx="3">
                  <c:v>保加利亚</c:v>
                </c:pt>
                <c:pt idx="4">
                  <c:v>拉脱维亚</c:v>
                </c:pt>
                <c:pt idx="5">
                  <c:v>俄罗斯</c:v>
                </c:pt>
                <c:pt idx="6">
                  <c:v>瑞典</c:v>
                </c:pt>
                <c:pt idx="7">
                  <c:v>澳大利亚</c:v>
                </c:pt>
                <c:pt idx="8">
                  <c:v>荷兰</c:v>
                </c:pt>
                <c:pt idx="9">
                  <c:v>新西兰</c:v>
                </c:pt>
                <c:pt idx="10">
                  <c:v>丹麦</c:v>
                </c:pt>
                <c:pt idx="11">
                  <c:v>捷克</c:v>
                </c:pt>
                <c:pt idx="12">
                  <c:v>西班牙</c:v>
                </c:pt>
                <c:pt idx="13">
                  <c:v>挪威</c:v>
                </c:pt>
                <c:pt idx="14">
                  <c:v>芬兰</c:v>
                </c:pt>
                <c:pt idx="15">
                  <c:v>斯洛伐克</c:v>
                </c:pt>
                <c:pt idx="16">
                  <c:v>日本</c:v>
                </c:pt>
                <c:pt idx="17">
                  <c:v>克罗地亚</c:v>
                </c:pt>
                <c:pt idx="18">
                  <c:v>国际平均值</c:v>
                </c:pt>
                <c:pt idx="19">
                  <c:v>智利</c:v>
                </c:pt>
                <c:pt idx="20">
                  <c:v>塞尔维亚</c:v>
                </c:pt>
                <c:pt idx="21">
                  <c:v>塞浦路斯</c:v>
                </c:pt>
                <c:pt idx="22">
                  <c:v>葡萄牙</c:v>
                </c:pt>
                <c:pt idx="23">
                  <c:v>以色列</c:v>
                </c:pt>
                <c:pt idx="24">
                  <c:v>韩国</c:v>
                </c:pt>
                <c:pt idx="25">
                  <c:v>罗马尼亚</c:v>
                </c:pt>
                <c:pt idx="26">
                  <c:v>法国</c:v>
                </c:pt>
                <c:pt idx="27">
                  <c:v>墨西哥</c:v>
                </c:pt>
                <c:pt idx="28">
                  <c:v>弗兰德斯（比利时）</c:v>
                </c:pt>
                <c:pt idx="29">
                  <c:v>波兰</c:v>
                </c:pt>
                <c:pt idx="30">
                  <c:v>阿尔伯塔（加拿大）</c:v>
                </c:pt>
                <c:pt idx="31">
                  <c:v>英格兰（英国）</c:v>
                </c:pt>
                <c:pt idx="32">
                  <c:v>巴西</c:v>
                </c:pt>
                <c:pt idx="33">
                  <c:v>马来西亚</c:v>
                </c:pt>
                <c:pt idx="34">
                  <c:v>阿布扎比（阿联酋）</c:v>
                </c:pt>
                <c:pt idx="35">
                  <c:v>新加坡</c:v>
                </c:pt>
                <c:pt idx="36">
                  <c:v>中国上海</c:v>
                </c:pt>
              </c:strCache>
            </c:strRef>
          </c:cat>
          <c:val>
            <c:numRef>
              <c:f>gender!$H$7:$H$43</c:f>
              <c:numCache>
                <c:formatCode>0.0_ </c:formatCode>
                <c:ptCount val="37"/>
                <c:pt idx="0">
                  <c:v>15.74719919377498</c:v>
                </c:pt>
                <c:pt idx="1">
                  <c:v>17.201805476247291</c:v>
                </c:pt>
                <c:pt idx="2">
                  <c:v>20.070754012774334</c:v>
                </c:pt>
                <c:pt idx="3">
                  <c:v>18.337775434663733</c:v>
                </c:pt>
                <c:pt idx="4">
                  <c:v>17.89821266165421</c:v>
                </c:pt>
                <c:pt idx="5">
                  <c:v>17.458105558251503</c:v>
                </c:pt>
                <c:pt idx="6">
                  <c:v>25.742610279940546</c:v>
                </c:pt>
                <c:pt idx="7">
                  <c:v>22.938858886950253</c:v>
                </c:pt>
                <c:pt idx="8">
                  <c:v>23.385863692491334</c:v>
                </c:pt>
                <c:pt idx="9">
                  <c:v>24.763238280018321</c:v>
                </c:pt>
                <c:pt idx="10">
                  <c:v>29.672502861022046</c:v>
                </c:pt>
                <c:pt idx="11">
                  <c:v>26.537814799535528</c:v>
                </c:pt>
                <c:pt idx="12">
                  <c:v>23.216440226992109</c:v>
                </c:pt>
                <c:pt idx="13">
                  <c:v>28.450779475602477</c:v>
                </c:pt>
                <c:pt idx="14">
                  <c:v>28.426965308706336</c:v>
                </c:pt>
                <c:pt idx="15">
                  <c:v>30.885884825238779</c:v>
                </c:pt>
                <c:pt idx="16">
                  <c:v>23.412939553068075</c:v>
                </c:pt>
                <c:pt idx="17">
                  <c:v>34.397329617632408</c:v>
                </c:pt>
                <c:pt idx="18">
                  <c:v>28.801776730317425</c:v>
                </c:pt>
                <c:pt idx="19">
                  <c:v>28.4571107983022</c:v>
                </c:pt>
                <c:pt idx="20">
                  <c:v>34.389484468762483</c:v>
                </c:pt>
                <c:pt idx="21">
                  <c:v>37.025371293235551</c:v>
                </c:pt>
                <c:pt idx="22">
                  <c:v>24.23440574819378</c:v>
                </c:pt>
                <c:pt idx="23">
                  <c:v>29.617476802643534</c:v>
                </c:pt>
                <c:pt idx="24">
                  <c:v>28.427670676154449</c:v>
                </c:pt>
                <c:pt idx="25">
                  <c:v>38.623924706440022</c:v>
                </c:pt>
                <c:pt idx="26">
                  <c:v>32.625007172612356</c:v>
                </c:pt>
                <c:pt idx="27">
                  <c:v>29.214160063061811</c:v>
                </c:pt>
                <c:pt idx="28">
                  <c:v>30.455665784153748</c:v>
                </c:pt>
                <c:pt idx="29">
                  <c:v>35.042004324588746</c:v>
                </c:pt>
                <c:pt idx="30">
                  <c:v>33.297762063164093</c:v>
                </c:pt>
                <c:pt idx="31">
                  <c:v>34.436364767223189</c:v>
                </c:pt>
                <c:pt idx="32">
                  <c:v>36.221719775718434</c:v>
                </c:pt>
                <c:pt idx="33">
                  <c:v>34.234279319234005</c:v>
                </c:pt>
                <c:pt idx="34">
                  <c:v>45.335877160544754</c:v>
                </c:pt>
                <c:pt idx="35">
                  <c:v>37.92676498540358</c:v>
                </c:pt>
                <c:pt idx="36">
                  <c:v>38.75383223742616</c:v>
                </c:pt>
              </c:numCache>
            </c:numRef>
          </c:val>
        </c:ser>
        <c:ser>
          <c:idx val="4"/>
          <c:order val="3"/>
          <c:tx>
            <c:strRef>
              <c:f>gender!$I$6</c:f>
              <c:strCache>
                <c:ptCount val="1"/>
                <c:pt idx="0">
                  <c:v>40-49岁</c:v>
                </c:pt>
              </c:strCache>
            </c:strRef>
          </c:tx>
          <c:spPr>
            <a:solidFill>
              <a:schemeClr val="tx2">
                <a:lumMod val="40000"/>
                <a:lumOff val="60000"/>
              </a:schemeClr>
            </a:solidFill>
          </c:spPr>
          <c:cat>
            <c:strRef>
              <c:f>gender!$B$7:$B$43</c:f>
              <c:strCache>
                <c:ptCount val="37"/>
                <c:pt idx="0">
                  <c:v>意大利</c:v>
                </c:pt>
                <c:pt idx="1">
                  <c:v>爱沙尼亚</c:v>
                </c:pt>
                <c:pt idx="2">
                  <c:v>格鲁吉亚</c:v>
                </c:pt>
                <c:pt idx="3">
                  <c:v>保加利亚</c:v>
                </c:pt>
                <c:pt idx="4">
                  <c:v>拉脱维亚</c:v>
                </c:pt>
                <c:pt idx="5">
                  <c:v>俄罗斯</c:v>
                </c:pt>
                <c:pt idx="6">
                  <c:v>瑞典</c:v>
                </c:pt>
                <c:pt idx="7">
                  <c:v>澳大利亚</c:v>
                </c:pt>
                <c:pt idx="8">
                  <c:v>荷兰</c:v>
                </c:pt>
                <c:pt idx="9">
                  <c:v>新西兰</c:v>
                </c:pt>
                <c:pt idx="10">
                  <c:v>丹麦</c:v>
                </c:pt>
                <c:pt idx="11">
                  <c:v>捷克</c:v>
                </c:pt>
                <c:pt idx="12">
                  <c:v>西班牙</c:v>
                </c:pt>
                <c:pt idx="13">
                  <c:v>挪威</c:v>
                </c:pt>
                <c:pt idx="14">
                  <c:v>芬兰</c:v>
                </c:pt>
                <c:pt idx="15">
                  <c:v>斯洛伐克</c:v>
                </c:pt>
                <c:pt idx="16">
                  <c:v>日本</c:v>
                </c:pt>
                <c:pt idx="17">
                  <c:v>克罗地亚</c:v>
                </c:pt>
                <c:pt idx="18">
                  <c:v>国际平均值</c:v>
                </c:pt>
                <c:pt idx="19">
                  <c:v>智利</c:v>
                </c:pt>
                <c:pt idx="20">
                  <c:v>塞尔维亚</c:v>
                </c:pt>
                <c:pt idx="21">
                  <c:v>塞浦路斯</c:v>
                </c:pt>
                <c:pt idx="22">
                  <c:v>葡萄牙</c:v>
                </c:pt>
                <c:pt idx="23">
                  <c:v>以色列</c:v>
                </c:pt>
                <c:pt idx="24">
                  <c:v>韩国</c:v>
                </c:pt>
                <c:pt idx="25">
                  <c:v>罗马尼亚</c:v>
                </c:pt>
                <c:pt idx="26">
                  <c:v>法国</c:v>
                </c:pt>
                <c:pt idx="27">
                  <c:v>墨西哥</c:v>
                </c:pt>
                <c:pt idx="28">
                  <c:v>弗兰德斯（比利时）</c:v>
                </c:pt>
                <c:pt idx="29">
                  <c:v>波兰</c:v>
                </c:pt>
                <c:pt idx="30">
                  <c:v>阿尔伯塔（加拿大）</c:v>
                </c:pt>
                <c:pt idx="31">
                  <c:v>英格兰（英国）</c:v>
                </c:pt>
                <c:pt idx="32">
                  <c:v>巴西</c:v>
                </c:pt>
                <c:pt idx="33">
                  <c:v>马来西亚</c:v>
                </c:pt>
                <c:pt idx="34">
                  <c:v>阿布扎比（阿联酋）</c:v>
                </c:pt>
                <c:pt idx="35">
                  <c:v>新加坡</c:v>
                </c:pt>
                <c:pt idx="36">
                  <c:v>中国上海</c:v>
                </c:pt>
              </c:strCache>
            </c:strRef>
          </c:cat>
          <c:val>
            <c:numRef>
              <c:f>gender!$I$7:$I$43</c:f>
              <c:numCache>
                <c:formatCode>0.0_ </c:formatCode>
                <c:ptCount val="37"/>
                <c:pt idx="0">
                  <c:v>32.86143116962559</c:v>
                </c:pt>
                <c:pt idx="1">
                  <c:v>27.235220795102162</c:v>
                </c:pt>
                <c:pt idx="2">
                  <c:v>27.042864321064449</c:v>
                </c:pt>
                <c:pt idx="3">
                  <c:v>31.505677725645224</c:v>
                </c:pt>
                <c:pt idx="4">
                  <c:v>33.630292066568977</c:v>
                </c:pt>
                <c:pt idx="5">
                  <c:v>30.638339226213269</c:v>
                </c:pt>
                <c:pt idx="6">
                  <c:v>31.358709545640806</c:v>
                </c:pt>
                <c:pt idx="7">
                  <c:v>24.28673476154415</c:v>
                </c:pt>
                <c:pt idx="8">
                  <c:v>22.576178255007832</c:v>
                </c:pt>
                <c:pt idx="9">
                  <c:v>27.825284049716981</c:v>
                </c:pt>
                <c:pt idx="10">
                  <c:v>28.51718199292068</c:v>
                </c:pt>
                <c:pt idx="11">
                  <c:v>27.444374928433938</c:v>
                </c:pt>
                <c:pt idx="12">
                  <c:v>38.774701021005527</c:v>
                </c:pt>
                <c:pt idx="13">
                  <c:v>26.402419062898669</c:v>
                </c:pt>
                <c:pt idx="14">
                  <c:v>31.006681480475883</c:v>
                </c:pt>
                <c:pt idx="15">
                  <c:v>25.34364255767488</c:v>
                </c:pt>
                <c:pt idx="16">
                  <c:v>27.13944348118433</c:v>
                </c:pt>
                <c:pt idx="17">
                  <c:v>21.463912049765934</c:v>
                </c:pt>
                <c:pt idx="18">
                  <c:v>28.817661371148684</c:v>
                </c:pt>
                <c:pt idx="19">
                  <c:v>20.173406276587333</c:v>
                </c:pt>
                <c:pt idx="20">
                  <c:v>25.086429821677889</c:v>
                </c:pt>
                <c:pt idx="21">
                  <c:v>26.224173631935123</c:v>
                </c:pt>
                <c:pt idx="22">
                  <c:v>46.649636839187686</c:v>
                </c:pt>
                <c:pt idx="23">
                  <c:v>29.414441046719514</c:v>
                </c:pt>
                <c:pt idx="24">
                  <c:v>33.452820446591446</c:v>
                </c:pt>
                <c:pt idx="25">
                  <c:v>20.991776794054285</c:v>
                </c:pt>
                <c:pt idx="26">
                  <c:v>32.68671966140635</c:v>
                </c:pt>
                <c:pt idx="27">
                  <c:v>32.294676462368244</c:v>
                </c:pt>
                <c:pt idx="28">
                  <c:v>22.022802881488563</c:v>
                </c:pt>
                <c:pt idx="29">
                  <c:v>32.960851206371736</c:v>
                </c:pt>
                <c:pt idx="30">
                  <c:v>26.936304150498962</c:v>
                </c:pt>
                <c:pt idx="31">
                  <c:v>24.565255831818259</c:v>
                </c:pt>
                <c:pt idx="32">
                  <c:v>30.222071994686946</c:v>
                </c:pt>
                <c:pt idx="33">
                  <c:v>34.875003420926582</c:v>
                </c:pt>
                <c:pt idx="34">
                  <c:v>30.963996921572765</c:v>
                </c:pt>
                <c:pt idx="35">
                  <c:v>18.614824075733768</c:v>
                </c:pt>
                <c:pt idx="36">
                  <c:v>34.247529407237764</c:v>
                </c:pt>
              </c:numCache>
            </c:numRef>
          </c:val>
        </c:ser>
        <c:ser>
          <c:idx val="5"/>
          <c:order val="4"/>
          <c:tx>
            <c:strRef>
              <c:f>gender!$J$6</c:f>
              <c:strCache>
                <c:ptCount val="1"/>
                <c:pt idx="0">
                  <c:v>50-59岁</c:v>
                </c:pt>
              </c:strCache>
            </c:strRef>
          </c:tx>
          <c:spPr>
            <a:solidFill>
              <a:schemeClr val="tx2">
                <a:lumMod val="20000"/>
                <a:lumOff val="80000"/>
              </a:schemeClr>
            </a:solidFill>
          </c:spPr>
          <c:cat>
            <c:strRef>
              <c:f>gender!$B$7:$B$43</c:f>
              <c:strCache>
                <c:ptCount val="37"/>
                <c:pt idx="0">
                  <c:v>意大利</c:v>
                </c:pt>
                <c:pt idx="1">
                  <c:v>爱沙尼亚</c:v>
                </c:pt>
                <c:pt idx="2">
                  <c:v>格鲁吉亚</c:v>
                </c:pt>
                <c:pt idx="3">
                  <c:v>保加利亚</c:v>
                </c:pt>
                <c:pt idx="4">
                  <c:v>拉脱维亚</c:v>
                </c:pt>
                <c:pt idx="5">
                  <c:v>俄罗斯</c:v>
                </c:pt>
                <c:pt idx="6">
                  <c:v>瑞典</c:v>
                </c:pt>
                <c:pt idx="7">
                  <c:v>澳大利亚</c:v>
                </c:pt>
                <c:pt idx="8">
                  <c:v>荷兰</c:v>
                </c:pt>
                <c:pt idx="9">
                  <c:v>新西兰</c:v>
                </c:pt>
                <c:pt idx="10">
                  <c:v>丹麦</c:v>
                </c:pt>
                <c:pt idx="11">
                  <c:v>捷克</c:v>
                </c:pt>
                <c:pt idx="12">
                  <c:v>西班牙</c:v>
                </c:pt>
                <c:pt idx="13">
                  <c:v>挪威</c:v>
                </c:pt>
                <c:pt idx="14">
                  <c:v>芬兰</c:v>
                </c:pt>
                <c:pt idx="15">
                  <c:v>斯洛伐克</c:v>
                </c:pt>
                <c:pt idx="16">
                  <c:v>日本</c:v>
                </c:pt>
                <c:pt idx="17">
                  <c:v>克罗地亚</c:v>
                </c:pt>
                <c:pt idx="18">
                  <c:v>国际平均值</c:v>
                </c:pt>
                <c:pt idx="19">
                  <c:v>智利</c:v>
                </c:pt>
                <c:pt idx="20">
                  <c:v>塞尔维亚</c:v>
                </c:pt>
                <c:pt idx="21">
                  <c:v>塞浦路斯</c:v>
                </c:pt>
                <c:pt idx="22">
                  <c:v>葡萄牙</c:v>
                </c:pt>
                <c:pt idx="23">
                  <c:v>以色列</c:v>
                </c:pt>
                <c:pt idx="24">
                  <c:v>韩国</c:v>
                </c:pt>
                <c:pt idx="25">
                  <c:v>罗马尼亚</c:v>
                </c:pt>
                <c:pt idx="26">
                  <c:v>法国</c:v>
                </c:pt>
                <c:pt idx="27">
                  <c:v>墨西哥</c:v>
                </c:pt>
                <c:pt idx="28">
                  <c:v>弗兰德斯（比利时）</c:v>
                </c:pt>
                <c:pt idx="29">
                  <c:v>波兰</c:v>
                </c:pt>
                <c:pt idx="30">
                  <c:v>阿尔伯塔（加拿大）</c:v>
                </c:pt>
                <c:pt idx="31">
                  <c:v>英格兰（英国）</c:v>
                </c:pt>
                <c:pt idx="32">
                  <c:v>巴西</c:v>
                </c:pt>
                <c:pt idx="33">
                  <c:v>马来西亚</c:v>
                </c:pt>
                <c:pt idx="34">
                  <c:v>阿布扎比（阿联酋）</c:v>
                </c:pt>
                <c:pt idx="35">
                  <c:v>新加坡</c:v>
                </c:pt>
                <c:pt idx="36">
                  <c:v>中国上海</c:v>
                </c:pt>
              </c:strCache>
            </c:strRef>
          </c:cat>
          <c:val>
            <c:numRef>
              <c:f>gender!$J$7:$J$43</c:f>
              <c:numCache>
                <c:formatCode>0.0_ </c:formatCode>
                <c:ptCount val="37"/>
                <c:pt idx="0">
                  <c:v>39.215481530534802</c:v>
                </c:pt>
                <c:pt idx="1">
                  <c:v>31.886055799141161</c:v>
                </c:pt>
                <c:pt idx="2">
                  <c:v>27.200226928399104</c:v>
                </c:pt>
                <c:pt idx="3">
                  <c:v>40.88290215473139</c:v>
                </c:pt>
                <c:pt idx="4">
                  <c:v>33.099222470655498</c:v>
                </c:pt>
                <c:pt idx="5">
                  <c:v>29.879654169022121</c:v>
                </c:pt>
                <c:pt idx="6">
                  <c:v>24.532571928033832</c:v>
                </c:pt>
                <c:pt idx="7">
                  <c:v>30.177359819605698</c:v>
                </c:pt>
                <c:pt idx="8">
                  <c:v>29.421234794624329</c:v>
                </c:pt>
                <c:pt idx="9">
                  <c:v>24.756863502256504</c:v>
                </c:pt>
                <c:pt idx="10">
                  <c:v>24.713004297791763</c:v>
                </c:pt>
                <c:pt idx="11">
                  <c:v>27.446851880651568</c:v>
                </c:pt>
                <c:pt idx="12">
                  <c:v>31.750513663591033</c:v>
                </c:pt>
                <c:pt idx="13">
                  <c:v>18.808061437817944</c:v>
                </c:pt>
                <c:pt idx="14">
                  <c:v>27.413967180511833</c:v>
                </c:pt>
                <c:pt idx="15">
                  <c:v>25.354237446751394</c:v>
                </c:pt>
                <c:pt idx="16">
                  <c:v>28.078937945813742</c:v>
                </c:pt>
                <c:pt idx="17">
                  <c:v>17.789252567312566</c:v>
                </c:pt>
                <c:pt idx="18">
                  <c:v>23.709600243668643</c:v>
                </c:pt>
                <c:pt idx="19">
                  <c:v>23.255953138260036</c:v>
                </c:pt>
                <c:pt idx="20">
                  <c:v>20.447651665614536</c:v>
                </c:pt>
                <c:pt idx="21">
                  <c:v>28.15196808385182</c:v>
                </c:pt>
                <c:pt idx="22">
                  <c:v>25.527007305533083</c:v>
                </c:pt>
                <c:pt idx="23">
                  <c:v>21.273715443141452</c:v>
                </c:pt>
                <c:pt idx="24">
                  <c:v>26.35566641157207</c:v>
                </c:pt>
                <c:pt idx="25">
                  <c:v>17.860802964760865</c:v>
                </c:pt>
                <c:pt idx="26">
                  <c:v>21.494357675184087</c:v>
                </c:pt>
                <c:pt idx="27">
                  <c:v>21.932432583515279</c:v>
                </c:pt>
                <c:pt idx="28">
                  <c:v>23.168405459022519</c:v>
                </c:pt>
                <c:pt idx="29">
                  <c:v>21.629918181828035</c:v>
                </c:pt>
                <c:pt idx="30">
                  <c:v>18.598911159561958</c:v>
                </c:pt>
                <c:pt idx="31">
                  <c:v>17.875460536960823</c:v>
                </c:pt>
                <c:pt idx="32">
                  <c:v>13.680258400707961</c:v>
                </c:pt>
                <c:pt idx="33">
                  <c:v>12.564130139610519</c:v>
                </c:pt>
                <c:pt idx="34">
                  <c:v>10.119856539460136</c:v>
                </c:pt>
                <c:pt idx="35">
                  <c:v>8.617603568803565</c:v>
                </c:pt>
                <c:pt idx="36">
                  <c:v>8.5851099974361897</c:v>
                </c:pt>
              </c:numCache>
            </c:numRef>
          </c:val>
        </c:ser>
        <c:ser>
          <c:idx val="6"/>
          <c:order val="5"/>
          <c:tx>
            <c:strRef>
              <c:f>gender!$K$6</c:f>
              <c:strCache>
                <c:ptCount val="1"/>
                <c:pt idx="0">
                  <c:v>60岁及以上</c:v>
                </c:pt>
              </c:strCache>
            </c:strRef>
          </c:tx>
          <c:spPr>
            <a:solidFill>
              <a:schemeClr val="bg1">
                <a:lumMod val="85000"/>
              </a:schemeClr>
            </a:solidFill>
          </c:spPr>
          <c:cat>
            <c:strRef>
              <c:f>gender!$B$7:$B$43</c:f>
              <c:strCache>
                <c:ptCount val="37"/>
                <c:pt idx="0">
                  <c:v>意大利</c:v>
                </c:pt>
                <c:pt idx="1">
                  <c:v>爱沙尼亚</c:v>
                </c:pt>
                <c:pt idx="2">
                  <c:v>格鲁吉亚</c:v>
                </c:pt>
                <c:pt idx="3">
                  <c:v>保加利亚</c:v>
                </c:pt>
                <c:pt idx="4">
                  <c:v>拉脱维亚</c:v>
                </c:pt>
                <c:pt idx="5">
                  <c:v>俄罗斯</c:v>
                </c:pt>
                <c:pt idx="6">
                  <c:v>瑞典</c:v>
                </c:pt>
                <c:pt idx="7">
                  <c:v>澳大利亚</c:v>
                </c:pt>
                <c:pt idx="8">
                  <c:v>荷兰</c:v>
                </c:pt>
                <c:pt idx="9">
                  <c:v>新西兰</c:v>
                </c:pt>
                <c:pt idx="10">
                  <c:v>丹麦</c:v>
                </c:pt>
                <c:pt idx="11">
                  <c:v>捷克</c:v>
                </c:pt>
                <c:pt idx="12">
                  <c:v>西班牙</c:v>
                </c:pt>
                <c:pt idx="13">
                  <c:v>挪威</c:v>
                </c:pt>
                <c:pt idx="14">
                  <c:v>芬兰</c:v>
                </c:pt>
                <c:pt idx="15">
                  <c:v>斯洛伐克</c:v>
                </c:pt>
                <c:pt idx="16">
                  <c:v>日本</c:v>
                </c:pt>
                <c:pt idx="17">
                  <c:v>克罗地亚</c:v>
                </c:pt>
                <c:pt idx="18">
                  <c:v>国际平均值</c:v>
                </c:pt>
                <c:pt idx="19">
                  <c:v>智利</c:v>
                </c:pt>
                <c:pt idx="20">
                  <c:v>塞尔维亚</c:v>
                </c:pt>
                <c:pt idx="21">
                  <c:v>塞浦路斯</c:v>
                </c:pt>
                <c:pt idx="22">
                  <c:v>葡萄牙</c:v>
                </c:pt>
                <c:pt idx="23">
                  <c:v>以色列</c:v>
                </c:pt>
                <c:pt idx="24">
                  <c:v>韩国</c:v>
                </c:pt>
                <c:pt idx="25">
                  <c:v>罗马尼亚</c:v>
                </c:pt>
                <c:pt idx="26">
                  <c:v>法国</c:v>
                </c:pt>
                <c:pt idx="27">
                  <c:v>墨西哥</c:v>
                </c:pt>
                <c:pt idx="28">
                  <c:v>弗兰德斯（比利时）</c:v>
                </c:pt>
                <c:pt idx="29">
                  <c:v>波兰</c:v>
                </c:pt>
                <c:pt idx="30">
                  <c:v>阿尔伯塔（加拿大）</c:v>
                </c:pt>
                <c:pt idx="31">
                  <c:v>英格兰（英国）</c:v>
                </c:pt>
                <c:pt idx="32">
                  <c:v>巴西</c:v>
                </c:pt>
                <c:pt idx="33">
                  <c:v>马来西亚</c:v>
                </c:pt>
                <c:pt idx="34">
                  <c:v>阿布扎比（阿联酋）</c:v>
                </c:pt>
                <c:pt idx="35">
                  <c:v>新加坡</c:v>
                </c:pt>
                <c:pt idx="36">
                  <c:v>中国上海</c:v>
                </c:pt>
              </c:strCache>
            </c:strRef>
          </c:cat>
          <c:val>
            <c:numRef>
              <c:f>gender!$K$7:$K$43</c:f>
              <c:numCache>
                <c:formatCode>0.0_ </c:formatCode>
                <c:ptCount val="37"/>
                <c:pt idx="0">
                  <c:v>11.116453754866857</c:v>
                </c:pt>
                <c:pt idx="1">
                  <c:v>16.280384274626932</c:v>
                </c:pt>
                <c:pt idx="2">
                  <c:v>19.944312191027592</c:v>
                </c:pt>
                <c:pt idx="3">
                  <c:v>5.8448433462677647</c:v>
                </c:pt>
                <c:pt idx="4">
                  <c:v>10.517790210302376</c:v>
                </c:pt>
                <c:pt idx="5">
                  <c:v>9.6773290933184999</c:v>
                </c:pt>
                <c:pt idx="6">
                  <c:v>13.347674087376452</c:v>
                </c:pt>
                <c:pt idx="7">
                  <c:v>6.9265252915465769</c:v>
                </c:pt>
                <c:pt idx="8">
                  <c:v>7.4990310486998029</c:v>
                </c:pt>
                <c:pt idx="9">
                  <c:v>11.834401356762664</c:v>
                </c:pt>
                <c:pt idx="10">
                  <c:v>11.077583935816627</c:v>
                </c:pt>
                <c:pt idx="11">
                  <c:v>7.7798323252148824</c:v>
                </c:pt>
                <c:pt idx="12">
                  <c:v>3.4545037007373738</c:v>
                </c:pt>
                <c:pt idx="13">
                  <c:v>15.152141732647666</c:v>
                </c:pt>
                <c:pt idx="14">
                  <c:v>5.4165329245885223</c:v>
                </c:pt>
                <c:pt idx="15">
                  <c:v>7.1206696015858313</c:v>
                </c:pt>
                <c:pt idx="16">
                  <c:v>2.7977848242457632</c:v>
                </c:pt>
                <c:pt idx="17">
                  <c:v>12.636432863369187</c:v>
                </c:pt>
                <c:pt idx="18">
                  <c:v>6.6437489764728577</c:v>
                </c:pt>
                <c:pt idx="19">
                  <c:v>7.0740613133501506</c:v>
                </c:pt>
                <c:pt idx="20">
                  <c:v>9.8542788107517776</c:v>
                </c:pt>
                <c:pt idx="21">
                  <c:v>1.9590847045087709</c:v>
                </c:pt>
                <c:pt idx="22">
                  <c:v>2.3737288787984872</c:v>
                </c:pt>
                <c:pt idx="23">
                  <c:v>6.0003087000909954</c:v>
                </c:pt>
                <c:pt idx="24">
                  <c:v>0.89515904659096968</c:v>
                </c:pt>
                <c:pt idx="25">
                  <c:v>8.9867885390706146</c:v>
                </c:pt>
                <c:pt idx="26">
                  <c:v>4.6676456471999721</c:v>
                </c:pt>
                <c:pt idx="27">
                  <c:v>4.0061654378917275</c:v>
                </c:pt>
                <c:pt idx="28">
                  <c:v>0.73713316984485411</c:v>
                </c:pt>
                <c:pt idx="29">
                  <c:v>1.7949032010246488</c:v>
                </c:pt>
                <c:pt idx="30">
                  <c:v>2.7794901874736206</c:v>
                </c:pt>
                <c:pt idx="31">
                  <c:v>2.2290495528584477</c:v>
                </c:pt>
                <c:pt idx="32">
                  <c:v>2.2818092501298839</c:v>
                </c:pt>
                <c:pt idx="33">
                  <c:v>0</c:v>
                </c:pt>
                <c:pt idx="34">
                  <c:v>1.5538335024884609</c:v>
                </c:pt>
                <c:pt idx="35">
                  <c:v>3.012175258594489</c:v>
                </c:pt>
                <c:pt idx="36">
                  <c:v>0.54512138935362253</c:v>
                </c:pt>
              </c:numCache>
            </c:numRef>
          </c:val>
        </c:ser>
        <c:dLbls/>
        <c:overlap val="100"/>
        <c:axId val="130154496"/>
        <c:axId val="130156032"/>
      </c:barChart>
      <c:scatterChart>
        <c:scatterStyle val="lineMarker"/>
        <c:ser>
          <c:idx val="0"/>
          <c:order val="0"/>
          <c:tx>
            <c:strRef>
              <c:f>gender!$C$6</c:f>
              <c:strCache>
                <c:ptCount val="1"/>
                <c:pt idx="0">
                  <c:v>女教师比例</c:v>
                </c:pt>
              </c:strCache>
            </c:strRef>
          </c:tx>
          <c:spPr>
            <a:ln w="28575">
              <a:noFill/>
            </a:ln>
          </c:spPr>
          <c:marker>
            <c:symbol val="circle"/>
            <c:size val="8"/>
            <c:spPr>
              <a:solidFill>
                <a:schemeClr val="bg1"/>
              </a:solidFill>
              <a:ln>
                <a:solidFill>
                  <a:schemeClr val="tx1"/>
                </a:solidFill>
              </a:ln>
            </c:spPr>
          </c:marker>
          <c:xVal>
            <c:numRef>
              <c:f>gender!$C$7:$C$43</c:f>
              <c:numCache>
                <c:formatCode>0.0_ </c:formatCode>
                <c:ptCount val="37"/>
                <c:pt idx="0">
                  <c:v>78.545784533400905</c:v>
                </c:pt>
                <c:pt idx="1">
                  <c:v>84.460008690620086</c:v>
                </c:pt>
                <c:pt idx="2">
                  <c:v>84.403614211564246</c:v>
                </c:pt>
                <c:pt idx="3">
                  <c:v>81.170263401904634</c:v>
                </c:pt>
                <c:pt idx="4">
                  <c:v>88.727494126137486</c:v>
                </c:pt>
                <c:pt idx="5">
                  <c:v>85.574119309786582</c:v>
                </c:pt>
                <c:pt idx="6">
                  <c:v>66.491157431118637</c:v>
                </c:pt>
                <c:pt idx="7">
                  <c:v>59.156742906506707</c:v>
                </c:pt>
                <c:pt idx="8">
                  <c:v>54.603341002560178</c:v>
                </c:pt>
                <c:pt idx="9">
                  <c:v>61.899699521333147</c:v>
                </c:pt>
                <c:pt idx="10">
                  <c:v>59.601807308590196</c:v>
                </c:pt>
                <c:pt idx="11">
                  <c:v>76.484236737792898</c:v>
                </c:pt>
                <c:pt idx="12">
                  <c:v>58.771158784038356</c:v>
                </c:pt>
                <c:pt idx="13">
                  <c:v>61.024982833595963</c:v>
                </c:pt>
                <c:pt idx="14">
                  <c:v>72.364873839512256</c:v>
                </c:pt>
                <c:pt idx="15">
                  <c:v>81.925796272524764</c:v>
                </c:pt>
                <c:pt idx="16">
                  <c:v>39.026084483575225</c:v>
                </c:pt>
                <c:pt idx="17">
                  <c:v>74.336301375636594</c:v>
                </c:pt>
                <c:pt idx="18">
                  <c:v>68.830842988889927</c:v>
                </c:pt>
                <c:pt idx="19">
                  <c:v>62.788275080931264</c:v>
                </c:pt>
                <c:pt idx="20">
                  <c:v>65.603601494344431</c:v>
                </c:pt>
                <c:pt idx="21">
                  <c:v>70.125438691948929</c:v>
                </c:pt>
                <c:pt idx="22">
                  <c:v>73.15989022860704</c:v>
                </c:pt>
                <c:pt idx="23">
                  <c:v>76.299034646061031</c:v>
                </c:pt>
                <c:pt idx="24">
                  <c:v>68.159260704321483</c:v>
                </c:pt>
                <c:pt idx="25">
                  <c:v>69.21110870778044</c:v>
                </c:pt>
                <c:pt idx="26">
                  <c:v>65.966538431297522</c:v>
                </c:pt>
                <c:pt idx="27">
                  <c:v>53.755814575616789</c:v>
                </c:pt>
                <c:pt idx="28">
                  <c:v>68.059085815153793</c:v>
                </c:pt>
                <c:pt idx="29">
                  <c:v>74.908715576518418</c:v>
                </c:pt>
                <c:pt idx="30">
                  <c:v>60.309406384744598</c:v>
                </c:pt>
                <c:pt idx="31">
                  <c:v>63.232009012080361</c:v>
                </c:pt>
                <c:pt idx="32">
                  <c:v>71.099947173937039</c:v>
                </c:pt>
                <c:pt idx="33">
                  <c:v>70.523861433510291</c:v>
                </c:pt>
                <c:pt idx="34">
                  <c:v>58.914093521652973</c:v>
                </c:pt>
                <c:pt idx="35">
                  <c:v>65.047829151947766</c:v>
                </c:pt>
                <c:pt idx="36">
                  <c:v>72.178970199384665</c:v>
                </c:pt>
              </c:numCache>
            </c:numRef>
          </c:xVal>
          <c:yVal>
            <c:numRef>
              <c:f>gender!$N$7:$N$43</c:f>
              <c:numCache>
                <c:formatCode>0.0_ </c:formatCode>
                <c:ptCount val="37"/>
                <c:pt idx="0">
                  <c:v>36.5</c:v>
                </c:pt>
                <c:pt idx="1">
                  <c:v>35.5</c:v>
                </c:pt>
                <c:pt idx="2">
                  <c:v>34.5</c:v>
                </c:pt>
                <c:pt idx="3">
                  <c:v>33.5</c:v>
                </c:pt>
                <c:pt idx="4">
                  <c:v>32.5</c:v>
                </c:pt>
                <c:pt idx="5">
                  <c:v>31.5</c:v>
                </c:pt>
                <c:pt idx="6">
                  <c:v>30.5</c:v>
                </c:pt>
                <c:pt idx="7">
                  <c:v>29.5</c:v>
                </c:pt>
                <c:pt idx="8">
                  <c:v>28.5</c:v>
                </c:pt>
                <c:pt idx="9">
                  <c:v>27.5</c:v>
                </c:pt>
                <c:pt idx="10">
                  <c:v>26.5</c:v>
                </c:pt>
                <c:pt idx="11">
                  <c:v>25.5</c:v>
                </c:pt>
                <c:pt idx="12">
                  <c:v>24.5</c:v>
                </c:pt>
                <c:pt idx="13">
                  <c:v>23.5</c:v>
                </c:pt>
                <c:pt idx="14">
                  <c:v>22.5</c:v>
                </c:pt>
                <c:pt idx="15">
                  <c:v>21.5</c:v>
                </c:pt>
                <c:pt idx="16">
                  <c:v>20.5</c:v>
                </c:pt>
                <c:pt idx="17">
                  <c:v>19.5</c:v>
                </c:pt>
                <c:pt idx="18">
                  <c:v>18.5</c:v>
                </c:pt>
                <c:pt idx="19">
                  <c:v>17.5</c:v>
                </c:pt>
                <c:pt idx="20">
                  <c:v>16.5</c:v>
                </c:pt>
                <c:pt idx="21">
                  <c:v>15.5</c:v>
                </c:pt>
                <c:pt idx="22">
                  <c:v>14.5</c:v>
                </c:pt>
                <c:pt idx="23">
                  <c:v>13.5</c:v>
                </c:pt>
                <c:pt idx="24">
                  <c:v>12.5</c:v>
                </c:pt>
                <c:pt idx="25">
                  <c:v>11.5</c:v>
                </c:pt>
                <c:pt idx="26">
                  <c:v>10.5</c:v>
                </c:pt>
                <c:pt idx="27">
                  <c:v>9.5</c:v>
                </c:pt>
                <c:pt idx="28">
                  <c:v>8.5</c:v>
                </c:pt>
                <c:pt idx="29">
                  <c:v>7.5</c:v>
                </c:pt>
                <c:pt idx="30">
                  <c:v>6.5</c:v>
                </c:pt>
                <c:pt idx="31">
                  <c:v>5.5</c:v>
                </c:pt>
                <c:pt idx="32">
                  <c:v>4.5</c:v>
                </c:pt>
                <c:pt idx="33">
                  <c:v>3.5</c:v>
                </c:pt>
                <c:pt idx="34">
                  <c:v>2.5</c:v>
                </c:pt>
                <c:pt idx="35">
                  <c:v>1.5</c:v>
                </c:pt>
                <c:pt idx="36">
                  <c:v>0.5</c:v>
                </c:pt>
              </c:numCache>
            </c:numRef>
          </c:yVal>
        </c:ser>
        <c:dLbls/>
        <c:axId val="130753280"/>
        <c:axId val="130157568"/>
      </c:scatterChart>
      <c:catAx>
        <c:axId val="130154496"/>
        <c:scaling>
          <c:orientation val="maxMin"/>
        </c:scaling>
        <c:axPos val="l"/>
        <c:numFmt formatCode="General" sourceLinked="0"/>
        <c:tickLblPos val="nextTo"/>
        <c:txPr>
          <a:bodyPr/>
          <a:lstStyle/>
          <a:p>
            <a:pPr>
              <a:defRPr sz="800">
                <a:latin typeface="+mn-ea"/>
                <a:ea typeface="+mn-ea"/>
              </a:defRPr>
            </a:pPr>
            <a:endParaRPr lang="zh-CN"/>
          </a:p>
        </c:txPr>
        <c:crossAx val="130156032"/>
        <c:crosses val="autoZero"/>
        <c:auto val="1"/>
        <c:lblAlgn val="ctr"/>
        <c:lblOffset val="100"/>
      </c:catAx>
      <c:valAx>
        <c:axId val="130156032"/>
        <c:scaling>
          <c:orientation val="minMax"/>
          <c:max val="100"/>
        </c:scaling>
        <c:axPos val="t"/>
        <c:majorGridlines>
          <c:spPr>
            <a:ln>
              <a:prstDash val="dash"/>
            </a:ln>
          </c:spPr>
        </c:majorGridlines>
        <c:numFmt formatCode="0_ " sourceLinked="0"/>
        <c:tickLblPos val="high"/>
        <c:crossAx val="130154496"/>
        <c:crosses val="autoZero"/>
        <c:crossBetween val="between"/>
      </c:valAx>
      <c:valAx>
        <c:axId val="130157568"/>
        <c:scaling>
          <c:orientation val="minMax"/>
          <c:max val="37"/>
          <c:min val="0"/>
        </c:scaling>
        <c:axPos val="r"/>
        <c:numFmt formatCode="0.0_ " sourceLinked="1"/>
        <c:tickLblPos val="none"/>
        <c:crossAx val="130753280"/>
        <c:crosses val="max"/>
        <c:crossBetween val="midCat"/>
      </c:valAx>
      <c:valAx>
        <c:axId val="130753280"/>
        <c:scaling>
          <c:orientation val="minMax"/>
        </c:scaling>
        <c:delete val="1"/>
        <c:axPos val="b"/>
        <c:numFmt formatCode="0.0_ " sourceLinked="1"/>
        <c:tickLblPos val="nextTo"/>
        <c:crossAx val="130157568"/>
        <c:crosses val="autoZero"/>
        <c:crossBetween val="midCat"/>
      </c:valAx>
    </c:plotArea>
    <c:legend>
      <c:legendPos val="t"/>
      <c:layout>
        <c:manualLayout>
          <c:xMode val="edge"/>
          <c:yMode val="edge"/>
          <c:x val="2.5692978156498996E-2"/>
          <c:y val="1.259416701650464E-2"/>
          <c:w val="0.96258027926501266"/>
          <c:h val="3.7956538554348294E-2"/>
        </c:manualLayout>
      </c:layout>
      <c:txPr>
        <a:bodyPr/>
        <a:lstStyle/>
        <a:p>
          <a:pPr>
            <a:defRPr sz="1400"/>
          </a:pPr>
          <a:endParaRPr lang="zh-CN"/>
        </a:p>
      </c:txPr>
    </c:legend>
    <c:plotVisOnly val="1"/>
    <c:dispBlanksAs val="gap"/>
  </c:chart>
  <c:externalData r:id="rId1"/>
  <c:userShapes r:id="rId2"/>
</c:chartSpace>
</file>

<file path=ppt/charts/chart8.xml><?xml version="1.0" encoding="utf-8"?>
<c:chartSpace xmlns:c="http://schemas.openxmlformats.org/drawingml/2006/chart" xmlns:a="http://schemas.openxmlformats.org/drawingml/2006/main" xmlns:r="http://schemas.openxmlformats.org/officeDocument/2006/relationships">
  <c:lang val="zh-CN"/>
  <c:chart>
    <c:autoTitleDeleted val="1"/>
    <c:plotArea>
      <c:layout>
        <c:manualLayout>
          <c:layoutTarget val="inner"/>
          <c:xMode val="edge"/>
          <c:yMode val="edge"/>
          <c:x val="0.19476181596141209"/>
          <c:y val="4.0640775840833893E-2"/>
          <c:w val="0.7699985400933963"/>
          <c:h val="0.87404065616184656"/>
        </c:manualLayout>
      </c:layout>
      <c:barChart>
        <c:barDir val="bar"/>
        <c:grouping val="stacked"/>
        <c:ser>
          <c:idx val="0"/>
          <c:order val="0"/>
          <c:tx>
            <c:strRef>
              <c:f>'13preparedness'!$C$42</c:f>
              <c:strCache>
                <c:ptCount val="1"/>
                <c:pt idx="0">
                  <c:v>毫无准备</c:v>
                </c:pt>
              </c:strCache>
            </c:strRef>
          </c:tx>
          <c:spPr>
            <a:solidFill>
              <a:schemeClr val="tx2">
                <a:lumMod val="60000"/>
                <a:lumOff val="40000"/>
              </a:schemeClr>
            </a:solidFill>
          </c:spPr>
          <c:cat>
            <c:strRef>
              <c:f>'13preparedness'!$B$43:$B$79</c:f>
              <c:strCache>
                <c:ptCount val="37"/>
                <c:pt idx="0">
                  <c:v>芬兰</c:v>
                </c:pt>
                <c:pt idx="1">
                  <c:v>日本</c:v>
                </c:pt>
                <c:pt idx="2">
                  <c:v>墨西哥</c:v>
                </c:pt>
                <c:pt idx="3">
                  <c:v>韩国</c:v>
                </c:pt>
                <c:pt idx="4">
                  <c:v>新加坡</c:v>
                </c:pt>
                <c:pt idx="5">
                  <c:v>阿尔伯塔（加拿大）</c:v>
                </c:pt>
                <c:pt idx="6">
                  <c:v>法国</c:v>
                </c:pt>
                <c:pt idx="7">
                  <c:v>保加利亚</c:v>
                </c:pt>
                <c:pt idx="8">
                  <c:v>澳大利亚</c:v>
                </c:pt>
                <c:pt idx="9">
                  <c:v>丹麦</c:v>
                </c:pt>
                <c:pt idx="10">
                  <c:v>挪威</c:v>
                </c:pt>
                <c:pt idx="11">
                  <c:v>荷兰</c:v>
                </c:pt>
                <c:pt idx="12">
                  <c:v>英格兰（英国）</c:v>
                </c:pt>
                <c:pt idx="13">
                  <c:v>新西兰</c:v>
                </c:pt>
                <c:pt idx="14">
                  <c:v>国际平均值</c:v>
                </c:pt>
                <c:pt idx="15">
                  <c:v>弗兰德斯（比利时）</c:v>
                </c:pt>
                <c:pt idx="16">
                  <c:v>意大利</c:v>
                </c:pt>
                <c:pt idx="17">
                  <c:v>智利</c:v>
                </c:pt>
                <c:pt idx="18">
                  <c:v>瑞典</c:v>
                </c:pt>
                <c:pt idx="19">
                  <c:v>格鲁吉亚</c:v>
                </c:pt>
                <c:pt idx="20">
                  <c:v>阿布扎比（阿联酋）</c:v>
                </c:pt>
                <c:pt idx="21">
                  <c:v>中国上海</c:v>
                </c:pt>
                <c:pt idx="22">
                  <c:v>爱沙尼亚</c:v>
                </c:pt>
                <c:pt idx="23">
                  <c:v>俄罗斯</c:v>
                </c:pt>
                <c:pt idx="24">
                  <c:v>葡萄牙</c:v>
                </c:pt>
                <c:pt idx="25">
                  <c:v>克罗地亚</c:v>
                </c:pt>
                <c:pt idx="26">
                  <c:v>波兰</c:v>
                </c:pt>
                <c:pt idx="27">
                  <c:v>巴西</c:v>
                </c:pt>
                <c:pt idx="28">
                  <c:v>捷克</c:v>
                </c:pt>
                <c:pt idx="29">
                  <c:v>拉脱维亚</c:v>
                </c:pt>
                <c:pt idx="30">
                  <c:v>塞浦路斯</c:v>
                </c:pt>
                <c:pt idx="31">
                  <c:v>塞尔维亚</c:v>
                </c:pt>
                <c:pt idx="32">
                  <c:v>西班牙</c:v>
                </c:pt>
                <c:pt idx="33">
                  <c:v>斯洛伐克</c:v>
                </c:pt>
                <c:pt idx="34">
                  <c:v>以色列</c:v>
                </c:pt>
                <c:pt idx="35">
                  <c:v>马来西亚</c:v>
                </c:pt>
                <c:pt idx="36">
                  <c:v>罗马尼亚</c:v>
                </c:pt>
              </c:strCache>
            </c:strRef>
          </c:cat>
          <c:val>
            <c:numRef>
              <c:f>'13preparedness'!$C$43:$C$79</c:f>
              <c:numCache>
                <c:formatCode>0.0_ </c:formatCode>
                <c:ptCount val="37"/>
                <c:pt idx="0">
                  <c:v>2.3809615983740655</c:v>
                </c:pt>
                <c:pt idx="1">
                  <c:v>0.64400576382070129</c:v>
                </c:pt>
                <c:pt idx="2">
                  <c:v>19.07686784903979</c:v>
                </c:pt>
                <c:pt idx="3">
                  <c:v>2.657092850127325</c:v>
                </c:pt>
                <c:pt idx="4">
                  <c:v>0.80222052380585152</c:v>
                </c:pt>
                <c:pt idx="5">
                  <c:v>0.74570056612610935</c:v>
                </c:pt>
                <c:pt idx="6">
                  <c:v>1.1523688443580409</c:v>
                </c:pt>
                <c:pt idx="7">
                  <c:v>1.1482486213014673</c:v>
                </c:pt>
                <c:pt idx="8">
                  <c:v>0.76504161941776061</c:v>
                </c:pt>
                <c:pt idx="9">
                  <c:v>0.18954888020408922</c:v>
                </c:pt>
                <c:pt idx="10">
                  <c:v>0.59238875612459263</c:v>
                </c:pt>
                <c:pt idx="11">
                  <c:v>0.81279461186096591</c:v>
                </c:pt>
                <c:pt idx="12">
                  <c:v>1.3700342216889705</c:v>
                </c:pt>
                <c:pt idx="13">
                  <c:v>0.88920763975572681</c:v>
                </c:pt>
                <c:pt idx="14">
                  <c:v>1.1197337799758285</c:v>
                </c:pt>
                <c:pt idx="15">
                  <c:v>0.73226152815039292</c:v>
                </c:pt>
                <c:pt idx="16">
                  <c:v>0.11922149283500169</c:v>
                </c:pt>
                <c:pt idx="17">
                  <c:v>0.13331336722933521</c:v>
                </c:pt>
                <c:pt idx="18">
                  <c:v>0.59227536637320344</c:v>
                </c:pt>
                <c:pt idx="19">
                  <c:v>0.36114839736130316</c:v>
                </c:pt>
                <c:pt idx="20">
                  <c:v>0.92696885557941233</c:v>
                </c:pt>
                <c:pt idx="21">
                  <c:v>0.39833180111238231</c:v>
                </c:pt>
                <c:pt idx="22">
                  <c:v>0.59174867414158416</c:v>
                </c:pt>
                <c:pt idx="23">
                  <c:v>0.16044891084465221</c:v>
                </c:pt>
                <c:pt idx="24">
                  <c:v>0.15777943623434243</c:v>
                </c:pt>
                <c:pt idx="25">
                  <c:v>0.18452592197321716</c:v>
                </c:pt>
                <c:pt idx="26">
                  <c:v>0.23009794662588309</c:v>
                </c:pt>
                <c:pt idx="27">
                  <c:v>0.3767642216626742</c:v>
                </c:pt>
                <c:pt idx="28">
                  <c:v>0.16693640067051785</c:v>
                </c:pt>
                <c:pt idx="29">
                  <c:v>1.7061219998770118E-2</c:v>
                </c:pt>
                <c:pt idx="30">
                  <c:v>0.3975199284926641</c:v>
                </c:pt>
                <c:pt idx="31">
                  <c:v>0.57336057000546836</c:v>
                </c:pt>
                <c:pt idx="32">
                  <c:v>0.15314350273552793</c:v>
                </c:pt>
                <c:pt idx="33">
                  <c:v>0.19180055509247088</c:v>
                </c:pt>
                <c:pt idx="34">
                  <c:v>0.40636826801642267</c:v>
                </c:pt>
                <c:pt idx="35">
                  <c:v>0.14845951045926634</c:v>
                </c:pt>
                <c:pt idx="36">
                  <c:v>6.4397857529883598E-2</c:v>
                </c:pt>
              </c:numCache>
            </c:numRef>
          </c:val>
        </c:ser>
        <c:ser>
          <c:idx val="1"/>
          <c:order val="1"/>
          <c:tx>
            <c:strRef>
              <c:f>'13preparedness'!$D$42</c:f>
              <c:strCache>
                <c:ptCount val="1"/>
                <c:pt idx="0">
                  <c:v>有些准备</c:v>
                </c:pt>
              </c:strCache>
            </c:strRef>
          </c:tx>
          <c:spPr>
            <a:solidFill>
              <a:schemeClr val="tx2">
                <a:lumMod val="40000"/>
                <a:lumOff val="60000"/>
              </a:schemeClr>
            </a:solidFill>
          </c:spPr>
          <c:cat>
            <c:strRef>
              <c:f>'13preparedness'!$B$43:$B$79</c:f>
              <c:strCache>
                <c:ptCount val="37"/>
                <c:pt idx="0">
                  <c:v>芬兰</c:v>
                </c:pt>
                <c:pt idx="1">
                  <c:v>日本</c:v>
                </c:pt>
                <c:pt idx="2">
                  <c:v>墨西哥</c:v>
                </c:pt>
                <c:pt idx="3">
                  <c:v>韩国</c:v>
                </c:pt>
                <c:pt idx="4">
                  <c:v>新加坡</c:v>
                </c:pt>
                <c:pt idx="5">
                  <c:v>阿尔伯塔（加拿大）</c:v>
                </c:pt>
                <c:pt idx="6">
                  <c:v>法国</c:v>
                </c:pt>
                <c:pt idx="7">
                  <c:v>保加利亚</c:v>
                </c:pt>
                <c:pt idx="8">
                  <c:v>澳大利亚</c:v>
                </c:pt>
                <c:pt idx="9">
                  <c:v>丹麦</c:v>
                </c:pt>
                <c:pt idx="10">
                  <c:v>挪威</c:v>
                </c:pt>
                <c:pt idx="11">
                  <c:v>荷兰</c:v>
                </c:pt>
                <c:pt idx="12">
                  <c:v>英格兰（英国）</c:v>
                </c:pt>
                <c:pt idx="13">
                  <c:v>新西兰</c:v>
                </c:pt>
                <c:pt idx="14">
                  <c:v>国际平均值</c:v>
                </c:pt>
                <c:pt idx="15">
                  <c:v>弗兰德斯（比利时）</c:v>
                </c:pt>
                <c:pt idx="16">
                  <c:v>意大利</c:v>
                </c:pt>
                <c:pt idx="17">
                  <c:v>智利</c:v>
                </c:pt>
                <c:pt idx="18">
                  <c:v>瑞典</c:v>
                </c:pt>
                <c:pt idx="19">
                  <c:v>格鲁吉亚</c:v>
                </c:pt>
                <c:pt idx="20">
                  <c:v>阿布扎比（阿联酋）</c:v>
                </c:pt>
                <c:pt idx="21">
                  <c:v>中国上海</c:v>
                </c:pt>
                <c:pt idx="22">
                  <c:v>爱沙尼亚</c:v>
                </c:pt>
                <c:pt idx="23">
                  <c:v>俄罗斯</c:v>
                </c:pt>
                <c:pt idx="24">
                  <c:v>葡萄牙</c:v>
                </c:pt>
                <c:pt idx="25">
                  <c:v>克罗地亚</c:v>
                </c:pt>
                <c:pt idx="26">
                  <c:v>波兰</c:v>
                </c:pt>
                <c:pt idx="27">
                  <c:v>巴西</c:v>
                </c:pt>
                <c:pt idx="28">
                  <c:v>捷克</c:v>
                </c:pt>
                <c:pt idx="29">
                  <c:v>拉脱维亚</c:v>
                </c:pt>
                <c:pt idx="30">
                  <c:v>塞浦路斯</c:v>
                </c:pt>
                <c:pt idx="31">
                  <c:v>塞尔维亚</c:v>
                </c:pt>
                <c:pt idx="32">
                  <c:v>西班牙</c:v>
                </c:pt>
                <c:pt idx="33">
                  <c:v>斯洛伐克</c:v>
                </c:pt>
                <c:pt idx="34">
                  <c:v>以色列</c:v>
                </c:pt>
                <c:pt idx="35">
                  <c:v>马来西亚</c:v>
                </c:pt>
                <c:pt idx="36">
                  <c:v>罗马尼亚</c:v>
                </c:pt>
              </c:strCache>
            </c:strRef>
          </c:cat>
          <c:val>
            <c:numRef>
              <c:f>'13preparedness'!$D$43:$D$79</c:f>
              <c:numCache>
                <c:formatCode>0.0_ </c:formatCode>
                <c:ptCount val="37"/>
                <c:pt idx="0">
                  <c:v>25.461523375379187</c:v>
                </c:pt>
                <c:pt idx="1">
                  <c:v>23.309705219963131</c:v>
                </c:pt>
                <c:pt idx="2">
                  <c:v>4.6100432995444018</c:v>
                </c:pt>
                <c:pt idx="3">
                  <c:v>14.110799364641425</c:v>
                </c:pt>
                <c:pt idx="4">
                  <c:v>13.397037209956997</c:v>
                </c:pt>
                <c:pt idx="5">
                  <c:v>10.72584691228503</c:v>
                </c:pt>
                <c:pt idx="6">
                  <c:v>8.4218109542215629</c:v>
                </c:pt>
                <c:pt idx="7">
                  <c:v>6.7830838229799797</c:v>
                </c:pt>
                <c:pt idx="8">
                  <c:v>6.5883381163371455</c:v>
                </c:pt>
                <c:pt idx="9">
                  <c:v>7.1142495695116583</c:v>
                </c:pt>
                <c:pt idx="10">
                  <c:v>6.406049231698292</c:v>
                </c:pt>
                <c:pt idx="11">
                  <c:v>6.1680977228408054</c:v>
                </c:pt>
                <c:pt idx="12">
                  <c:v>5.4954538632891232</c:v>
                </c:pt>
                <c:pt idx="13">
                  <c:v>5.7330608928144704</c:v>
                </c:pt>
                <c:pt idx="14">
                  <c:v>5.0011660822102799</c:v>
                </c:pt>
                <c:pt idx="15">
                  <c:v>3.7270566315454587</c:v>
                </c:pt>
                <c:pt idx="16">
                  <c:v>4.213776550495508</c:v>
                </c:pt>
                <c:pt idx="17">
                  <c:v>3.2557375799921293</c:v>
                </c:pt>
                <c:pt idx="18">
                  <c:v>2.5572331519955314</c:v>
                </c:pt>
                <c:pt idx="19">
                  <c:v>2.6592164527805768</c:v>
                </c:pt>
                <c:pt idx="20">
                  <c:v>2.0455567946169961</c:v>
                </c:pt>
                <c:pt idx="21">
                  <c:v>1.7468317161630287</c:v>
                </c:pt>
                <c:pt idx="22">
                  <c:v>1.460151603845629</c:v>
                </c:pt>
                <c:pt idx="23">
                  <c:v>1.886131764016302</c:v>
                </c:pt>
                <c:pt idx="24">
                  <c:v>1.6292845704410934</c:v>
                </c:pt>
                <c:pt idx="25">
                  <c:v>1.5609186158882233</c:v>
                </c:pt>
                <c:pt idx="26">
                  <c:v>1.377292046144996</c:v>
                </c:pt>
                <c:pt idx="27">
                  <c:v>1.2105804916926113</c:v>
                </c:pt>
                <c:pt idx="28">
                  <c:v>1.2407780057122952</c:v>
                </c:pt>
                <c:pt idx="29">
                  <c:v>1.3863013311941361</c:v>
                </c:pt>
                <c:pt idx="30">
                  <c:v>0.73611197446476073</c:v>
                </c:pt>
                <c:pt idx="31">
                  <c:v>0.55468600995110584</c:v>
                </c:pt>
                <c:pt idx="32">
                  <c:v>0.9250556793481004</c:v>
                </c:pt>
                <c:pt idx="33">
                  <c:v>0.81324699566012448</c:v>
                </c:pt>
                <c:pt idx="34">
                  <c:v>0.45116113644724626</c:v>
                </c:pt>
                <c:pt idx="35">
                  <c:v>0.14418759509941423</c:v>
                </c:pt>
                <c:pt idx="36">
                  <c:v>0.13558270661155708</c:v>
                </c:pt>
              </c:numCache>
            </c:numRef>
          </c:val>
        </c:ser>
        <c:ser>
          <c:idx val="2"/>
          <c:order val="2"/>
          <c:tx>
            <c:strRef>
              <c:f>'13preparedness'!$E$42</c:f>
              <c:strCache>
                <c:ptCount val="1"/>
                <c:pt idx="0">
                  <c:v>比较充分</c:v>
                </c:pt>
              </c:strCache>
            </c:strRef>
          </c:tx>
          <c:spPr>
            <a:solidFill>
              <a:schemeClr val="tx2">
                <a:lumMod val="20000"/>
                <a:lumOff val="80000"/>
              </a:schemeClr>
            </a:solidFill>
          </c:spPr>
          <c:cat>
            <c:strRef>
              <c:f>'13preparedness'!$B$43:$B$79</c:f>
              <c:strCache>
                <c:ptCount val="37"/>
                <c:pt idx="0">
                  <c:v>芬兰</c:v>
                </c:pt>
                <c:pt idx="1">
                  <c:v>日本</c:v>
                </c:pt>
                <c:pt idx="2">
                  <c:v>墨西哥</c:v>
                </c:pt>
                <c:pt idx="3">
                  <c:v>韩国</c:v>
                </c:pt>
                <c:pt idx="4">
                  <c:v>新加坡</c:v>
                </c:pt>
                <c:pt idx="5">
                  <c:v>阿尔伯塔（加拿大）</c:v>
                </c:pt>
                <c:pt idx="6">
                  <c:v>法国</c:v>
                </c:pt>
                <c:pt idx="7">
                  <c:v>保加利亚</c:v>
                </c:pt>
                <c:pt idx="8">
                  <c:v>澳大利亚</c:v>
                </c:pt>
                <c:pt idx="9">
                  <c:v>丹麦</c:v>
                </c:pt>
                <c:pt idx="10">
                  <c:v>挪威</c:v>
                </c:pt>
                <c:pt idx="11">
                  <c:v>荷兰</c:v>
                </c:pt>
                <c:pt idx="12">
                  <c:v>英格兰（英国）</c:v>
                </c:pt>
                <c:pt idx="13">
                  <c:v>新西兰</c:v>
                </c:pt>
                <c:pt idx="14">
                  <c:v>国际平均值</c:v>
                </c:pt>
                <c:pt idx="15">
                  <c:v>弗兰德斯（比利时）</c:v>
                </c:pt>
                <c:pt idx="16">
                  <c:v>意大利</c:v>
                </c:pt>
                <c:pt idx="17">
                  <c:v>智利</c:v>
                </c:pt>
                <c:pt idx="18">
                  <c:v>瑞典</c:v>
                </c:pt>
                <c:pt idx="19">
                  <c:v>格鲁吉亚</c:v>
                </c:pt>
                <c:pt idx="20">
                  <c:v>阿布扎比（阿联酋）</c:v>
                </c:pt>
                <c:pt idx="21">
                  <c:v>中国上海</c:v>
                </c:pt>
                <c:pt idx="22">
                  <c:v>爱沙尼亚</c:v>
                </c:pt>
                <c:pt idx="23">
                  <c:v>俄罗斯</c:v>
                </c:pt>
                <c:pt idx="24">
                  <c:v>葡萄牙</c:v>
                </c:pt>
                <c:pt idx="25">
                  <c:v>克罗地亚</c:v>
                </c:pt>
                <c:pt idx="26">
                  <c:v>波兰</c:v>
                </c:pt>
                <c:pt idx="27">
                  <c:v>巴西</c:v>
                </c:pt>
                <c:pt idx="28">
                  <c:v>捷克</c:v>
                </c:pt>
                <c:pt idx="29">
                  <c:v>拉脱维亚</c:v>
                </c:pt>
                <c:pt idx="30">
                  <c:v>塞浦路斯</c:v>
                </c:pt>
                <c:pt idx="31">
                  <c:v>塞尔维亚</c:v>
                </c:pt>
                <c:pt idx="32">
                  <c:v>西班牙</c:v>
                </c:pt>
                <c:pt idx="33">
                  <c:v>斯洛伐克</c:v>
                </c:pt>
                <c:pt idx="34">
                  <c:v>以色列</c:v>
                </c:pt>
                <c:pt idx="35">
                  <c:v>马来西亚</c:v>
                </c:pt>
                <c:pt idx="36">
                  <c:v>罗马尼亚</c:v>
                </c:pt>
              </c:strCache>
            </c:strRef>
          </c:cat>
          <c:val>
            <c:numRef>
              <c:f>'13preparedness'!$E$43:$E$79</c:f>
              <c:numCache>
                <c:formatCode>0.0_ </c:formatCode>
                <c:ptCount val="37"/>
                <c:pt idx="0">
                  <c:v>46.373916750164732</c:v>
                </c:pt>
                <c:pt idx="1">
                  <c:v>61.463813389977759</c:v>
                </c:pt>
                <c:pt idx="2">
                  <c:v>36.145904704176061</c:v>
                </c:pt>
                <c:pt idx="3">
                  <c:v>35.781827170998227</c:v>
                </c:pt>
                <c:pt idx="4">
                  <c:v>50.512224516646292</c:v>
                </c:pt>
                <c:pt idx="5">
                  <c:v>32.322121517108947</c:v>
                </c:pt>
                <c:pt idx="6">
                  <c:v>46.227997843197763</c:v>
                </c:pt>
                <c:pt idx="7">
                  <c:v>25.190081955780808</c:v>
                </c:pt>
                <c:pt idx="8">
                  <c:v>26.945196367987243</c:v>
                </c:pt>
                <c:pt idx="9">
                  <c:v>43.855945424939279</c:v>
                </c:pt>
                <c:pt idx="10">
                  <c:v>54.477883697591665</c:v>
                </c:pt>
                <c:pt idx="11">
                  <c:v>48.08630839039936</c:v>
                </c:pt>
                <c:pt idx="12">
                  <c:v>25.218129160298172</c:v>
                </c:pt>
                <c:pt idx="13">
                  <c:v>29.896483643492001</c:v>
                </c:pt>
                <c:pt idx="14">
                  <c:v>33.523025958980142</c:v>
                </c:pt>
                <c:pt idx="15">
                  <c:v>40.237329455448013</c:v>
                </c:pt>
                <c:pt idx="16">
                  <c:v>55.606467976225829</c:v>
                </c:pt>
                <c:pt idx="17">
                  <c:v>36.664378550862395</c:v>
                </c:pt>
                <c:pt idx="18">
                  <c:v>33.140393260070631</c:v>
                </c:pt>
                <c:pt idx="19">
                  <c:v>46.396543232100562</c:v>
                </c:pt>
                <c:pt idx="20">
                  <c:v>13.844912358038483</c:v>
                </c:pt>
                <c:pt idx="21">
                  <c:v>31.556739786967711</c:v>
                </c:pt>
                <c:pt idx="22">
                  <c:v>21.142522011529959</c:v>
                </c:pt>
                <c:pt idx="23">
                  <c:v>50.30445660442215</c:v>
                </c:pt>
                <c:pt idx="24">
                  <c:v>28.219678114786088</c:v>
                </c:pt>
                <c:pt idx="25">
                  <c:v>20.654745870272205</c:v>
                </c:pt>
                <c:pt idx="26">
                  <c:v>22.98533851369621</c:v>
                </c:pt>
                <c:pt idx="27">
                  <c:v>38.242418690639362</c:v>
                </c:pt>
                <c:pt idx="28">
                  <c:v>40.220324788539521</c:v>
                </c:pt>
                <c:pt idx="29">
                  <c:v>44.274394550357201</c:v>
                </c:pt>
                <c:pt idx="30">
                  <c:v>13.300393632314965</c:v>
                </c:pt>
                <c:pt idx="31">
                  <c:v>16.928575601652902</c:v>
                </c:pt>
                <c:pt idx="32">
                  <c:v>23.950657939594127</c:v>
                </c:pt>
                <c:pt idx="33">
                  <c:v>27.989182920084072</c:v>
                </c:pt>
                <c:pt idx="34">
                  <c:v>7.0591117887672779</c:v>
                </c:pt>
                <c:pt idx="35">
                  <c:v>15.392533292876657</c:v>
                </c:pt>
                <c:pt idx="36">
                  <c:v>16.220001051280391</c:v>
                </c:pt>
              </c:numCache>
            </c:numRef>
          </c:val>
        </c:ser>
        <c:ser>
          <c:idx val="3"/>
          <c:order val="3"/>
          <c:tx>
            <c:strRef>
              <c:f>'13preparedness'!$F$42</c:f>
              <c:strCache>
                <c:ptCount val="1"/>
                <c:pt idx="0">
                  <c:v>非常充分</c:v>
                </c:pt>
              </c:strCache>
            </c:strRef>
          </c:tx>
          <c:spPr>
            <a:solidFill>
              <a:schemeClr val="bg1">
                <a:lumMod val="85000"/>
              </a:schemeClr>
            </a:solidFill>
          </c:spPr>
          <c:cat>
            <c:strRef>
              <c:f>'13preparedness'!$B$43:$B$79</c:f>
              <c:strCache>
                <c:ptCount val="37"/>
                <c:pt idx="0">
                  <c:v>芬兰</c:v>
                </c:pt>
                <c:pt idx="1">
                  <c:v>日本</c:v>
                </c:pt>
                <c:pt idx="2">
                  <c:v>墨西哥</c:v>
                </c:pt>
                <c:pt idx="3">
                  <c:v>韩国</c:v>
                </c:pt>
                <c:pt idx="4">
                  <c:v>新加坡</c:v>
                </c:pt>
                <c:pt idx="5">
                  <c:v>阿尔伯塔（加拿大）</c:v>
                </c:pt>
                <c:pt idx="6">
                  <c:v>法国</c:v>
                </c:pt>
                <c:pt idx="7">
                  <c:v>保加利亚</c:v>
                </c:pt>
                <c:pt idx="8">
                  <c:v>澳大利亚</c:v>
                </c:pt>
                <c:pt idx="9">
                  <c:v>丹麦</c:v>
                </c:pt>
                <c:pt idx="10">
                  <c:v>挪威</c:v>
                </c:pt>
                <c:pt idx="11">
                  <c:v>荷兰</c:v>
                </c:pt>
                <c:pt idx="12">
                  <c:v>英格兰（英国）</c:v>
                </c:pt>
                <c:pt idx="13">
                  <c:v>新西兰</c:v>
                </c:pt>
                <c:pt idx="14">
                  <c:v>国际平均值</c:v>
                </c:pt>
                <c:pt idx="15">
                  <c:v>弗兰德斯（比利时）</c:v>
                </c:pt>
                <c:pt idx="16">
                  <c:v>意大利</c:v>
                </c:pt>
                <c:pt idx="17">
                  <c:v>智利</c:v>
                </c:pt>
                <c:pt idx="18">
                  <c:v>瑞典</c:v>
                </c:pt>
                <c:pt idx="19">
                  <c:v>格鲁吉亚</c:v>
                </c:pt>
                <c:pt idx="20">
                  <c:v>阿布扎比（阿联酋）</c:v>
                </c:pt>
                <c:pt idx="21">
                  <c:v>中国上海</c:v>
                </c:pt>
                <c:pt idx="22">
                  <c:v>爱沙尼亚</c:v>
                </c:pt>
                <c:pt idx="23">
                  <c:v>俄罗斯</c:v>
                </c:pt>
                <c:pt idx="24">
                  <c:v>葡萄牙</c:v>
                </c:pt>
                <c:pt idx="25">
                  <c:v>克罗地亚</c:v>
                </c:pt>
                <c:pt idx="26">
                  <c:v>波兰</c:v>
                </c:pt>
                <c:pt idx="27">
                  <c:v>巴西</c:v>
                </c:pt>
                <c:pt idx="28">
                  <c:v>捷克</c:v>
                </c:pt>
                <c:pt idx="29">
                  <c:v>拉脱维亚</c:v>
                </c:pt>
                <c:pt idx="30">
                  <c:v>塞浦路斯</c:v>
                </c:pt>
                <c:pt idx="31">
                  <c:v>塞尔维亚</c:v>
                </c:pt>
                <c:pt idx="32">
                  <c:v>西班牙</c:v>
                </c:pt>
                <c:pt idx="33">
                  <c:v>斯洛伐克</c:v>
                </c:pt>
                <c:pt idx="34">
                  <c:v>以色列</c:v>
                </c:pt>
                <c:pt idx="35">
                  <c:v>马来西亚</c:v>
                </c:pt>
                <c:pt idx="36">
                  <c:v>罗马尼亚</c:v>
                </c:pt>
              </c:strCache>
            </c:strRef>
          </c:cat>
          <c:val>
            <c:numRef>
              <c:f>'13preparedness'!$F$43:$F$79</c:f>
              <c:numCache>
                <c:formatCode>0.0_ </c:formatCode>
                <c:ptCount val="37"/>
                <c:pt idx="0">
                  <c:v>25.783598276082017</c:v>
                </c:pt>
                <c:pt idx="1">
                  <c:v>14.582475626238404</c:v>
                </c:pt>
                <c:pt idx="2">
                  <c:v>40.167184147239752</c:v>
                </c:pt>
                <c:pt idx="3">
                  <c:v>47.450280614232987</c:v>
                </c:pt>
                <c:pt idx="4">
                  <c:v>35.288517749590859</c:v>
                </c:pt>
                <c:pt idx="5">
                  <c:v>56.206331004479928</c:v>
                </c:pt>
                <c:pt idx="6">
                  <c:v>44.197822358222631</c:v>
                </c:pt>
                <c:pt idx="7">
                  <c:v>66.87858559993775</c:v>
                </c:pt>
                <c:pt idx="8">
                  <c:v>65.701423896257864</c:v>
                </c:pt>
                <c:pt idx="9">
                  <c:v>48.840256125344958</c:v>
                </c:pt>
                <c:pt idx="10">
                  <c:v>38.523678314585439</c:v>
                </c:pt>
                <c:pt idx="11">
                  <c:v>44.932799274898862</c:v>
                </c:pt>
                <c:pt idx="12">
                  <c:v>67.916382754723728</c:v>
                </c:pt>
                <c:pt idx="13">
                  <c:v>63.481247823937785</c:v>
                </c:pt>
                <c:pt idx="14">
                  <c:v>60.356074178833758</c:v>
                </c:pt>
                <c:pt idx="15">
                  <c:v>55.303352384856133</c:v>
                </c:pt>
                <c:pt idx="16">
                  <c:v>40.060533980443665</c:v>
                </c:pt>
                <c:pt idx="17">
                  <c:v>59.946570501916142</c:v>
                </c:pt>
                <c:pt idx="18">
                  <c:v>63.710098221560642</c:v>
                </c:pt>
                <c:pt idx="19">
                  <c:v>50.583091917757535</c:v>
                </c:pt>
                <c:pt idx="20">
                  <c:v>83.182561991765112</c:v>
                </c:pt>
                <c:pt idx="21">
                  <c:v>66.298096695756868</c:v>
                </c:pt>
                <c:pt idx="22">
                  <c:v>76.80557771048278</c:v>
                </c:pt>
                <c:pt idx="23">
                  <c:v>47.648962720716881</c:v>
                </c:pt>
                <c:pt idx="24">
                  <c:v>69.993257878538486</c:v>
                </c:pt>
                <c:pt idx="25">
                  <c:v>77.599809591866361</c:v>
                </c:pt>
                <c:pt idx="26">
                  <c:v>75.407271493532917</c:v>
                </c:pt>
                <c:pt idx="27">
                  <c:v>60.170236596005353</c:v>
                </c:pt>
                <c:pt idx="28">
                  <c:v>58.371960805077677</c:v>
                </c:pt>
                <c:pt idx="29">
                  <c:v>54.3222428984499</c:v>
                </c:pt>
                <c:pt idx="30">
                  <c:v>85.565974464727617</c:v>
                </c:pt>
                <c:pt idx="31">
                  <c:v>81.943377818390502</c:v>
                </c:pt>
                <c:pt idx="32">
                  <c:v>74.97114287832224</c:v>
                </c:pt>
                <c:pt idx="33">
                  <c:v>71.005769529163345</c:v>
                </c:pt>
                <c:pt idx="34">
                  <c:v>92.083358806769027</c:v>
                </c:pt>
                <c:pt idx="35">
                  <c:v>84.314819601564665</c:v>
                </c:pt>
                <c:pt idx="36">
                  <c:v>83.580018384578153</c:v>
                </c:pt>
              </c:numCache>
            </c:numRef>
          </c:val>
        </c:ser>
        <c:ser>
          <c:idx val="4"/>
          <c:order val="4"/>
          <c:tx>
            <c:strRef>
              <c:f>'13preparedness'!$G$42</c:f>
              <c:strCache>
                <c:ptCount val="1"/>
                <c:pt idx="0">
                  <c:v>毫无准备</c:v>
                </c:pt>
              </c:strCache>
            </c:strRef>
          </c:tx>
          <c:spPr>
            <a:solidFill>
              <a:schemeClr val="tx2">
                <a:lumMod val="60000"/>
                <a:lumOff val="40000"/>
              </a:schemeClr>
            </a:solidFill>
          </c:spPr>
          <c:cat>
            <c:strRef>
              <c:f>'13preparedness'!$B$43:$B$79</c:f>
              <c:strCache>
                <c:ptCount val="37"/>
                <c:pt idx="0">
                  <c:v>芬兰</c:v>
                </c:pt>
                <c:pt idx="1">
                  <c:v>日本</c:v>
                </c:pt>
                <c:pt idx="2">
                  <c:v>墨西哥</c:v>
                </c:pt>
                <c:pt idx="3">
                  <c:v>韩国</c:v>
                </c:pt>
                <c:pt idx="4">
                  <c:v>新加坡</c:v>
                </c:pt>
                <c:pt idx="5">
                  <c:v>阿尔伯塔（加拿大）</c:v>
                </c:pt>
                <c:pt idx="6">
                  <c:v>法国</c:v>
                </c:pt>
                <c:pt idx="7">
                  <c:v>保加利亚</c:v>
                </c:pt>
                <c:pt idx="8">
                  <c:v>澳大利亚</c:v>
                </c:pt>
                <c:pt idx="9">
                  <c:v>丹麦</c:v>
                </c:pt>
                <c:pt idx="10">
                  <c:v>挪威</c:v>
                </c:pt>
                <c:pt idx="11">
                  <c:v>荷兰</c:v>
                </c:pt>
                <c:pt idx="12">
                  <c:v>英格兰（英国）</c:v>
                </c:pt>
                <c:pt idx="13">
                  <c:v>新西兰</c:v>
                </c:pt>
                <c:pt idx="14">
                  <c:v>国际平均值</c:v>
                </c:pt>
                <c:pt idx="15">
                  <c:v>弗兰德斯（比利时）</c:v>
                </c:pt>
                <c:pt idx="16">
                  <c:v>意大利</c:v>
                </c:pt>
                <c:pt idx="17">
                  <c:v>智利</c:v>
                </c:pt>
                <c:pt idx="18">
                  <c:v>瑞典</c:v>
                </c:pt>
                <c:pt idx="19">
                  <c:v>格鲁吉亚</c:v>
                </c:pt>
                <c:pt idx="20">
                  <c:v>阿布扎比（阿联酋）</c:v>
                </c:pt>
                <c:pt idx="21">
                  <c:v>中国上海</c:v>
                </c:pt>
                <c:pt idx="22">
                  <c:v>爱沙尼亚</c:v>
                </c:pt>
                <c:pt idx="23">
                  <c:v>俄罗斯</c:v>
                </c:pt>
                <c:pt idx="24">
                  <c:v>葡萄牙</c:v>
                </c:pt>
                <c:pt idx="25">
                  <c:v>克罗地亚</c:v>
                </c:pt>
                <c:pt idx="26">
                  <c:v>波兰</c:v>
                </c:pt>
                <c:pt idx="27">
                  <c:v>巴西</c:v>
                </c:pt>
                <c:pt idx="28">
                  <c:v>捷克</c:v>
                </c:pt>
                <c:pt idx="29">
                  <c:v>拉脱维亚</c:v>
                </c:pt>
                <c:pt idx="30">
                  <c:v>塞浦路斯</c:v>
                </c:pt>
                <c:pt idx="31">
                  <c:v>塞尔维亚</c:v>
                </c:pt>
                <c:pt idx="32">
                  <c:v>西班牙</c:v>
                </c:pt>
                <c:pt idx="33">
                  <c:v>斯洛伐克</c:v>
                </c:pt>
                <c:pt idx="34">
                  <c:v>以色列</c:v>
                </c:pt>
                <c:pt idx="35">
                  <c:v>马来西亚</c:v>
                </c:pt>
                <c:pt idx="36">
                  <c:v>罗马尼亚</c:v>
                </c:pt>
              </c:strCache>
            </c:strRef>
          </c:cat>
          <c:val>
            <c:numRef>
              <c:f>'13preparedness'!$G$43:$G$79</c:f>
              <c:numCache>
                <c:formatCode>0.0_ </c:formatCode>
                <c:ptCount val="37"/>
                <c:pt idx="0">
                  <c:v>-2.5437579850520722</c:v>
                </c:pt>
                <c:pt idx="1">
                  <c:v>-0.76265230674714013</c:v>
                </c:pt>
                <c:pt idx="2">
                  <c:v>-15.088848034145194</c:v>
                </c:pt>
                <c:pt idx="3">
                  <c:v>-2.9229668575019159</c:v>
                </c:pt>
                <c:pt idx="4">
                  <c:v>-0.58585180525679337</c:v>
                </c:pt>
                <c:pt idx="5">
                  <c:v>-0.94325578041779068</c:v>
                </c:pt>
                <c:pt idx="6">
                  <c:v>-6.8629430069941542</c:v>
                </c:pt>
                <c:pt idx="7">
                  <c:v>-1.8183886106349898</c:v>
                </c:pt>
                <c:pt idx="8">
                  <c:v>-0.76401443046242623</c:v>
                </c:pt>
                <c:pt idx="9">
                  <c:v>-0.20902498263806946</c:v>
                </c:pt>
                <c:pt idx="10">
                  <c:v>-0.57412259599046089</c:v>
                </c:pt>
                <c:pt idx="11">
                  <c:v>-1.394518186143876</c:v>
                </c:pt>
                <c:pt idx="12">
                  <c:v>-1.1238993206000043</c:v>
                </c:pt>
                <c:pt idx="13">
                  <c:v>-0.66105761973935129</c:v>
                </c:pt>
                <c:pt idx="14">
                  <c:v>-1.282412131951586</c:v>
                </c:pt>
                <c:pt idx="15">
                  <c:v>-0.92153832409110936</c:v>
                </c:pt>
                <c:pt idx="16">
                  <c:v>-0.26702538393439135</c:v>
                </c:pt>
                <c:pt idx="17">
                  <c:v>-0.23014605941541236</c:v>
                </c:pt>
                <c:pt idx="18">
                  <c:v>-1.155122455448514</c:v>
                </c:pt>
                <c:pt idx="19">
                  <c:v>-0.52995789874120458</c:v>
                </c:pt>
                <c:pt idx="20">
                  <c:v>-0.72329237448296113</c:v>
                </c:pt>
                <c:pt idx="21">
                  <c:v>-0.39270128865118464</c:v>
                </c:pt>
                <c:pt idx="22">
                  <c:v>-0.5090495521707582</c:v>
                </c:pt>
                <c:pt idx="23">
                  <c:v>-0.16307074012586478</c:v>
                </c:pt>
                <c:pt idx="24">
                  <c:v>-0.25123254040412019</c:v>
                </c:pt>
                <c:pt idx="25">
                  <c:v>-0.66983960451044477</c:v>
                </c:pt>
                <c:pt idx="26">
                  <c:v>-0.24846016515027211</c:v>
                </c:pt>
                <c:pt idx="27">
                  <c:v>-0.76404657974376289</c:v>
                </c:pt>
                <c:pt idx="28">
                  <c:v>-0.3334637712815528</c:v>
                </c:pt>
                <c:pt idx="29">
                  <c:v>-7.3163553661799677E-2</c:v>
                </c:pt>
                <c:pt idx="30">
                  <c:v>-0.41108067950438337</c:v>
                </c:pt>
                <c:pt idx="31">
                  <c:v>-0.65646317606921933</c:v>
                </c:pt>
                <c:pt idx="32">
                  <c:v>-0.56605388571128812</c:v>
                </c:pt>
                <c:pt idx="33">
                  <c:v>-0.22755696563867317</c:v>
                </c:pt>
                <c:pt idx="34">
                  <c:v>-0.456788578136128</c:v>
                </c:pt>
                <c:pt idx="35">
                  <c:v>-0.26722808351601396</c:v>
                </c:pt>
                <c:pt idx="36">
                  <c:v>-9.4253567543777797E-2</c:v>
                </c:pt>
              </c:numCache>
            </c:numRef>
          </c:val>
        </c:ser>
        <c:ser>
          <c:idx val="5"/>
          <c:order val="5"/>
          <c:tx>
            <c:strRef>
              <c:f>'13preparedness'!$H$42</c:f>
              <c:strCache>
                <c:ptCount val="1"/>
                <c:pt idx="0">
                  <c:v>有些准备</c:v>
                </c:pt>
              </c:strCache>
            </c:strRef>
          </c:tx>
          <c:spPr>
            <a:solidFill>
              <a:schemeClr val="tx2">
                <a:lumMod val="40000"/>
                <a:lumOff val="60000"/>
              </a:schemeClr>
            </a:solidFill>
          </c:spPr>
          <c:cat>
            <c:strRef>
              <c:f>'13preparedness'!$B$43:$B$79</c:f>
              <c:strCache>
                <c:ptCount val="37"/>
                <c:pt idx="0">
                  <c:v>芬兰</c:v>
                </c:pt>
                <c:pt idx="1">
                  <c:v>日本</c:v>
                </c:pt>
                <c:pt idx="2">
                  <c:v>墨西哥</c:v>
                </c:pt>
                <c:pt idx="3">
                  <c:v>韩国</c:v>
                </c:pt>
                <c:pt idx="4">
                  <c:v>新加坡</c:v>
                </c:pt>
                <c:pt idx="5">
                  <c:v>阿尔伯塔（加拿大）</c:v>
                </c:pt>
                <c:pt idx="6">
                  <c:v>法国</c:v>
                </c:pt>
                <c:pt idx="7">
                  <c:v>保加利亚</c:v>
                </c:pt>
                <c:pt idx="8">
                  <c:v>澳大利亚</c:v>
                </c:pt>
                <c:pt idx="9">
                  <c:v>丹麦</c:v>
                </c:pt>
                <c:pt idx="10">
                  <c:v>挪威</c:v>
                </c:pt>
                <c:pt idx="11">
                  <c:v>荷兰</c:v>
                </c:pt>
                <c:pt idx="12">
                  <c:v>英格兰（英国）</c:v>
                </c:pt>
                <c:pt idx="13">
                  <c:v>新西兰</c:v>
                </c:pt>
                <c:pt idx="14">
                  <c:v>国际平均值</c:v>
                </c:pt>
                <c:pt idx="15">
                  <c:v>弗兰德斯（比利时）</c:v>
                </c:pt>
                <c:pt idx="16">
                  <c:v>意大利</c:v>
                </c:pt>
                <c:pt idx="17">
                  <c:v>智利</c:v>
                </c:pt>
                <c:pt idx="18">
                  <c:v>瑞典</c:v>
                </c:pt>
                <c:pt idx="19">
                  <c:v>格鲁吉亚</c:v>
                </c:pt>
                <c:pt idx="20">
                  <c:v>阿布扎比（阿联酋）</c:v>
                </c:pt>
                <c:pt idx="21">
                  <c:v>中国上海</c:v>
                </c:pt>
                <c:pt idx="22">
                  <c:v>爱沙尼亚</c:v>
                </c:pt>
                <c:pt idx="23">
                  <c:v>俄罗斯</c:v>
                </c:pt>
                <c:pt idx="24">
                  <c:v>葡萄牙</c:v>
                </c:pt>
                <c:pt idx="25">
                  <c:v>克罗地亚</c:v>
                </c:pt>
                <c:pt idx="26">
                  <c:v>波兰</c:v>
                </c:pt>
                <c:pt idx="27">
                  <c:v>巴西</c:v>
                </c:pt>
                <c:pt idx="28">
                  <c:v>捷克</c:v>
                </c:pt>
                <c:pt idx="29">
                  <c:v>拉脱维亚</c:v>
                </c:pt>
                <c:pt idx="30">
                  <c:v>塞浦路斯</c:v>
                </c:pt>
                <c:pt idx="31">
                  <c:v>塞尔维亚</c:v>
                </c:pt>
                <c:pt idx="32">
                  <c:v>西班牙</c:v>
                </c:pt>
                <c:pt idx="33">
                  <c:v>斯洛伐克</c:v>
                </c:pt>
                <c:pt idx="34">
                  <c:v>以色列</c:v>
                </c:pt>
                <c:pt idx="35">
                  <c:v>马来西亚</c:v>
                </c:pt>
                <c:pt idx="36">
                  <c:v>罗马尼亚</c:v>
                </c:pt>
              </c:strCache>
            </c:strRef>
          </c:cat>
          <c:val>
            <c:numRef>
              <c:f>'13preparedness'!$H$43:$H$79</c:f>
              <c:numCache>
                <c:formatCode>0.0_ </c:formatCode>
                <c:ptCount val="37"/>
                <c:pt idx="0">
                  <c:v>-33.439338214722149</c:v>
                </c:pt>
                <c:pt idx="1">
                  <c:v>-29.330057430804715</c:v>
                </c:pt>
                <c:pt idx="2">
                  <c:v>-8.9114323460109333</c:v>
                </c:pt>
                <c:pt idx="3">
                  <c:v>-16.379628997693139</c:v>
                </c:pt>
                <c:pt idx="4">
                  <c:v>-19.165885528379992</c:v>
                </c:pt>
                <c:pt idx="5">
                  <c:v>-10.1603047920736</c:v>
                </c:pt>
                <c:pt idx="6">
                  <c:v>-32.809526230560934</c:v>
                </c:pt>
                <c:pt idx="7">
                  <c:v>-9.2750120116413868</c:v>
                </c:pt>
                <c:pt idx="8">
                  <c:v>-8.6090443440226334</c:v>
                </c:pt>
                <c:pt idx="9">
                  <c:v>-15.328973066476198</c:v>
                </c:pt>
                <c:pt idx="10">
                  <c:v>-10.842870028046301</c:v>
                </c:pt>
                <c:pt idx="11">
                  <c:v>-13.257918402069492</c:v>
                </c:pt>
                <c:pt idx="12">
                  <c:v>-8.3779020108129565</c:v>
                </c:pt>
                <c:pt idx="13">
                  <c:v>-8.4981969922961635</c:v>
                </c:pt>
                <c:pt idx="14">
                  <c:v>-8.9749509020861655</c:v>
                </c:pt>
                <c:pt idx="15">
                  <c:v>-6.4724050136509472</c:v>
                </c:pt>
                <c:pt idx="16">
                  <c:v>-9.4611993638583787</c:v>
                </c:pt>
                <c:pt idx="17">
                  <c:v>-2.9833217916491557</c:v>
                </c:pt>
                <c:pt idx="18">
                  <c:v>-8.9552879155827885</c:v>
                </c:pt>
                <c:pt idx="19">
                  <c:v>-7.2196740591751336</c:v>
                </c:pt>
                <c:pt idx="20">
                  <c:v>-3.1526556985253942</c:v>
                </c:pt>
                <c:pt idx="21">
                  <c:v>-3.6046662661628619</c:v>
                </c:pt>
                <c:pt idx="22">
                  <c:v>-2.5734538407613043</c:v>
                </c:pt>
                <c:pt idx="23">
                  <c:v>-3.9682708264796434</c:v>
                </c:pt>
                <c:pt idx="24">
                  <c:v>-4.7197997062173638</c:v>
                </c:pt>
                <c:pt idx="25">
                  <c:v>-6.9484898903897596</c:v>
                </c:pt>
                <c:pt idx="26">
                  <c:v>-2.3211956968220475</c:v>
                </c:pt>
                <c:pt idx="27">
                  <c:v>-6.430415657378</c:v>
                </c:pt>
                <c:pt idx="28">
                  <c:v>-8.1930904932825879</c:v>
                </c:pt>
                <c:pt idx="29">
                  <c:v>-2.9922479392380037</c:v>
                </c:pt>
                <c:pt idx="30">
                  <c:v>-2.8989186795921191</c:v>
                </c:pt>
                <c:pt idx="31">
                  <c:v>-2.3863726907240368</c:v>
                </c:pt>
                <c:pt idx="32">
                  <c:v>-8.2090374215020301</c:v>
                </c:pt>
                <c:pt idx="33">
                  <c:v>-2.5258283127796122</c:v>
                </c:pt>
                <c:pt idx="34">
                  <c:v>-0.65786200378893267</c:v>
                </c:pt>
                <c:pt idx="35">
                  <c:v>-0.65677003843372439</c:v>
                </c:pt>
                <c:pt idx="36">
                  <c:v>-1.3811787734975476</c:v>
                </c:pt>
              </c:numCache>
            </c:numRef>
          </c:val>
        </c:ser>
        <c:ser>
          <c:idx val="6"/>
          <c:order val="6"/>
          <c:tx>
            <c:strRef>
              <c:f>'13preparedness'!$I$42</c:f>
              <c:strCache>
                <c:ptCount val="1"/>
                <c:pt idx="0">
                  <c:v>比较充分</c:v>
                </c:pt>
              </c:strCache>
            </c:strRef>
          </c:tx>
          <c:spPr>
            <a:solidFill>
              <a:schemeClr val="tx2">
                <a:lumMod val="20000"/>
                <a:lumOff val="80000"/>
              </a:schemeClr>
            </a:solidFill>
          </c:spPr>
          <c:cat>
            <c:strRef>
              <c:f>'13preparedness'!$B$43:$B$79</c:f>
              <c:strCache>
                <c:ptCount val="37"/>
                <c:pt idx="0">
                  <c:v>芬兰</c:v>
                </c:pt>
                <c:pt idx="1">
                  <c:v>日本</c:v>
                </c:pt>
                <c:pt idx="2">
                  <c:v>墨西哥</c:v>
                </c:pt>
                <c:pt idx="3">
                  <c:v>韩国</c:v>
                </c:pt>
                <c:pt idx="4">
                  <c:v>新加坡</c:v>
                </c:pt>
                <c:pt idx="5">
                  <c:v>阿尔伯塔（加拿大）</c:v>
                </c:pt>
                <c:pt idx="6">
                  <c:v>法国</c:v>
                </c:pt>
                <c:pt idx="7">
                  <c:v>保加利亚</c:v>
                </c:pt>
                <c:pt idx="8">
                  <c:v>澳大利亚</c:v>
                </c:pt>
                <c:pt idx="9">
                  <c:v>丹麦</c:v>
                </c:pt>
                <c:pt idx="10">
                  <c:v>挪威</c:v>
                </c:pt>
                <c:pt idx="11">
                  <c:v>荷兰</c:v>
                </c:pt>
                <c:pt idx="12">
                  <c:v>英格兰（英国）</c:v>
                </c:pt>
                <c:pt idx="13">
                  <c:v>新西兰</c:v>
                </c:pt>
                <c:pt idx="14">
                  <c:v>国际平均值</c:v>
                </c:pt>
                <c:pt idx="15">
                  <c:v>弗兰德斯（比利时）</c:v>
                </c:pt>
                <c:pt idx="16">
                  <c:v>意大利</c:v>
                </c:pt>
                <c:pt idx="17">
                  <c:v>智利</c:v>
                </c:pt>
                <c:pt idx="18">
                  <c:v>瑞典</c:v>
                </c:pt>
                <c:pt idx="19">
                  <c:v>格鲁吉亚</c:v>
                </c:pt>
                <c:pt idx="20">
                  <c:v>阿布扎比（阿联酋）</c:v>
                </c:pt>
                <c:pt idx="21">
                  <c:v>中国上海</c:v>
                </c:pt>
                <c:pt idx="22">
                  <c:v>爱沙尼亚</c:v>
                </c:pt>
                <c:pt idx="23">
                  <c:v>俄罗斯</c:v>
                </c:pt>
                <c:pt idx="24">
                  <c:v>葡萄牙</c:v>
                </c:pt>
                <c:pt idx="25">
                  <c:v>克罗地亚</c:v>
                </c:pt>
                <c:pt idx="26">
                  <c:v>波兰</c:v>
                </c:pt>
                <c:pt idx="27">
                  <c:v>巴西</c:v>
                </c:pt>
                <c:pt idx="28">
                  <c:v>捷克</c:v>
                </c:pt>
                <c:pt idx="29">
                  <c:v>拉脱维亚</c:v>
                </c:pt>
                <c:pt idx="30">
                  <c:v>塞浦路斯</c:v>
                </c:pt>
                <c:pt idx="31">
                  <c:v>塞尔维亚</c:v>
                </c:pt>
                <c:pt idx="32">
                  <c:v>西班牙</c:v>
                </c:pt>
                <c:pt idx="33">
                  <c:v>斯洛伐克</c:v>
                </c:pt>
                <c:pt idx="34">
                  <c:v>以色列</c:v>
                </c:pt>
                <c:pt idx="35">
                  <c:v>马来西亚</c:v>
                </c:pt>
                <c:pt idx="36">
                  <c:v>罗马尼亚</c:v>
                </c:pt>
              </c:strCache>
            </c:strRef>
          </c:cat>
          <c:val>
            <c:numRef>
              <c:f>'13preparedness'!$I$43:$I$79</c:f>
              <c:numCache>
                <c:formatCode>0.0_ </c:formatCode>
                <c:ptCount val="37"/>
                <c:pt idx="0">
                  <c:v>-48.405329469069365</c:v>
                </c:pt>
                <c:pt idx="1">
                  <c:v>-59.673751730596436</c:v>
                </c:pt>
                <c:pt idx="2">
                  <c:v>-43.804890375086586</c:v>
                </c:pt>
                <c:pt idx="3">
                  <c:v>-44.081281219037471</c:v>
                </c:pt>
                <c:pt idx="4">
                  <c:v>-57.336775080474432</c:v>
                </c:pt>
                <c:pt idx="5">
                  <c:v>-41.148451400625056</c:v>
                </c:pt>
                <c:pt idx="6">
                  <c:v>-48.535092643683434</c:v>
                </c:pt>
                <c:pt idx="7">
                  <c:v>-33.609601033348845</c:v>
                </c:pt>
                <c:pt idx="8">
                  <c:v>-39.042024319415631</c:v>
                </c:pt>
                <c:pt idx="9">
                  <c:v>-50.169896014459759</c:v>
                </c:pt>
                <c:pt idx="10">
                  <c:v>-62.049394834229261</c:v>
                </c:pt>
                <c:pt idx="11">
                  <c:v>-57.052981129159178</c:v>
                </c:pt>
                <c:pt idx="12">
                  <c:v>-36.794113180528655</c:v>
                </c:pt>
                <c:pt idx="13">
                  <c:v>-43.367578420484385</c:v>
                </c:pt>
                <c:pt idx="14">
                  <c:v>-44.832445013975352</c:v>
                </c:pt>
                <c:pt idx="15">
                  <c:v>-54.950667069151763</c:v>
                </c:pt>
                <c:pt idx="16">
                  <c:v>-60.748740250133821</c:v>
                </c:pt>
                <c:pt idx="17">
                  <c:v>-40.291178706054851</c:v>
                </c:pt>
                <c:pt idx="18">
                  <c:v>-44.781774426811353</c:v>
                </c:pt>
                <c:pt idx="19">
                  <c:v>-53.597189291337436</c:v>
                </c:pt>
                <c:pt idx="20">
                  <c:v>-23.756282467648866</c:v>
                </c:pt>
                <c:pt idx="21">
                  <c:v>-48.070124469737522</c:v>
                </c:pt>
                <c:pt idx="22">
                  <c:v>-36.133606836110552</c:v>
                </c:pt>
                <c:pt idx="23">
                  <c:v>-56.487083677957699</c:v>
                </c:pt>
                <c:pt idx="24">
                  <c:v>-47.128814656925961</c:v>
                </c:pt>
                <c:pt idx="25">
                  <c:v>-40.364228162893063</c:v>
                </c:pt>
                <c:pt idx="26">
                  <c:v>-33.319457203253542</c:v>
                </c:pt>
                <c:pt idx="27">
                  <c:v>-54.801784192132374</c:v>
                </c:pt>
                <c:pt idx="28">
                  <c:v>-51.485987209804549</c:v>
                </c:pt>
                <c:pt idx="29">
                  <c:v>-55.206180512468414</c:v>
                </c:pt>
                <c:pt idx="30">
                  <c:v>-32.369694976581215</c:v>
                </c:pt>
                <c:pt idx="31">
                  <c:v>-32.971495353065102</c:v>
                </c:pt>
                <c:pt idx="32">
                  <c:v>-54.62612025355989</c:v>
                </c:pt>
                <c:pt idx="33">
                  <c:v>-42.914297583842732</c:v>
                </c:pt>
                <c:pt idx="34">
                  <c:v>-17.053601733504937</c:v>
                </c:pt>
                <c:pt idx="35">
                  <c:v>-34.052185086847395</c:v>
                </c:pt>
                <c:pt idx="36">
                  <c:v>-33.786365533090695</c:v>
                </c:pt>
              </c:numCache>
            </c:numRef>
          </c:val>
        </c:ser>
        <c:ser>
          <c:idx val="7"/>
          <c:order val="7"/>
          <c:tx>
            <c:strRef>
              <c:f>'13preparedness'!$J$42</c:f>
              <c:strCache>
                <c:ptCount val="1"/>
                <c:pt idx="0">
                  <c:v>非常充分</c:v>
                </c:pt>
              </c:strCache>
            </c:strRef>
          </c:tx>
          <c:spPr>
            <a:solidFill>
              <a:schemeClr val="bg1">
                <a:lumMod val="85000"/>
              </a:schemeClr>
            </a:solidFill>
          </c:spPr>
          <c:cat>
            <c:strRef>
              <c:f>'13preparedness'!$B$43:$B$79</c:f>
              <c:strCache>
                <c:ptCount val="37"/>
                <c:pt idx="0">
                  <c:v>芬兰</c:v>
                </c:pt>
                <c:pt idx="1">
                  <c:v>日本</c:v>
                </c:pt>
                <c:pt idx="2">
                  <c:v>墨西哥</c:v>
                </c:pt>
                <c:pt idx="3">
                  <c:v>韩国</c:v>
                </c:pt>
                <c:pt idx="4">
                  <c:v>新加坡</c:v>
                </c:pt>
                <c:pt idx="5">
                  <c:v>阿尔伯塔（加拿大）</c:v>
                </c:pt>
                <c:pt idx="6">
                  <c:v>法国</c:v>
                </c:pt>
                <c:pt idx="7">
                  <c:v>保加利亚</c:v>
                </c:pt>
                <c:pt idx="8">
                  <c:v>澳大利亚</c:v>
                </c:pt>
                <c:pt idx="9">
                  <c:v>丹麦</c:v>
                </c:pt>
                <c:pt idx="10">
                  <c:v>挪威</c:v>
                </c:pt>
                <c:pt idx="11">
                  <c:v>荷兰</c:v>
                </c:pt>
                <c:pt idx="12">
                  <c:v>英格兰（英国）</c:v>
                </c:pt>
                <c:pt idx="13">
                  <c:v>新西兰</c:v>
                </c:pt>
                <c:pt idx="14">
                  <c:v>国际平均值</c:v>
                </c:pt>
                <c:pt idx="15">
                  <c:v>弗兰德斯（比利时）</c:v>
                </c:pt>
                <c:pt idx="16">
                  <c:v>意大利</c:v>
                </c:pt>
                <c:pt idx="17">
                  <c:v>智利</c:v>
                </c:pt>
                <c:pt idx="18">
                  <c:v>瑞典</c:v>
                </c:pt>
                <c:pt idx="19">
                  <c:v>格鲁吉亚</c:v>
                </c:pt>
                <c:pt idx="20">
                  <c:v>阿布扎比（阿联酋）</c:v>
                </c:pt>
                <c:pt idx="21">
                  <c:v>中国上海</c:v>
                </c:pt>
                <c:pt idx="22">
                  <c:v>爱沙尼亚</c:v>
                </c:pt>
                <c:pt idx="23">
                  <c:v>俄罗斯</c:v>
                </c:pt>
                <c:pt idx="24">
                  <c:v>葡萄牙</c:v>
                </c:pt>
                <c:pt idx="25">
                  <c:v>克罗地亚</c:v>
                </c:pt>
                <c:pt idx="26">
                  <c:v>波兰</c:v>
                </c:pt>
                <c:pt idx="27">
                  <c:v>巴西</c:v>
                </c:pt>
                <c:pt idx="28">
                  <c:v>捷克</c:v>
                </c:pt>
                <c:pt idx="29">
                  <c:v>拉脱维亚</c:v>
                </c:pt>
                <c:pt idx="30">
                  <c:v>塞浦路斯</c:v>
                </c:pt>
                <c:pt idx="31">
                  <c:v>塞尔维亚</c:v>
                </c:pt>
                <c:pt idx="32">
                  <c:v>西班牙</c:v>
                </c:pt>
                <c:pt idx="33">
                  <c:v>斯洛伐克</c:v>
                </c:pt>
                <c:pt idx="34">
                  <c:v>以色列</c:v>
                </c:pt>
                <c:pt idx="35">
                  <c:v>马来西亚</c:v>
                </c:pt>
                <c:pt idx="36">
                  <c:v>罗马尼亚</c:v>
                </c:pt>
              </c:strCache>
            </c:strRef>
          </c:cat>
          <c:val>
            <c:numRef>
              <c:f>'13preparedness'!$J$43:$J$79</c:f>
              <c:numCache>
                <c:formatCode>0.0_ </c:formatCode>
                <c:ptCount val="37"/>
                <c:pt idx="0">
                  <c:v>-15.611574331156419</c:v>
                </c:pt>
                <c:pt idx="1">
                  <c:v>-10.233538531851719</c:v>
                </c:pt>
                <c:pt idx="2">
                  <c:v>-32.194829244757273</c:v>
                </c:pt>
                <c:pt idx="3">
                  <c:v>-36.616122925767456</c:v>
                </c:pt>
                <c:pt idx="4">
                  <c:v>-22.911487585888789</c:v>
                </c:pt>
                <c:pt idx="5">
                  <c:v>-47.747988026883547</c:v>
                </c:pt>
                <c:pt idx="6">
                  <c:v>-11.792438118761492</c:v>
                </c:pt>
                <c:pt idx="7">
                  <c:v>-55.296998344374806</c:v>
                </c:pt>
                <c:pt idx="8">
                  <c:v>-51.584916906099302</c:v>
                </c:pt>
                <c:pt idx="9">
                  <c:v>-34.292105936426005</c:v>
                </c:pt>
                <c:pt idx="10">
                  <c:v>-26.533612541733959</c:v>
                </c:pt>
                <c:pt idx="11">
                  <c:v>-28.294582282627452</c:v>
                </c:pt>
                <c:pt idx="12">
                  <c:v>-53.704085488058404</c:v>
                </c:pt>
                <c:pt idx="13">
                  <c:v>-47.473166967480104</c:v>
                </c:pt>
                <c:pt idx="14">
                  <c:v>-44.910191951986903</c:v>
                </c:pt>
                <c:pt idx="15">
                  <c:v>-37.655389593106165</c:v>
                </c:pt>
                <c:pt idx="16">
                  <c:v>-29.523035002073417</c:v>
                </c:pt>
                <c:pt idx="17">
                  <c:v>-56.495353442880599</c:v>
                </c:pt>
                <c:pt idx="18">
                  <c:v>-45.107815202157333</c:v>
                </c:pt>
                <c:pt idx="19">
                  <c:v>-38.653178750746214</c:v>
                </c:pt>
                <c:pt idx="20">
                  <c:v>-72.36776945934281</c:v>
                </c:pt>
                <c:pt idx="21">
                  <c:v>-47.932507975448424</c:v>
                </c:pt>
                <c:pt idx="22">
                  <c:v>-60.78388977095738</c:v>
                </c:pt>
                <c:pt idx="23">
                  <c:v>-39.381574755436773</c:v>
                </c:pt>
                <c:pt idx="24">
                  <c:v>-47.900153096452577</c:v>
                </c:pt>
                <c:pt idx="25">
                  <c:v>-52.017442342206721</c:v>
                </c:pt>
                <c:pt idx="26">
                  <c:v>-64.110886934774115</c:v>
                </c:pt>
                <c:pt idx="27">
                  <c:v>-38.00375357074585</c:v>
                </c:pt>
                <c:pt idx="28">
                  <c:v>-39.987458525631283</c:v>
                </c:pt>
                <c:pt idx="29">
                  <c:v>-41.728407994631787</c:v>
                </c:pt>
                <c:pt idx="30">
                  <c:v>-64.320305664322291</c:v>
                </c:pt>
                <c:pt idx="31">
                  <c:v>-63.98566878014163</c:v>
                </c:pt>
                <c:pt idx="32">
                  <c:v>-36.598788439226801</c:v>
                </c:pt>
                <c:pt idx="33">
                  <c:v>-54.332317137738961</c:v>
                </c:pt>
                <c:pt idx="34">
                  <c:v>-81.831747684570004</c:v>
                </c:pt>
                <c:pt idx="35">
                  <c:v>-65.023816791202876</c:v>
                </c:pt>
                <c:pt idx="36">
                  <c:v>-64.738202125868</c:v>
                </c:pt>
              </c:numCache>
            </c:numRef>
          </c:val>
        </c:ser>
        <c:dLbls/>
        <c:overlap val="100"/>
        <c:axId val="130951040"/>
        <c:axId val="130952192"/>
      </c:barChart>
      <c:scatterChart>
        <c:scatterStyle val="lineMarker"/>
        <c:ser>
          <c:idx val="8"/>
          <c:order val="8"/>
          <c:tx>
            <c:strRef>
              <c:f>'13preparedness'!$K$42</c:f>
              <c:strCache>
                <c:ptCount val="1"/>
                <c:pt idx="0">
                  <c:v>所有科目</c:v>
                </c:pt>
              </c:strCache>
            </c:strRef>
          </c:tx>
          <c:spPr>
            <a:ln w="28575">
              <a:noFill/>
            </a:ln>
          </c:spPr>
          <c:marker>
            <c:symbol val="circle"/>
            <c:size val="8"/>
            <c:spPr>
              <a:solidFill>
                <a:schemeClr val="bg1"/>
              </a:solidFill>
              <a:ln>
                <a:solidFill>
                  <a:schemeClr val="tx1"/>
                </a:solidFill>
              </a:ln>
            </c:spPr>
          </c:marker>
          <c:xVal>
            <c:numRef>
              <c:f>'13preparedness'!$L$43:$L$79</c:f>
              <c:numCache>
                <c:formatCode>0.0_ </c:formatCode>
                <c:ptCount val="37"/>
                <c:pt idx="0">
                  <c:v>-68.297079872559664</c:v>
                </c:pt>
                <c:pt idx="1">
                  <c:v>-71.013494672834952</c:v>
                </c:pt>
                <c:pt idx="2">
                  <c:v>-83.194538915124738</c:v>
                </c:pt>
                <c:pt idx="3">
                  <c:v>-72.997855037143125</c:v>
                </c:pt>
                <c:pt idx="4">
                  <c:v>-86.518834530115114</c:v>
                </c:pt>
                <c:pt idx="5">
                  <c:v>-88.352199007669697</c:v>
                </c:pt>
                <c:pt idx="6">
                  <c:v>-80.45626161035166</c:v>
                </c:pt>
                <c:pt idx="7">
                  <c:v>-62.632148618546552</c:v>
                </c:pt>
                <c:pt idx="8">
                  <c:v>-50.857565479893218</c:v>
                </c:pt>
                <c:pt idx="9">
                  <c:v>-63.184202741200586</c:v>
                </c:pt>
                <c:pt idx="10">
                  <c:v>-82.395917840627561</c:v>
                </c:pt>
                <c:pt idx="11">
                  <c:v>-75.141035265415468</c:v>
                </c:pt>
                <c:pt idx="12">
                  <c:v>-74.241758737434736</c:v>
                </c:pt>
                <c:pt idx="13">
                  <c:v>-74.756221167862037</c:v>
                </c:pt>
                <c:pt idx="14" formatCode="General">
                  <c:v>-78.439531717516601</c:v>
                </c:pt>
                <c:pt idx="15">
                  <c:v>-75.821015524241503</c:v>
                </c:pt>
                <c:pt idx="16">
                  <c:v>-55.370505645440055</c:v>
                </c:pt>
                <c:pt idx="17">
                  <c:v>-60.006656088142691</c:v>
                </c:pt>
                <c:pt idx="18">
                  <c:v>-81.975432002930091</c:v>
                </c:pt>
                <c:pt idx="19">
                  <c:v>-44.325014834476278</c:v>
                </c:pt>
                <c:pt idx="20">
                  <c:v>-94.727030395867402</c:v>
                </c:pt>
                <c:pt idx="21" formatCode="General">
                  <c:v>-83.557799798140863</c:v>
                </c:pt>
                <c:pt idx="22">
                  <c:v>-63.985236061368596</c:v>
                </c:pt>
                <c:pt idx="23">
                  <c:v>-60.331173478682338</c:v>
                </c:pt>
                <c:pt idx="24">
                  <c:v>-50.594150857846834</c:v>
                </c:pt>
                <c:pt idx="25">
                  <c:v>-67.059466451692273</c:v>
                </c:pt>
                <c:pt idx="26">
                  <c:v>-67.813988646062811</c:v>
                </c:pt>
                <c:pt idx="27">
                  <c:v>-64.298952737140752</c:v>
                </c:pt>
                <c:pt idx="28">
                  <c:v>-49.126690920173225</c:v>
                </c:pt>
                <c:pt idx="29">
                  <c:v>-78.222049552847963</c:v>
                </c:pt>
                <c:pt idx="30">
                  <c:v>-74.954046488129563</c:v>
                </c:pt>
                <c:pt idx="31">
                  <c:v>-85.138001024024604</c:v>
                </c:pt>
                <c:pt idx="32">
                  <c:v>-86.782749634522318</c:v>
                </c:pt>
                <c:pt idx="33">
                  <c:v>-61.695612183626899</c:v>
                </c:pt>
                <c:pt idx="34">
                  <c:v>-75.623133770916809</c:v>
                </c:pt>
                <c:pt idx="35">
                  <c:v>-65.980410411280161</c:v>
                </c:pt>
                <c:pt idx="36">
                  <c:v>-67.631541173044639</c:v>
                </c:pt>
              </c:numCache>
            </c:numRef>
          </c:xVal>
          <c:yVal>
            <c:numRef>
              <c:f>'13preparedness'!$O$43:$O$79</c:f>
              <c:numCache>
                <c:formatCode>0.0_ </c:formatCode>
                <c:ptCount val="37"/>
                <c:pt idx="0">
                  <c:v>36.5</c:v>
                </c:pt>
                <c:pt idx="1">
                  <c:v>35.5</c:v>
                </c:pt>
                <c:pt idx="2">
                  <c:v>34.5</c:v>
                </c:pt>
                <c:pt idx="3">
                  <c:v>33.5</c:v>
                </c:pt>
                <c:pt idx="4">
                  <c:v>32.5</c:v>
                </c:pt>
                <c:pt idx="5">
                  <c:v>31.5</c:v>
                </c:pt>
                <c:pt idx="6">
                  <c:v>30.5</c:v>
                </c:pt>
                <c:pt idx="7">
                  <c:v>29.5</c:v>
                </c:pt>
                <c:pt idx="8">
                  <c:v>28.5</c:v>
                </c:pt>
                <c:pt idx="9">
                  <c:v>27.5</c:v>
                </c:pt>
                <c:pt idx="10">
                  <c:v>26.5</c:v>
                </c:pt>
                <c:pt idx="11">
                  <c:v>25.5</c:v>
                </c:pt>
                <c:pt idx="12">
                  <c:v>24.5</c:v>
                </c:pt>
                <c:pt idx="13">
                  <c:v>23.5</c:v>
                </c:pt>
                <c:pt idx="14">
                  <c:v>22.5</c:v>
                </c:pt>
                <c:pt idx="15">
                  <c:v>21.5</c:v>
                </c:pt>
                <c:pt idx="16">
                  <c:v>20.5</c:v>
                </c:pt>
                <c:pt idx="17">
                  <c:v>19.5</c:v>
                </c:pt>
                <c:pt idx="18">
                  <c:v>18.5</c:v>
                </c:pt>
                <c:pt idx="19">
                  <c:v>17.5</c:v>
                </c:pt>
                <c:pt idx="20">
                  <c:v>16.5</c:v>
                </c:pt>
                <c:pt idx="21">
                  <c:v>15.5</c:v>
                </c:pt>
                <c:pt idx="22">
                  <c:v>14.5</c:v>
                </c:pt>
                <c:pt idx="23">
                  <c:v>13.5</c:v>
                </c:pt>
                <c:pt idx="24">
                  <c:v>12.5</c:v>
                </c:pt>
                <c:pt idx="25">
                  <c:v>11.5</c:v>
                </c:pt>
                <c:pt idx="26">
                  <c:v>10.5</c:v>
                </c:pt>
                <c:pt idx="27">
                  <c:v>9.5</c:v>
                </c:pt>
                <c:pt idx="28">
                  <c:v>8.5</c:v>
                </c:pt>
                <c:pt idx="29">
                  <c:v>7.5</c:v>
                </c:pt>
                <c:pt idx="30">
                  <c:v>6.5</c:v>
                </c:pt>
                <c:pt idx="31">
                  <c:v>5.5</c:v>
                </c:pt>
                <c:pt idx="32">
                  <c:v>4.5</c:v>
                </c:pt>
                <c:pt idx="33">
                  <c:v>3.5</c:v>
                </c:pt>
                <c:pt idx="34">
                  <c:v>2.5</c:v>
                </c:pt>
                <c:pt idx="35">
                  <c:v>1.5</c:v>
                </c:pt>
                <c:pt idx="36">
                  <c:v>0.5</c:v>
                </c:pt>
              </c:numCache>
            </c:numRef>
          </c:yVal>
        </c:ser>
        <c:ser>
          <c:idx val="9"/>
          <c:order val="9"/>
          <c:tx>
            <c:strRef>
              <c:f>'13preparedness'!$L$42</c:f>
              <c:strCache>
                <c:ptCount val="1"/>
                <c:pt idx="0">
                  <c:v>所有科目</c:v>
                </c:pt>
              </c:strCache>
            </c:strRef>
          </c:tx>
          <c:spPr>
            <a:ln w="28575">
              <a:noFill/>
            </a:ln>
          </c:spPr>
          <c:marker>
            <c:symbol val="circle"/>
            <c:size val="8"/>
            <c:spPr>
              <a:solidFill>
                <a:schemeClr val="bg1"/>
              </a:solidFill>
              <a:ln>
                <a:solidFill>
                  <a:schemeClr val="tx1"/>
                </a:solidFill>
              </a:ln>
            </c:spPr>
          </c:marker>
          <c:xVal>
            <c:numRef>
              <c:f>'13preparedness'!$K$43:$K$79</c:f>
              <c:numCache>
                <c:formatCode>0.0_ </c:formatCode>
                <c:ptCount val="37"/>
                <c:pt idx="0">
                  <c:v>77.067854981472578</c:v>
                </c:pt>
                <c:pt idx="1">
                  <c:v>71.185081907792394</c:v>
                </c:pt>
                <c:pt idx="2">
                  <c:v>67.383000426910513</c:v>
                </c:pt>
                <c:pt idx="3">
                  <c:v>90.354711312507106</c:v>
                </c:pt>
                <c:pt idx="4">
                  <c:v>77.787444830250848</c:v>
                </c:pt>
                <c:pt idx="5">
                  <c:v>44.234970850805837</c:v>
                </c:pt>
                <c:pt idx="6">
                  <c:v>85.027240014491838</c:v>
                </c:pt>
                <c:pt idx="7">
                  <c:v>87.295930032417019</c:v>
                </c:pt>
                <c:pt idx="8">
                  <c:v>62.206423776568961</c:v>
                </c:pt>
                <c:pt idx="9">
                  <c:v>60.245355335275192</c:v>
                </c:pt>
                <c:pt idx="10">
                  <c:v>51.418467339231057</c:v>
                </c:pt>
                <c:pt idx="11">
                  <c:v>84.547290954409704</c:v>
                </c:pt>
                <c:pt idx="12">
                  <c:v>71.933095138210973</c:v>
                </c:pt>
                <c:pt idx="13">
                  <c:v>72.602841394997498</c:v>
                </c:pt>
                <c:pt idx="14">
                  <c:v>74.218468583704379</c:v>
                </c:pt>
                <c:pt idx="15">
                  <c:v>76.549282601141755</c:v>
                </c:pt>
                <c:pt idx="16">
                  <c:v>69.406860916197061</c:v>
                </c:pt>
                <c:pt idx="17">
                  <c:v>61.002030995927207</c:v>
                </c:pt>
                <c:pt idx="18">
                  <c:v>72.223858955326648</c:v>
                </c:pt>
                <c:pt idx="19">
                  <c:v>80.911303947699253</c:v>
                </c:pt>
                <c:pt idx="20">
                  <c:v>72.226114585746217</c:v>
                </c:pt>
                <c:pt idx="21">
                  <c:v>83.197137342290418</c:v>
                </c:pt>
                <c:pt idx="22">
                  <c:v>78.201007944255082</c:v>
                </c:pt>
                <c:pt idx="23">
                  <c:v>85.767067556852751</c:v>
                </c:pt>
                <c:pt idx="24">
                  <c:v>76.416025943007241</c:v>
                </c:pt>
                <c:pt idx="25">
                  <c:v>93.490135471629515</c:v>
                </c:pt>
                <c:pt idx="26">
                  <c:v>94.958305846094547</c:v>
                </c:pt>
                <c:pt idx="27">
                  <c:v>62.259737313904992</c:v>
                </c:pt>
                <c:pt idx="28">
                  <c:v>57.163923735548877</c:v>
                </c:pt>
                <c:pt idx="29">
                  <c:v>86.389297180328612</c:v>
                </c:pt>
                <c:pt idx="30">
                  <c:v>69.815789189356678</c:v>
                </c:pt>
                <c:pt idx="31">
                  <c:v>80.41096696403207</c:v>
                </c:pt>
                <c:pt idx="32">
                  <c:v>64.542010853907783</c:v>
                </c:pt>
                <c:pt idx="33">
                  <c:v>65.42357871649935</c:v>
                </c:pt>
                <c:pt idx="34">
                  <c:v>77.095239989510759</c:v>
                </c:pt>
                <c:pt idx="35">
                  <c:v>76.952607579573879</c:v>
                </c:pt>
                <c:pt idx="36">
                  <c:v>84.172877089186528</c:v>
                </c:pt>
              </c:numCache>
            </c:numRef>
          </c:xVal>
          <c:yVal>
            <c:numRef>
              <c:f>'13preparedness'!$O$43:$O$79</c:f>
              <c:numCache>
                <c:formatCode>0.0_ </c:formatCode>
                <c:ptCount val="37"/>
                <c:pt idx="0">
                  <c:v>36.5</c:v>
                </c:pt>
                <c:pt idx="1">
                  <c:v>35.5</c:v>
                </c:pt>
                <c:pt idx="2">
                  <c:v>34.5</c:v>
                </c:pt>
                <c:pt idx="3">
                  <c:v>33.5</c:v>
                </c:pt>
                <c:pt idx="4">
                  <c:v>32.5</c:v>
                </c:pt>
                <c:pt idx="5">
                  <c:v>31.5</c:v>
                </c:pt>
                <c:pt idx="6">
                  <c:v>30.5</c:v>
                </c:pt>
                <c:pt idx="7">
                  <c:v>29.5</c:v>
                </c:pt>
                <c:pt idx="8">
                  <c:v>28.5</c:v>
                </c:pt>
                <c:pt idx="9">
                  <c:v>27.5</c:v>
                </c:pt>
                <c:pt idx="10">
                  <c:v>26.5</c:v>
                </c:pt>
                <c:pt idx="11">
                  <c:v>25.5</c:v>
                </c:pt>
                <c:pt idx="12">
                  <c:v>24.5</c:v>
                </c:pt>
                <c:pt idx="13">
                  <c:v>23.5</c:v>
                </c:pt>
                <c:pt idx="14">
                  <c:v>22.5</c:v>
                </c:pt>
                <c:pt idx="15">
                  <c:v>21.5</c:v>
                </c:pt>
                <c:pt idx="16">
                  <c:v>20.5</c:v>
                </c:pt>
                <c:pt idx="17">
                  <c:v>19.5</c:v>
                </c:pt>
                <c:pt idx="18">
                  <c:v>18.5</c:v>
                </c:pt>
                <c:pt idx="19">
                  <c:v>17.5</c:v>
                </c:pt>
                <c:pt idx="20">
                  <c:v>16.5</c:v>
                </c:pt>
                <c:pt idx="21">
                  <c:v>15.5</c:v>
                </c:pt>
                <c:pt idx="22">
                  <c:v>14.5</c:v>
                </c:pt>
                <c:pt idx="23">
                  <c:v>13.5</c:v>
                </c:pt>
                <c:pt idx="24">
                  <c:v>12.5</c:v>
                </c:pt>
                <c:pt idx="25">
                  <c:v>11.5</c:v>
                </c:pt>
                <c:pt idx="26">
                  <c:v>10.5</c:v>
                </c:pt>
                <c:pt idx="27">
                  <c:v>9.5</c:v>
                </c:pt>
                <c:pt idx="28">
                  <c:v>8.5</c:v>
                </c:pt>
                <c:pt idx="29">
                  <c:v>7.5</c:v>
                </c:pt>
                <c:pt idx="30">
                  <c:v>6.5</c:v>
                </c:pt>
                <c:pt idx="31">
                  <c:v>5.5</c:v>
                </c:pt>
                <c:pt idx="32">
                  <c:v>4.5</c:v>
                </c:pt>
                <c:pt idx="33">
                  <c:v>3.5</c:v>
                </c:pt>
                <c:pt idx="34">
                  <c:v>2.5</c:v>
                </c:pt>
                <c:pt idx="35">
                  <c:v>1.5</c:v>
                </c:pt>
                <c:pt idx="36">
                  <c:v>0.5</c:v>
                </c:pt>
              </c:numCache>
            </c:numRef>
          </c:yVal>
        </c:ser>
        <c:dLbls/>
        <c:axId val="130976000"/>
        <c:axId val="130974464"/>
      </c:scatterChart>
      <c:catAx>
        <c:axId val="130951040"/>
        <c:scaling>
          <c:orientation val="minMax"/>
        </c:scaling>
        <c:axPos val="l"/>
        <c:numFmt formatCode="General" sourceLinked="1"/>
        <c:tickLblPos val="low"/>
        <c:txPr>
          <a:bodyPr/>
          <a:lstStyle/>
          <a:p>
            <a:pPr>
              <a:defRPr sz="800"/>
            </a:pPr>
            <a:endParaRPr lang="zh-CN"/>
          </a:p>
        </c:txPr>
        <c:crossAx val="130952192"/>
        <c:crosses val="autoZero"/>
        <c:auto val="1"/>
        <c:lblAlgn val="ctr"/>
        <c:lblOffset val="100"/>
      </c:catAx>
      <c:valAx>
        <c:axId val="130952192"/>
        <c:scaling>
          <c:orientation val="minMax"/>
          <c:max val="100"/>
          <c:min val="-100"/>
        </c:scaling>
        <c:axPos val="b"/>
        <c:majorGridlines/>
        <c:numFmt formatCode="0;[Black]0" sourceLinked="0"/>
        <c:tickLblPos val="nextTo"/>
        <c:crossAx val="130951040"/>
        <c:crosses val="autoZero"/>
        <c:crossBetween val="between"/>
        <c:majorUnit val="10"/>
      </c:valAx>
      <c:valAx>
        <c:axId val="130974464"/>
        <c:scaling>
          <c:orientation val="minMax"/>
          <c:max val="37"/>
          <c:min val="0"/>
        </c:scaling>
        <c:axPos val="l"/>
        <c:numFmt formatCode="0.0_ " sourceLinked="1"/>
        <c:majorTickMark val="none"/>
        <c:tickLblPos val="none"/>
        <c:crossAx val="130976000"/>
        <c:crosses val="autoZero"/>
        <c:crossBetween val="midCat"/>
      </c:valAx>
      <c:valAx>
        <c:axId val="130976000"/>
        <c:scaling>
          <c:orientation val="minMax"/>
        </c:scaling>
        <c:delete val="1"/>
        <c:axPos val="b"/>
        <c:numFmt formatCode="0.0_ " sourceLinked="1"/>
        <c:tickLblPos val="nextTo"/>
        <c:crossAx val="130974464"/>
        <c:crosses val="autoZero"/>
        <c:crossBetween val="midCat"/>
      </c:valAx>
    </c:plotArea>
    <c:legend>
      <c:legendPos val="t"/>
      <c:legendEntry>
        <c:idx val="9"/>
        <c:delete val="1"/>
      </c:legendEntry>
      <c:legendEntry>
        <c:idx val="4"/>
        <c:delete val="1"/>
      </c:legendEntry>
      <c:legendEntry>
        <c:idx val="5"/>
        <c:delete val="1"/>
      </c:legendEntry>
      <c:legendEntry>
        <c:idx val="6"/>
        <c:delete val="1"/>
      </c:legendEntry>
      <c:legendEntry>
        <c:idx val="7"/>
        <c:delete val="1"/>
      </c:legendEntry>
      <c:layout>
        <c:manualLayout>
          <c:xMode val="edge"/>
          <c:yMode val="edge"/>
          <c:x val="0.19175080018310092"/>
          <c:y val="1.3744366962815868E-3"/>
          <c:w val="0.7045232526442311"/>
          <c:h val="3.2481402948119791E-2"/>
        </c:manualLayout>
      </c:layout>
    </c:legend>
    <c:plotVisOnly val="1"/>
    <c:dispBlanksAs val="gap"/>
  </c:chart>
  <c:externalData r:id="rId1"/>
  <c:userShapes r:id="rId2"/>
</c:chartSpace>
</file>

<file path=ppt/charts/chart9.xml><?xml version="1.0" encoding="utf-8"?>
<c:chartSpace xmlns:c="http://schemas.openxmlformats.org/drawingml/2006/chart" xmlns:a="http://schemas.openxmlformats.org/drawingml/2006/main" xmlns:r="http://schemas.openxmlformats.org/officeDocument/2006/relationships">
  <c:lang val="zh-CN"/>
  <c:chart>
    <c:autoTitleDeleted val="1"/>
    <c:plotArea>
      <c:layout/>
      <c:barChart>
        <c:barDir val="bar"/>
        <c:grouping val="stacked"/>
        <c:ser>
          <c:idx val="0"/>
          <c:order val="0"/>
          <c:tx>
            <c:strRef>
              <c:f>educationlevel!$C$1</c:f>
              <c:strCache>
                <c:ptCount val="1"/>
                <c:pt idx="0">
                  <c:v>大专以下</c:v>
                </c:pt>
              </c:strCache>
            </c:strRef>
          </c:tx>
          <c:spPr>
            <a:solidFill>
              <a:schemeClr val="tx2">
                <a:lumMod val="60000"/>
                <a:lumOff val="40000"/>
              </a:schemeClr>
            </a:solidFill>
          </c:spPr>
          <c:dLbls>
            <c:delete val="1"/>
          </c:dLbls>
          <c:cat>
            <c:strRef>
              <c:f>educationlevel!$B$2:$B$38</c:f>
              <c:strCache>
                <c:ptCount val="37"/>
                <c:pt idx="0">
                  <c:v>弗兰德斯（比利时）</c:v>
                </c:pt>
                <c:pt idx="1">
                  <c:v>意大利</c:v>
                </c:pt>
                <c:pt idx="2">
                  <c:v>智利</c:v>
                </c:pt>
                <c:pt idx="3">
                  <c:v>克罗地亚</c:v>
                </c:pt>
                <c:pt idx="4">
                  <c:v>塞尔维亚</c:v>
                </c:pt>
                <c:pt idx="5">
                  <c:v>格鲁吉亚</c:v>
                </c:pt>
                <c:pt idx="6">
                  <c:v>瑞典</c:v>
                </c:pt>
                <c:pt idx="7">
                  <c:v>爱沙尼亚</c:v>
                </c:pt>
                <c:pt idx="8">
                  <c:v>墨西哥</c:v>
                </c:pt>
                <c:pt idx="9">
                  <c:v>俄罗斯</c:v>
                </c:pt>
                <c:pt idx="10">
                  <c:v>国际平均值</c:v>
                </c:pt>
                <c:pt idx="11">
                  <c:v>保加利亚</c:v>
                </c:pt>
                <c:pt idx="12">
                  <c:v>马来西亚</c:v>
                </c:pt>
                <c:pt idx="13">
                  <c:v>新西兰</c:v>
                </c:pt>
                <c:pt idx="14">
                  <c:v>新加坡</c:v>
                </c:pt>
                <c:pt idx="15">
                  <c:v>罗马尼亚</c:v>
                </c:pt>
                <c:pt idx="16">
                  <c:v>阿布扎比（阿联酋）</c:v>
                </c:pt>
                <c:pt idx="17">
                  <c:v>捷克</c:v>
                </c:pt>
                <c:pt idx="18">
                  <c:v>巴西</c:v>
                </c:pt>
                <c:pt idx="19">
                  <c:v>荷兰</c:v>
                </c:pt>
                <c:pt idx="20">
                  <c:v>法国</c:v>
                </c:pt>
                <c:pt idx="21">
                  <c:v>西班牙</c:v>
                </c:pt>
                <c:pt idx="22">
                  <c:v>芬兰</c:v>
                </c:pt>
                <c:pt idx="23">
                  <c:v>日本</c:v>
                </c:pt>
                <c:pt idx="24">
                  <c:v>英格兰（英国）</c:v>
                </c:pt>
                <c:pt idx="25">
                  <c:v>拉脱维亚</c:v>
                </c:pt>
                <c:pt idx="26">
                  <c:v>葡萄牙</c:v>
                </c:pt>
                <c:pt idx="27">
                  <c:v>丹麦</c:v>
                </c:pt>
                <c:pt idx="28">
                  <c:v>以色列</c:v>
                </c:pt>
                <c:pt idx="29">
                  <c:v>挪威</c:v>
                </c:pt>
                <c:pt idx="30">
                  <c:v>斯洛伐克</c:v>
                </c:pt>
                <c:pt idx="31">
                  <c:v>中国上海</c:v>
                </c:pt>
                <c:pt idx="32">
                  <c:v>阿尔伯塔（加拿大）</c:v>
                </c:pt>
                <c:pt idx="33">
                  <c:v>塞浦路斯</c:v>
                </c:pt>
                <c:pt idx="34">
                  <c:v>韩国</c:v>
                </c:pt>
                <c:pt idx="35">
                  <c:v>澳大利亚</c:v>
                </c:pt>
                <c:pt idx="36">
                  <c:v>波兰</c:v>
                </c:pt>
              </c:strCache>
            </c:strRef>
          </c:cat>
          <c:val>
            <c:numRef>
              <c:f>educationlevel!$C$2:$C$38</c:f>
              <c:numCache>
                <c:formatCode>0.0_ </c:formatCode>
                <c:ptCount val="37"/>
                <c:pt idx="0">
                  <c:v>2.612603995733028</c:v>
                </c:pt>
                <c:pt idx="1">
                  <c:v>3.6362742718843792</c:v>
                </c:pt>
                <c:pt idx="2">
                  <c:v>0.50471758454032101</c:v>
                </c:pt>
                <c:pt idx="3">
                  <c:v>0</c:v>
                </c:pt>
                <c:pt idx="4">
                  <c:v>1.6099548887244837</c:v>
                </c:pt>
                <c:pt idx="5">
                  <c:v>5.6225002760249101</c:v>
                </c:pt>
                <c:pt idx="6">
                  <c:v>3.8087239208010297</c:v>
                </c:pt>
                <c:pt idx="7">
                  <c:v>5.2272532364416904</c:v>
                </c:pt>
                <c:pt idx="8">
                  <c:v>8.6544709371525883</c:v>
                </c:pt>
                <c:pt idx="9">
                  <c:v>1.4043549003197167</c:v>
                </c:pt>
                <c:pt idx="10">
                  <c:v>1.9461861516591379</c:v>
                </c:pt>
                <c:pt idx="11">
                  <c:v>0.98919387235859013</c:v>
                </c:pt>
                <c:pt idx="12">
                  <c:v>1.7061385571326091</c:v>
                </c:pt>
                <c:pt idx="13">
                  <c:v>0.94736618834669317</c:v>
                </c:pt>
                <c:pt idx="14">
                  <c:v>1.76660729261528</c:v>
                </c:pt>
                <c:pt idx="15">
                  <c:v>1.2157442112763857</c:v>
                </c:pt>
                <c:pt idx="16">
                  <c:v>1.8434688907582688</c:v>
                </c:pt>
                <c:pt idx="17">
                  <c:v>4.4243168562964295</c:v>
                </c:pt>
                <c:pt idx="18">
                  <c:v>4.4841140678250353</c:v>
                </c:pt>
                <c:pt idx="19">
                  <c:v>4.086529915662374</c:v>
                </c:pt>
                <c:pt idx="20">
                  <c:v>0.88084959921417494</c:v>
                </c:pt>
                <c:pt idx="21">
                  <c:v>3.3786019011012396</c:v>
                </c:pt>
                <c:pt idx="22">
                  <c:v>1.1077399270930781</c:v>
                </c:pt>
                <c:pt idx="23">
                  <c:v>5.5571213743094212E-2</c:v>
                </c:pt>
                <c:pt idx="24">
                  <c:v>1.4316138031828789</c:v>
                </c:pt>
                <c:pt idx="25">
                  <c:v>1.3555310746713405</c:v>
                </c:pt>
                <c:pt idx="26">
                  <c:v>0.34383632731606895</c:v>
                </c:pt>
                <c:pt idx="27">
                  <c:v>2.0529255719314432</c:v>
                </c:pt>
                <c:pt idx="28">
                  <c:v>0.84766462463227044</c:v>
                </c:pt>
                <c:pt idx="29">
                  <c:v>2.0193799035917257</c:v>
                </c:pt>
                <c:pt idx="30">
                  <c:v>1.6000390937211719</c:v>
                </c:pt>
                <c:pt idx="31">
                  <c:v>4.1075863747781549E-2</c:v>
                </c:pt>
                <c:pt idx="32">
                  <c:v>9.2290240157795966E-2</c:v>
                </c:pt>
                <c:pt idx="33">
                  <c:v>0</c:v>
                </c:pt>
                <c:pt idx="34">
                  <c:v>0.13972959495792173</c:v>
                </c:pt>
                <c:pt idx="35">
                  <c:v>0.12151723031375083</c:v>
                </c:pt>
                <c:pt idx="36">
                  <c:v>5.0001626459408068E-2</c:v>
                </c:pt>
              </c:numCache>
            </c:numRef>
          </c:val>
        </c:ser>
        <c:ser>
          <c:idx val="1"/>
          <c:order val="1"/>
          <c:tx>
            <c:strRef>
              <c:f>educationlevel!$D$1</c:f>
              <c:strCache>
                <c:ptCount val="1"/>
                <c:pt idx="0">
                  <c:v>大专</c:v>
                </c:pt>
              </c:strCache>
            </c:strRef>
          </c:tx>
          <c:spPr>
            <a:solidFill>
              <a:schemeClr val="tx2">
                <a:lumMod val="40000"/>
                <a:lumOff val="60000"/>
              </a:schemeClr>
            </a:solidFill>
          </c:spPr>
          <c:dLbls>
            <c:delete val="1"/>
          </c:dLbls>
          <c:cat>
            <c:strRef>
              <c:f>educationlevel!$B$2:$B$38</c:f>
              <c:strCache>
                <c:ptCount val="37"/>
                <c:pt idx="0">
                  <c:v>弗兰德斯（比利时）</c:v>
                </c:pt>
                <c:pt idx="1">
                  <c:v>意大利</c:v>
                </c:pt>
                <c:pt idx="2">
                  <c:v>智利</c:v>
                </c:pt>
                <c:pt idx="3">
                  <c:v>克罗地亚</c:v>
                </c:pt>
                <c:pt idx="4">
                  <c:v>塞尔维亚</c:v>
                </c:pt>
                <c:pt idx="5">
                  <c:v>格鲁吉亚</c:v>
                </c:pt>
                <c:pt idx="6">
                  <c:v>瑞典</c:v>
                </c:pt>
                <c:pt idx="7">
                  <c:v>爱沙尼亚</c:v>
                </c:pt>
                <c:pt idx="8">
                  <c:v>墨西哥</c:v>
                </c:pt>
                <c:pt idx="9">
                  <c:v>俄罗斯</c:v>
                </c:pt>
                <c:pt idx="10">
                  <c:v>国际平均值</c:v>
                </c:pt>
                <c:pt idx="11">
                  <c:v>保加利亚</c:v>
                </c:pt>
                <c:pt idx="12">
                  <c:v>马来西亚</c:v>
                </c:pt>
                <c:pt idx="13">
                  <c:v>新西兰</c:v>
                </c:pt>
                <c:pt idx="14">
                  <c:v>新加坡</c:v>
                </c:pt>
                <c:pt idx="15">
                  <c:v>罗马尼亚</c:v>
                </c:pt>
                <c:pt idx="16">
                  <c:v>阿布扎比（阿联酋）</c:v>
                </c:pt>
                <c:pt idx="17">
                  <c:v>捷克</c:v>
                </c:pt>
                <c:pt idx="18">
                  <c:v>巴西</c:v>
                </c:pt>
                <c:pt idx="19">
                  <c:v>荷兰</c:v>
                </c:pt>
                <c:pt idx="20">
                  <c:v>法国</c:v>
                </c:pt>
                <c:pt idx="21">
                  <c:v>西班牙</c:v>
                </c:pt>
                <c:pt idx="22">
                  <c:v>芬兰</c:v>
                </c:pt>
                <c:pt idx="23">
                  <c:v>日本</c:v>
                </c:pt>
                <c:pt idx="24">
                  <c:v>英格兰（英国）</c:v>
                </c:pt>
                <c:pt idx="25">
                  <c:v>拉脱维亚</c:v>
                </c:pt>
                <c:pt idx="26">
                  <c:v>葡萄牙</c:v>
                </c:pt>
                <c:pt idx="27">
                  <c:v>丹麦</c:v>
                </c:pt>
                <c:pt idx="28">
                  <c:v>以色列</c:v>
                </c:pt>
                <c:pt idx="29">
                  <c:v>挪威</c:v>
                </c:pt>
                <c:pt idx="30">
                  <c:v>斯洛伐克</c:v>
                </c:pt>
                <c:pt idx="31">
                  <c:v>中国上海</c:v>
                </c:pt>
                <c:pt idx="32">
                  <c:v>阿尔伯塔（加拿大）</c:v>
                </c:pt>
                <c:pt idx="33">
                  <c:v>塞浦路斯</c:v>
                </c:pt>
                <c:pt idx="34">
                  <c:v>韩国</c:v>
                </c:pt>
                <c:pt idx="35">
                  <c:v>澳大利亚</c:v>
                </c:pt>
                <c:pt idx="36">
                  <c:v>波兰</c:v>
                </c:pt>
              </c:strCache>
            </c:strRef>
          </c:cat>
          <c:val>
            <c:numRef>
              <c:f>educationlevel!$D$2:$D$38</c:f>
              <c:numCache>
                <c:formatCode>0.0_ </c:formatCode>
                <c:ptCount val="37"/>
                <c:pt idx="0">
                  <c:v>85.448095197730382</c:v>
                </c:pt>
                <c:pt idx="1">
                  <c:v>15.82823851908249</c:v>
                </c:pt>
                <c:pt idx="2">
                  <c:v>17.940879603913384</c:v>
                </c:pt>
                <c:pt idx="3">
                  <c:v>17.722195646259514</c:v>
                </c:pt>
                <c:pt idx="4">
                  <c:v>15.549926160047804</c:v>
                </c:pt>
                <c:pt idx="5">
                  <c:v>8.0652202120332319</c:v>
                </c:pt>
                <c:pt idx="6">
                  <c:v>7.6769736257326278</c:v>
                </c:pt>
                <c:pt idx="7">
                  <c:v>5.8851646141545251</c:v>
                </c:pt>
                <c:pt idx="8">
                  <c:v>1.4822215092130502</c:v>
                </c:pt>
                <c:pt idx="9">
                  <c:v>8.1096871340795555</c:v>
                </c:pt>
                <c:pt idx="10">
                  <c:v>6.8688799450209128</c:v>
                </c:pt>
                <c:pt idx="11">
                  <c:v>7.815281586400471</c:v>
                </c:pt>
                <c:pt idx="12">
                  <c:v>6.8313040545846908</c:v>
                </c:pt>
                <c:pt idx="13">
                  <c:v>6.8812360450145782</c:v>
                </c:pt>
                <c:pt idx="14">
                  <c:v>5.5046534838084851</c:v>
                </c:pt>
                <c:pt idx="15">
                  <c:v>5.3555221755909184</c:v>
                </c:pt>
                <c:pt idx="16">
                  <c:v>4.6664286047314549</c:v>
                </c:pt>
                <c:pt idx="17">
                  <c:v>1.8683782120638532</c:v>
                </c:pt>
                <c:pt idx="18">
                  <c:v>1.7841087987022415</c:v>
                </c:pt>
                <c:pt idx="19">
                  <c:v>0.67689061884336577</c:v>
                </c:pt>
                <c:pt idx="20">
                  <c:v>3.5803620239256135</c:v>
                </c:pt>
                <c:pt idx="21">
                  <c:v>0.99071203591964241</c:v>
                </c:pt>
                <c:pt idx="22">
                  <c:v>2.9368102289075009</c:v>
                </c:pt>
                <c:pt idx="23">
                  <c:v>3.5232922097098043</c:v>
                </c:pt>
                <c:pt idx="24">
                  <c:v>1.697957457533134</c:v>
                </c:pt>
                <c:pt idx="25">
                  <c:v>1.5488707519755178</c:v>
                </c:pt>
                <c:pt idx="26">
                  <c:v>2.4445936936022976</c:v>
                </c:pt>
                <c:pt idx="27">
                  <c:v>0.61213034816546619</c:v>
                </c:pt>
                <c:pt idx="28">
                  <c:v>1.4630932690210805</c:v>
                </c:pt>
                <c:pt idx="29">
                  <c:v>0</c:v>
                </c:pt>
                <c:pt idx="30">
                  <c:v>0.17282894068045276</c:v>
                </c:pt>
                <c:pt idx="31">
                  <c:v>1.4714917146589257</c:v>
                </c:pt>
                <c:pt idx="32">
                  <c:v>0.9746317015853978</c:v>
                </c:pt>
                <c:pt idx="33">
                  <c:v>0.66085310390519481</c:v>
                </c:pt>
                <c:pt idx="34">
                  <c:v>5.6216239463354384E-2</c:v>
                </c:pt>
                <c:pt idx="35">
                  <c:v>1.2463898705769678E-2</c:v>
                </c:pt>
                <c:pt idx="36">
                  <c:v>4.0964601007090935E-2</c:v>
                </c:pt>
              </c:numCache>
            </c:numRef>
          </c:val>
        </c:ser>
        <c:ser>
          <c:idx val="2"/>
          <c:order val="2"/>
          <c:tx>
            <c:strRef>
              <c:f>educationlevel!$E$1</c:f>
              <c:strCache>
                <c:ptCount val="1"/>
                <c:pt idx="0">
                  <c:v>本科及研究生</c:v>
                </c:pt>
              </c:strCache>
            </c:strRef>
          </c:tx>
          <c:spPr>
            <a:solidFill>
              <a:schemeClr val="tx2">
                <a:lumMod val="20000"/>
                <a:lumOff val="80000"/>
              </a:schemeClr>
            </a:solidFill>
          </c:spPr>
          <c:dLbls>
            <c:delete val="1"/>
          </c:dLbls>
          <c:cat>
            <c:strRef>
              <c:f>educationlevel!$B$2:$B$38</c:f>
              <c:strCache>
                <c:ptCount val="37"/>
                <c:pt idx="0">
                  <c:v>弗兰德斯（比利时）</c:v>
                </c:pt>
                <c:pt idx="1">
                  <c:v>意大利</c:v>
                </c:pt>
                <c:pt idx="2">
                  <c:v>智利</c:v>
                </c:pt>
                <c:pt idx="3">
                  <c:v>克罗地亚</c:v>
                </c:pt>
                <c:pt idx="4">
                  <c:v>塞尔维亚</c:v>
                </c:pt>
                <c:pt idx="5">
                  <c:v>格鲁吉亚</c:v>
                </c:pt>
                <c:pt idx="6">
                  <c:v>瑞典</c:v>
                </c:pt>
                <c:pt idx="7">
                  <c:v>爱沙尼亚</c:v>
                </c:pt>
                <c:pt idx="8">
                  <c:v>墨西哥</c:v>
                </c:pt>
                <c:pt idx="9">
                  <c:v>俄罗斯</c:v>
                </c:pt>
                <c:pt idx="10">
                  <c:v>国际平均值</c:v>
                </c:pt>
                <c:pt idx="11">
                  <c:v>保加利亚</c:v>
                </c:pt>
                <c:pt idx="12">
                  <c:v>马来西亚</c:v>
                </c:pt>
                <c:pt idx="13">
                  <c:v>新西兰</c:v>
                </c:pt>
                <c:pt idx="14">
                  <c:v>新加坡</c:v>
                </c:pt>
                <c:pt idx="15">
                  <c:v>罗马尼亚</c:v>
                </c:pt>
                <c:pt idx="16">
                  <c:v>阿布扎比（阿联酋）</c:v>
                </c:pt>
                <c:pt idx="17">
                  <c:v>捷克</c:v>
                </c:pt>
                <c:pt idx="18">
                  <c:v>巴西</c:v>
                </c:pt>
                <c:pt idx="19">
                  <c:v>荷兰</c:v>
                </c:pt>
                <c:pt idx="20">
                  <c:v>法国</c:v>
                </c:pt>
                <c:pt idx="21">
                  <c:v>西班牙</c:v>
                </c:pt>
                <c:pt idx="22">
                  <c:v>芬兰</c:v>
                </c:pt>
                <c:pt idx="23">
                  <c:v>日本</c:v>
                </c:pt>
                <c:pt idx="24">
                  <c:v>英格兰（英国）</c:v>
                </c:pt>
                <c:pt idx="25">
                  <c:v>拉脱维亚</c:v>
                </c:pt>
                <c:pt idx="26">
                  <c:v>葡萄牙</c:v>
                </c:pt>
                <c:pt idx="27">
                  <c:v>丹麦</c:v>
                </c:pt>
                <c:pt idx="28">
                  <c:v>以色列</c:v>
                </c:pt>
                <c:pt idx="29">
                  <c:v>挪威</c:v>
                </c:pt>
                <c:pt idx="30">
                  <c:v>斯洛伐克</c:v>
                </c:pt>
                <c:pt idx="31">
                  <c:v>中国上海</c:v>
                </c:pt>
                <c:pt idx="32">
                  <c:v>阿尔伯塔（加拿大）</c:v>
                </c:pt>
                <c:pt idx="33">
                  <c:v>塞浦路斯</c:v>
                </c:pt>
                <c:pt idx="34">
                  <c:v>韩国</c:v>
                </c:pt>
                <c:pt idx="35">
                  <c:v>澳大利亚</c:v>
                </c:pt>
                <c:pt idx="36">
                  <c:v>波兰</c:v>
                </c:pt>
              </c:strCache>
            </c:strRef>
          </c:cat>
          <c:val>
            <c:numRef>
              <c:f>educationlevel!$E$2:$E$38</c:f>
              <c:numCache>
                <c:formatCode>0.0_ </c:formatCode>
                <c:ptCount val="37"/>
                <c:pt idx="0">
                  <c:v>11.766035772281208</c:v>
                </c:pt>
                <c:pt idx="1">
                  <c:v>78.084880509458486</c:v>
                </c:pt>
                <c:pt idx="2">
                  <c:v>81.089689595968437</c:v>
                </c:pt>
                <c:pt idx="3">
                  <c:v>81.922423720110942</c:v>
                </c:pt>
                <c:pt idx="4">
                  <c:v>82.729509953376876</c:v>
                </c:pt>
                <c:pt idx="5">
                  <c:v>85.068042335856035</c:v>
                </c:pt>
                <c:pt idx="6">
                  <c:v>87.94455203215955</c:v>
                </c:pt>
                <c:pt idx="7">
                  <c:v>88.537379826005818</c:v>
                </c:pt>
                <c:pt idx="8">
                  <c:v>89.120237697006885</c:v>
                </c:pt>
                <c:pt idx="9">
                  <c:v>89.925325204168672</c:v>
                </c:pt>
                <c:pt idx="10">
                  <c:v>89.81744429242211</c:v>
                </c:pt>
                <c:pt idx="11">
                  <c:v>90.774061318855217</c:v>
                </c:pt>
                <c:pt idx="12">
                  <c:v>91.394757069466877</c:v>
                </c:pt>
                <c:pt idx="13">
                  <c:v>91.531479423037695</c:v>
                </c:pt>
                <c:pt idx="14">
                  <c:v>92.390111439012543</c:v>
                </c:pt>
                <c:pt idx="15">
                  <c:v>92.296913919814486</c:v>
                </c:pt>
                <c:pt idx="16">
                  <c:v>92.563490533205211</c:v>
                </c:pt>
                <c:pt idx="17">
                  <c:v>89.247252430725666</c:v>
                </c:pt>
                <c:pt idx="18">
                  <c:v>93.470342275993971</c:v>
                </c:pt>
                <c:pt idx="19">
                  <c:v>94.558567476181864</c:v>
                </c:pt>
                <c:pt idx="20">
                  <c:v>93.377977176148562</c:v>
                </c:pt>
                <c:pt idx="21">
                  <c:v>91.404169877346376</c:v>
                </c:pt>
                <c:pt idx="22">
                  <c:v>94.544345125422041</c:v>
                </c:pt>
                <c:pt idx="23">
                  <c:v>95.83593303176626</c:v>
                </c:pt>
                <c:pt idx="24">
                  <c:v>95.226609123865842</c:v>
                </c:pt>
                <c:pt idx="25">
                  <c:v>96.987739023867192</c:v>
                </c:pt>
                <c:pt idx="26">
                  <c:v>84.832811679580885</c:v>
                </c:pt>
                <c:pt idx="27">
                  <c:v>97.088006753457904</c:v>
                </c:pt>
                <c:pt idx="28">
                  <c:v>96.432717291670912</c:v>
                </c:pt>
                <c:pt idx="29">
                  <c:v>97.863132501303653</c:v>
                </c:pt>
                <c:pt idx="30">
                  <c:v>97.530575377939229</c:v>
                </c:pt>
                <c:pt idx="31">
                  <c:v>98.432523484046413</c:v>
                </c:pt>
                <c:pt idx="32">
                  <c:v>97.502852232836588</c:v>
                </c:pt>
                <c:pt idx="33">
                  <c:v>96.206694904187458</c:v>
                </c:pt>
                <c:pt idx="34">
                  <c:v>97.967662215975608</c:v>
                </c:pt>
                <c:pt idx="35">
                  <c:v>98.930236325748268</c:v>
                </c:pt>
                <c:pt idx="36">
                  <c:v>98.848955869347421</c:v>
                </c:pt>
              </c:numCache>
            </c:numRef>
          </c:val>
        </c:ser>
        <c:ser>
          <c:idx val="3"/>
          <c:order val="3"/>
          <c:tx>
            <c:strRef>
              <c:f>educationlevel!$F$1</c:f>
              <c:strCache>
                <c:ptCount val="1"/>
                <c:pt idx="0">
                  <c:v>博士</c:v>
                </c:pt>
              </c:strCache>
            </c:strRef>
          </c:tx>
          <c:spPr>
            <a:solidFill>
              <a:schemeClr val="bg1">
                <a:lumMod val="85000"/>
              </a:schemeClr>
            </a:solidFill>
          </c:spPr>
          <c:dLbls>
            <c:delete val="1"/>
          </c:dLbls>
          <c:cat>
            <c:strRef>
              <c:f>educationlevel!$B$2:$B$38</c:f>
              <c:strCache>
                <c:ptCount val="37"/>
                <c:pt idx="0">
                  <c:v>弗兰德斯（比利时）</c:v>
                </c:pt>
                <c:pt idx="1">
                  <c:v>意大利</c:v>
                </c:pt>
                <c:pt idx="2">
                  <c:v>智利</c:v>
                </c:pt>
                <c:pt idx="3">
                  <c:v>克罗地亚</c:v>
                </c:pt>
                <c:pt idx="4">
                  <c:v>塞尔维亚</c:v>
                </c:pt>
                <c:pt idx="5">
                  <c:v>格鲁吉亚</c:v>
                </c:pt>
                <c:pt idx="6">
                  <c:v>瑞典</c:v>
                </c:pt>
                <c:pt idx="7">
                  <c:v>爱沙尼亚</c:v>
                </c:pt>
                <c:pt idx="8">
                  <c:v>墨西哥</c:v>
                </c:pt>
                <c:pt idx="9">
                  <c:v>俄罗斯</c:v>
                </c:pt>
                <c:pt idx="10">
                  <c:v>国际平均值</c:v>
                </c:pt>
                <c:pt idx="11">
                  <c:v>保加利亚</c:v>
                </c:pt>
                <c:pt idx="12">
                  <c:v>马来西亚</c:v>
                </c:pt>
                <c:pt idx="13">
                  <c:v>新西兰</c:v>
                </c:pt>
                <c:pt idx="14">
                  <c:v>新加坡</c:v>
                </c:pt>
                <c:pt idx="15">
                  <c:v>罗马尼亚</c:v>
                </c:pt>
                <c:pt idx="16">
                  <c:v>阿布扎比（阿联酋）</c:v>
                </c:pt>
                <c:pt idx="17">
                  <c:v>捷克</c:v>
                </c:pt>
                <c:pt idx="18">
                  <c:v>巴西</c:v>
                </c:pt>
                <c:pt idx="19">
                  <c:v>荷兰</c:v>
                </c:pt>
                <c:pt idx="20">
                  <c:v>法国</c:v>
                </c:pt>
                <c:pt idx="21">
                  <c:v>西班牙</c:v>
                </c:pt>
                <c:pt idx="22">
                  <c:v>芬兰</c:v>
                </c:pt>
                <c:pt idx="23">
                  <c:v>日本</c:v>
                </c:pt>
                <c:pt idx="24">
                  <c:v>英格兰（英国）</c:v>
                </c:pt>
                <c:pt idx="25">
                  <c:v>拉脱维亚</c:v>
                </c:pt>
                <c:pt idx="26">
                  <c:v>葡萄牙</c:v>
                </c:pt>
                <c:pt idx="27">
                  <c:v>丹麦</c:v>
                </c:pt>
                <c:pt idx="28">
                  <c:v>以色列</c:v>
                </c:pt>
                <c:pt idx="29">
                  <c:v>挪威</c:v>
                </c:pt>
                <c:pt idx="30">
                  <c:v>斯洛伐克</c:v>
                </c:pt>
                <c:pt idx="31">
                  <c:v>中国上海</c:v>
                </c:pt>
                <c:pt idx="32">
                  <c:v>阿尔伯塔（加拿大）</c:v>
                </c:pt>
                <c:pt idx="33">
                  <c:v>塞浦路斯</c:v>
                </c:pt>
                <c:pt idx="34">
                  <c:v>韩国</c:v>
                </c:pt>
                <c:pt idx="35">
                  <c:v>澳大利亚</c:v>
                </c:pt>
                <c:pt idx="36">
                  <c:v>波兰</c:v>
                </c:pt>
              </c:strCache>
            </c:strRef>
          </c:cat>
          <c:val>
            <c:numRef>
              <c:f>educationlevel!$F$2:$F$38</c:f>
              <c:numCache>
                <c:formatCode>0.0_ </c:formatCode>
                <c:ptCount val="37"/>
                <c:pt idx="0">
                  <c:v>0.17326503425538167</c:v>
                </c:pt>
                <c:pt idx="1">
                  <c:v>2.4506066995746423</c:v>
                </c:pt>
                <c:pt idx="2">
                  <c:v>0.46471321557784556</c:v>
                </c:pt>
                <c:pt idx="3">
                  <c:v>0.3553806336295674</c:v>
                </c:pt>
                <c:pt idx="4">
                  <c:v>0.11060899785082484</c:v>
                </c:pt>
                <c:pt idx="5">
                  <c:v>1.2442371760857927</c:v>
                </c:pt>
                <c:pt idx="6">
                  <c:v>0.5697504213067881</c:v>
                </c:pt>
                <c:pt idx="7">
                  <c:v>0.35020232339797425</c:v>
                </c:pt>
                <c:pt idx="8">
                  <c:v>0.74306985662745806</c:v>
                </c:pt>
                <c:pt idx="9">
                  <c:v>0.56063276143205831</c:v>
                </c:pt>
                <c:pt idx="10">
                  <c:v>1.3674896108978076</c:v>
                </c:pt>
                <c:pt idx="11">
                  <c:v>0.42146322238572048</c:v>
                </c:pt>
                <c:pt idx="12">
                  <c:v>6.7800318815815941E-2</c:v>
                </c:pt>
                <c:pt idx="13">
                  <c:v>0.63991834360105571</c:v>
                </c:pt>
                <c:pt idx="14">
                  <c:v>0.33862778456372672</c:v>
                </c:pt>
                <c:pt idx="15">
                  <c:v>1.1318196933182321</c:v>
                </c:pt>
                <c:pt idx="16">
                  <c:v>0.92661197130506079</c:v>
                </c:pt>
                <c:pt idx="17">
                  <c:v>4.4600525009140473</c:v>
                </c:pt>
                <c:pt idx="18">
                  <c:v>0.26143485747872264</c:v>
                </c:pt>
                <c:pt idx="19">
                  <c:v>0.67801198931235007</c:v>
                </c:pt>
                <c:pt idx="20">
                  <c:v>2.1608112007116032</c:v>
                </c:pt>
                <c:pt idx="21">
                  <c:v>4.2265161856327813</c:v>
                </c:pt>
                <c:pt idx="22">
                  <c:v>1.4111047185773726</c:v>
                </c:pt>
                <c:pt idx="23">
                  <c:v>0.58520354478082881</c:v>
                </c:pt>
                <c:pt idx="24">
                  <c:v>1.6438196154181606</c:v>
                </c:pt>
                <c:pt idx="25">
                  <c:v>0.10785914948596546</c:v>
                </c:pt>
                <c:pt idx="26">
                  <c:v>12.378758299500737</c:v>
                </c:pt>
                <c:pt idx="27">
                  <c:v>0.24693732644518165</c:v>
                </c:pt>
                <c:pt idx="28">
                  <c:v>1.2565248146757388</c:v>
                </c:pt>
                <c:pt idx="29">
                  <c:v>0.11748759510460413</c:v>
                </c:pt>
                <c:pt idx="30">
                  <c:v>0.69655658765913908</c:v>
                </c:pt>
                <c:pt idx="31">
                  <c:v>5.490893754689808E-2</c:v>
                </c:pt>
                <c:pt idx="32">
                  <c:v>1.4302258254201834</c:v>
                </c:pt>
                <c:pt idx="33">
                  <c:v>3.132451991907359</c:v>
                </c:pt>
                <c:pt idx="34">
                  <c:v>1.8363919496031493</c:v>
                </c:pt>
                <c:pt idx="35">
                  <c:v>0.9357825452322166</c:v>
                </c:pt>
                <c:pt idx="36">
                  <c:v>1.0600779031860945</c:v>
                </c:pt>
              </c:numCache>
            </c:numRef>
          </c:val>
        </c:ser>
        <c:dLbls>
          <c:showVal val="1"/>
        </c:dLbls>
        <c:gapWidth val="95"/>
        <c:overlap val="100"/>
        <c:axId val="131218048"/>
        <c:axId val="131228032"/>
      </c:barChart>
      <c:catAx>
        <c:axId val="131218048"/>
        <c:scaling>
          <c:orientation val="minMax"/>
        </c:scaling>
        <c:axPos val="l"/>
        <c:numFmt formatCode="General" sourceLinked="0"/>
        <c:majorTickMark val="none"/>
        <c:tickLblPos val="nextTo"/>
        <c:txPr>
          <a:bodyPr/>
          <a:lstStyle/>
          <a:p>
            <a:pPr>
              <a:defRPr sz="800"/>
            </a:pPr>
            <a:endParaRPr lang="zh-CN"/>
          </a:p>
        </c:txPr>
        <c:crossAx val="131228032"/>
        <c:crosses val="autoZero"/>
        <c:auto val="1"/>
        <c:lblAlgn val="ctr"/>
        <c:lblOffset val="100"/>
      </c:catAx>
      <c:valAx>
        <c:axId val="131228032"/>
        <c:scaling>
          <c:orientation val="minMax"/>
        </c:scaling>
        <c:delete val="1"/>
        <c:axPos val="b"/>
        <c:numFmt formatCode="0_ " sourceLinked="0"/>
        <c:majorTickMark val="none"/>
        <c:tickLblPos val="nextTo"/>
        <c:crossAx val="131218048"/>
        <c:crosses val="autoZero"/>
        <c:crossBetween val="between"/>
      </c:valAx>
      <c:spPr>
        <a:ln>
          <a:solidFill>
            <a:srgbClr val="000000"/>
          </a:solidFill>
        </a:ln>
      </c:spPr>
    </c:plotArea>
    <c:legend>
      <c:legendPos val="t"/>
      <c:layout>
        <c:manualLayout>
          <c:xMode val="edge"/>
          <c:yMode val="edge"/>
          <c:x val="0.10362600327133024"/>
          <c:y val="9.5465405754910256E-3"/>
          <c:w val="0.78501837270341213"/>
          <c:h val="2.8771544393480834E-2"/>
        </c:manualLayout>
      </c:layout>
    </c:legend>
    <c:plotVisOnly val="1"/>
    <c:dispBlanksAs val="gap"/>
  </c:chart>
  <c:externalData r:id="rId1"/>
  <c:userShapes r:id="rId2"/>
</c:chartSpac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A1C473-A16C-4EA8-918C-ED8508507B62}" type="doc">
      <dgm:prSet loTypeId="urn:microsoft.com/office/officeart/2005/8/layout/cycle2" loCatId="cycle" qsTypeId="urn:microsoft.com/office/officeart/2005/8/quickstyle/simple5" qsCatId="simple" csTypeId="urn:microsoft.com/office/officeart/2005/8/colors/accent1_2#1" csCatId="accent1" phldr="1"/>
      <dgm:spPr/>
      <dgm:t>
        <a:bodyPr/>
        <a:lstStyle/>
        <a:p>
          <a:endParaRPr lang="zh-CN" altLang="en-US"/>
        </a:p>
      </dgm:t>
    </dgm:pt>
    <dgm:pt modelId="{54B9CE79-0BFE-4CC9-BDF3-7275B8211901}">
      <dgm:prSet phldrT="[文本]" custT="1"/>
      <dgm:spPr>
        <a:gradFill rotWithShape="0">
          <a:gsLst>
            <a:gs pos="0">
              <a:srgbClr val="DDEBCF"/>
            </a:gs>
            <a:gs pos="50000">
              <a:srgbClr val="9CB86E"/>
            </a:gs>
            <a:gs pos="100000">
              <a:srgbClr val="156B13"/>
            </a:gs>
          </a:gsLst>
          <a:lin ang="16200000" scaled="0"/>
        </a:gradFill>
      </dgm:spPr>
      <dgm:t>
        <a:bodyPr/>
        <a:lstStyle/>
        <a:p>
          <a:pPr>
            <a:spcAft>
              <a:spcPts val="0"/>
            </a:spcAft>
          </a:pPr>
          <a:r>
            <a:rPr lang="en-US" altLang="zh-CN" sz="1700" dirty="0" smtClean="0"/>
            <a:t>2000</a:t>
          </a:r>
        </a:p>
        <a:p>
          <a:pPr>
            <a:spcAft>
              <a:spcPts val="0"/>
            </a:spcAft>
          </a:pPr>
          <a:r>
            <a:rPr lang="en-US" altLang="zh-CN" sz="1700" dirty="0" smtClean="0"/>
            <a:t>2009</a:t>
          </a:r>
        </a:p>
        <a:p>
          <a:pPr>
            <a:spcAft>
              <a:spcPts val="0"/>
            </a:spcAft>
          </a:pPr>
          <a:r>
            <a:rPr lang="zh-CN" altLang="en-US" sz="2400" dirty="0" smtClean="0"/>
            <a:t>阅读</a:t>
          </a:r>
          <a:endParaRPr lang="en-US" altLang="zh-CN" sz="2400" dirty="0" smtClean="0"/>
        </a:p>
        <a:p>
          <a:pPr>
            <a:spcAft>
              <a:spcPts val="0"/>
            </a:spcAft>
          </a:pPr>
          <a:r>
            <a:rPr lang="zh-CN" altLang="en-US" sz="1700" dirty="0" smtClean="0"/>
            <a:t>数学、科学</a:t>
          </a:r>
          <a:endParaRPr lang="zh-CN" altLang="en-US" sz="1700" dirty="0"/>
        </a:p>
      </dgm:t>
    </dgm:pt>
    <dgm:pt modelId="{EEAC1EBF-F749-4500-9729-8B10B2F102FD}" type="parTrans" cxnId="{95CE7B57-CFD3-46F6-8D9F-4B7874E3F510}">
      <dgm:prSet/>
      <dgm:spPr/>
      <dgm:t>
        <a:bodyPr/>
        <a:lstStyle/>
        <a:p>
          <a:endParaRPr lang="zh-CN" altLang="en-US"/>
        </a:p>
      </dgm:t>
    </dgm:pt>
    <dgm:pt modelId="{AC880245-8E49-4A9D-B6C1-08A0EE7596D2}" type="sibTrans" cxnId="{95CE7B57-CFD3-46F6-8D9F-4B7874E3F510}">
      <dgm:prSet/>
      <dgm:spPr/>
      <dgm:t>
        <a:bodyPr/>
        <a:lstStyle/>
        <a:p>
          <a:endParaRPr lang="zh-CN" altLang="en-US"/>
        </a:p>
      </dgm:t>
    </dgm:pt>
    <dgm:pt modelId="{F3CFDAA4-F4E6-4426-B3FC-B102256789EA}">
      <dgm:prSet phldrT="[文本]" custT="1"/>
      <dgm:spPr>
        <a:gradFill flip="none" rotWithShape="1">
          <a:gsLst>
            <a:gs pos="0">
              <a:srgbClr val="C00000"/>
            </a:gs>
            <a:gs pos="30000">
              <a:srgbClr val="66008F"/>
            </a:gs>
            <a:gs pos="64999">
              <a:srgbClr val="BA0066"/>
            </a:gs>
            <a:gs pos="89999">
              <a:srgbClr val="FF0000"/>
            </a:gs>
            <a:gs pos="100000">
              <a:srgbClr val="FF8200"/>
            </a:gs>
          </a:gsLst>
          <a:lin ang="2700000" scaled="1"/>
          <a:tileRect/>
        </a:gradFill>
      </dgm:spPr>
      <dgm:t>
        <a:bodyPr/>
        <a:lstStyle/>
        <a:p>
          <a:pPr>
            <a:spcAft>
              <a:spcPts val="0"/>
            </a:spcAft>
          </a:pPr>
          <a:r>
            <a:rPr lang="en-US" altLang="zh-CN" sz="1700" dirty="0" smtClean="0"/>
            <a:t>2003</a:t>
          </a:r>
        </a:p>
        <a:p>
          <a:pPr>
            <a:spcAft>
              <a:spcPts val="0"/>
            </a:spcAft>
          </a:pPr>
          <a:r>
            <a:rPr lang="en-US" altLang="zh-CN" sz="1700" dirty="0" smtClean="0"/>
            <a:t>2012</a:t>
          </a:r>
        </a:p>
        <a:p>
          <a:pPr>
            <a:spcAft>
              <a:spcPts val="0"/>
            </a:spcAft>
          </a:pPr>
          <a:r>
            <a:rPr lang="zh-CN" altLang="en-US" sz="2400" dirty="0" smtClean="0"/>
            <a:t>数学</a:t>
          </a:r>
          <a:endParaRPr lang="en-US" altLang="zh-CN" sz="2400" dirty="0" smtClean="0"/>
        </a:p>
        <a:p>
          <a:pPr>
            <a:spcAft>
              <a:spcPts val="0"/>
            </a:spcAft>
          </a:pPr>
          <a:r>
            <a:rPr lang="zh-CN" altLang="en-US" sz="1700" dirty="0" smtClean="0"/>
            <a:t>科学、阅读</a:t>
          </a:r>
        </a:p>
      </dgm:t>
    </dgm:pt>
    <dgm:pt modelId="{ACA11D3F-4BC4-4813-A95A-9CE727B706E6}" type="parTrans" cxnId="{1C601278-F180-45AA-8577-7F8C2A11B3DB}">
      <dgm:prSet/>
      <dgm:spPr/>
      <dgm:t>
        <a:bodyPr/>
        <a:lstStyle/>
        <a:p>
          <a:endParaRPr lang="zh-CN" altLang="en-US"/>
        </a:p>
      </dgm:t>
    </dgm:pt>
    <dgm:pt modelId="{6E26ABDE-BE52-41C4-843B-C8F99DF8399D}" type="sibTrans" cxnId="{1C601278-F180-45AA-8577-7F8C2A11B3DB}">
      <dgm:prSet/>
      <dgm:spPr/>
      <dgm:t>
        <a:bodyPr/>
        <a:lstStyle/>
        <a:p>
          <a:endParaRPr lang="zh-CN" altLang="en-US"/>
        </a:p>
      </dgm:t>
    </dgm:pt>
    <dgm:pt modelId="{3060C1F3-5654-4E2E-87B5-A74F834958F7}">
      <dgm:prSet phldrT="[文本]" custT="1"/>
      <dgm:spPr>
        <a:gradFill rotWithShape="0">
          <a:gsLst>
            <a:gs pos="0">
              <a:srgbClr val="03D4A8"/>
            </a:gs>
            <a:gs pos="25000">
              <a:srgbClr val="21D6E0"/>
            </a:gs>
            <a:gs pos="75000">
              <a:srgbClr val="0087E6"/>
            </a:gs>
            <a:gs pos="100000">
              <a:srgbClr val="005CBF"/>
            </a:gs>
          </a:gsLst>
          <a:lin ang="16200000" scaled="0"/>
        </a:gradFill>
      </dgm:spPr>
      <dgm:t>
        <a:bodyPr/>
        <a:lstStyle/>
        <a:p>
          <a:pPr>
            <a:spcAft>
              <a:spcPts val="0"/>
            </a:spcAft>
          </a:pPr>
          <a:r>
            <a:rPr lang="en-US" altLang="zh-CN" sz="1700" dirty="0" smtClean="0"/>
            <a:t>2006</a:t>
          </a:r>
        </a:p>
        <a:p>
          <a:pPr>
            <a:spcAft>
              <a:spcPts val="0"/>
            </a:spcAft>
          </a:pPr>
          <a:r>
            <a:rPr lang="en-US" altLang="zh-CN" sz="1700" dirty="0" smtClean="0"/>
            <a:t>2015</a:t>
          </a:r>
        </a:p>
        <a:p>
          <a:pPr>
            <a:spcAft>
              <a:spcPts val="0"/>
            </a:spcAft>
          </a:pPr>
          <a:r>
            <a:rPr lang="zh-CN" altLang="en-US" sz="2400" dirty="0" smtClean="0"/>
            <a:t>科学</a:t>
          </a:r>
          <a:endParaRPr lang="en-US" altLang="zh-CN" sz="2400" dirty="0" smtClean="0"/>
        </a:p>
        <a:p>
          <a:pPr>
            <a:spcAft>
              <a:spcPts val="0"/>
            </a:spcAft>
          </a:pPr>
          <a:r>
            <a:rPr lang="zh-CN" altLang="en-US" sz="1700" dirty="0" smtClean="0"/>
            <a:t>阅读、数学</a:t>
          </a:r>
        </a:p>
      </dgm:t>
    </dgm:pt>
    <dgm:pt modelId="{9D87760F-7A76-4BE6-B518-0B3A8400820D}" type="parTrans" cxnId="{4BB9A562-1A48-4F6C-A310-6E06087A7B3B}">
      <dgm:prSet/>
      <dgm:spPr/>
      <dgm:t>
        <a:bodyPr/>
        <a:lstStyle/>
        <a:p>
          <a:endParaRPr lang="zh-CN" altLang="en-US"/>
        </a:p>
      </dgm:t>
    </dgm:pt>
    <dgm:pt modelId="{DCA6D159-C712-4A3C-A692-0CE97CB5B0EE}" type="sibTrans" cxnId="{4BB9A562-1A48-4F6C-A310-6E06087A7B3B}">
      <dgm:prSet/>
      <dgm:spPr/>
      <dgm:t>
        <a:bodyPr/>
        <a:lstStyle/>
        <a:p>
          <a:endParaRPr lang="zh-CN" altLang="en-US"/>
        </a:p>
      </dgm:t>
    </dgm:pt>
    <dgm:pt modelId="{499E007E-366E-4851-A7F4-72E0179A01D8}" type="pres">
      <dgm:prSet presAssocID="{F9A1C473-A16C-4EA8-918C-ED8508507B62}" presName="cycle" presStyleCnt="0">
        <dgm:presLayoutVars>
          <dgm:dir/>
          <dgm:resizeHandles val="exact"/>
        </dgm:presLayoutVars>
      </dgm:prSet>
      <dgm:spPr/>
      <dgm:t>
        <a:bodyPr/>
        <a:lstStyle/>
        <a:p>
          <a:endParaRPr lang="zh-CN" altLang="en-US"/>
        </a:p>
      </dgm:t>
    </dgm:pt>
    <dgm:pt modelId="{F107399E-3562-4716-BD9F-B240F0485F49}" type="pres">
      <dgm:prSet presAssocID="{54B9CE79-0BFE-4CC9-BDF3-7275B8211901}" presName="node" presStyleLbl="node1" presStyleIdx="0" presStyleCnt="3">
        <dgm:presLayoutVars>
          <dgm:bulletEnabled val="1"/>
        </dgm:presLayoutVars>
      </dgm:prSet>
      <dgm:spPr/>
      <dgm:t>
        <a:bodyPr/>
        <a:lstStyle/>
        <a:p>
          <a:endParaRPr lang="zh-CN" altLang="en-US"/>
        </a:p>
      </dgm:t>
    </dgm:pt>
    <dgm:pt modelId="{8E129FFE-04F5-423D-AA67-AF7778436F57}" type="pres">
      <dgm:prSet presAssocID="{AC880245-8E49-4A9D-B6C1-08A0EE7596D2}" presName="sibTrans" presStyleLbl="sibTrans2D1" presStyleIdx="0" presStyleCnt="3"/>
      <dgm:spPr/>
      <dgm:t>
        <a:bodyPr/>
        <a:lstStyle/>
        <a:p>
          <a:endParaRPr lang="zh-CN" altLang="en-US"/>
        </a:p>
      </dgm:t>
    </dgm:pt>
    <dgm:pt modelId="{578F790F-DFA1-4C49-A977-9B4506512A77}" type="pres">
      <dgm:prSet presAssocID="{AC880245-8E49-4A9D-B6C1-08A0EE7596D2}" presName="connectorText" presStyleLbl="sibTrans2D1" presStyleIdx="0" presStyleCnt="3"/>
      <dgm:spPr/>
      <dgm:t>
        <a:bodyPr/>
        <a:lstStyle/>
        <a:p>
          <a:endParaRPr lang="zh-CN" altLang="en-US"/>
        </a:p>
      </dgm:t>
    </dgm:pt>
    <dgm:pt modelId="{189E973A-F38D-4BE1-90E1-E88809A278CD}" type="pres">
      <dgm:prSet presAssocID="{F3CFDAA4-F4E6-4426-B3FC-B102256789EA}" presName="node" presStyleLbl="node1" presStyleIdx="1" presStyleCnt="3">
        <dgm:presLayoutVars>
          <dgm:bulletEnabled val="1"/>
        </dgm:presLayoutVars>
      </dgm:prSet>
      <dgm:spPr/>
      <dgm:t>
        <a:bodyPr/>
        <a:lstStyle/>
        <a:p>
          <a:endParaRPr lang="zh-CN" altLang="en-US"/>
        </a:p>
      </dgm:t>
    </dgm:pt>
    <dgm:pt modelId="{D83694FA-F69B-407F-BC75-990F6907C6A0}" type="pres">
      <dgm:prSet presAssocID="{6E26ABDE-BE52-41C4-843B-C8F99DF8399D}" presName="sibTrans" presStyleLbl="sibTrans2D1" presStyleIdx="1" presStyleCnt="3"/>
      <dgm:spPr/>
      <dgm:t>
        <a:bodyPr/>
        <a:lstStyle/>
        <a:p>
          <a:endParaRPr lang="zh-CN" altLang="en-US"/>
        </a:p>
      </dgm:t>
    </dgm:pt>
    <dgm:pt modelId="{9EF3D6F9-C17F-4CE9-B6DE-D4F0104B8A86}" type="pres">
      <dgm:prSet presAssocID="{6E26ABDE-BE52-41C4-843B-C8F99DF8399D}" presName="connectorText" presStyleLbl="sibTrans2D1" presStyleIdx="1" presStyleCnt="3"/>
      <dgm:spPr/>
      <dgm:t>
        <a:bodyPr/>
        <a:lstStyle/>
        <a:p>
          <a:endParaRPr lang="zh-CN" altLang="en-US"/>
        </a:p>
      </dgm:t>
    </dgm:pt>
    <dgm:pt modelId="{D90CA037-26A3-42B5-8373-765352B1DA06}" type="pres">
      <dgm:prSet presAssocID="{3060C1F3-5654-4E2E-87B5-A74F834958F7}" presName="node" presStyleLbl="node1" presStyleIdx="2" presStyleCnt="3">
        <dgm:presLayoutVars>
          <dgm:bulletEnabled val="1"/>
        </dgm:presLayoutVars>
      </dgm:prSet>
      <dgm:spPr/>
      <dgm:t>
        <a:bodyPr/>
        <a:lstStyle/>
        <a:p>
          <a:endParaRPr lang="zh-CN" altLang="en-US"/>
        </a:p>
      </dgm:t>
    </dgm:pt>
    <dgm:pt modelId="{D4BFE01C-4E79-4C98-9DAB-4821B1E56A49}" type="pres">
      <dgm:prSet presAssocID="{DCA6D159-C712-4A3C-A692-0CE97CB5B0EE}" presName="sibTrans" presStyleLbl="sibTrans2D1" presStyleIdx="2" presStyleCnt="3"/>
      <dgm:spPr/>
      <dgm:t>
        <a:bodyPr/>
        <a:lstStyle/>
        <a:p>
          <a:endParaRPr lang="zh-CN" altLang="en-US"/>
        </a:p>
      </dgm:t>
    </dgm:pt>
    <dgm:pt modelId="{9DB7F57D-4EB8-4D60-9D42-D896180ED89B}" type="pres">
      <dgm:prSet presAssocID="{DCA6D159-C712-4A3C-A692-0CE97CB5B0EE}" presName="connectorText" presStyleLbl="sibTrans2D1" presStyleIdx="2" presStyleCnt="3"/>
      <dgm:spPr/>
      <dgm:t>
        <a:bodyPr/>
        <a:lstStyle/>
        <a:p>
          <a:endParaRPr lang="zh-CN" altLang="en-US"/>
        </a:p>
      </dgm:t>
    </dgm:pt>
  </dgm:ptLst>
  <dgm:cxnLst>
    <dgm:cxn modelId="{A076CF2E-F8F1-4EE3-8849-AD2A6D1EE666}" type="presOf" srcId="{DCA6D159-C712-4A3C-A692-0CE97CB5B0EE}" destId="{D4BFE01C-4E79-4C98-9DAB-4821B1E56A49}" srcOrd="0" destOrd="0" presId="urn:microsoft.com/office/officeart/2005/8/layout/cycle2"/>
    <dgm:cxn modelId="{1C601278-F180-45AA-8577-7F8C2A11B3DB}" srcId="{F9A1C473-A16C-4EA8-918C-ED8508507B62}" destId="{F3CFDAA4-F4E6-4426-B3FC-B102256789EA}" srcOrd="1" destOrd="0" parTransId="{ACA11D3F-4BC4-4813-A95A-9CE727B706E6}" sibTransId="{6E26ABDE-BE52-41C4-843B-C8F99DF8399D}"/>
    <dgm:cxn modelId="{D58B2B45-3A9A-43DD-B9AB-D46725DDFCDC}" type="presOf" srcId="{54B9CE79-0BFE-4CC9-BDF3-7275B8211901}" destId="{F107399E-3562-4716-BD9F-B240F0485F49}" srcOrd="0" destOrd="0" presId="urn:microsoft.com/office/officeart/2005/8/layout/cycle2"/>
    <dgm:cxn modelId="{643123FC-E1FF-4312-864E-CAD5B8C81091}" type="presOf" srcId="{F9A1C473-A16C-4EA8-918C-ED8508507B62}" destId="{499E007E-366E-4851-A7F4-72E0179A01D8}" srcOrd="0" destOrd="0" presId="urn:microsoft.com/office/officeart/2005/8/layout/cycle2"/>
    <dgm:cxn modelId="{61FD821D-C230-4FDC-802E-50B42472667E}" type="presOf" srcId="{DCA6D159-C712-4A3C-A692-0CE97CB5B0EE}" destId="{9DB7F57D-4EB8-4D60-9D42-D896180ED89B}" srcOrd="1" destOrd="0" presId="urn:microsoft.com/office/officeart/2005/8/layout/cycle2"/>
    <dgm:cxn modelId="{4BB9A562-1A48-4F6C-A310-6E06087A7B3B}" srcId="{F9A1C473-A16C-4EA8-918C-ED8508507B62}" destId="{3060C1F3-5654-4E2E-87B5-A74F834958F7}" srcOrd="2" destOrd="0" parTransId="{9D87760F-7A76-4BE6-B518-0B3A8400820D}" sibTransId="{DCA6D159-C712-4A3C-A692-0CE97CB5B0EE}"/>
    <dgm:cxn modelId="{BAC0331B-5172-418F-9492-DBD8E154CB1A}" type="presOf" srcId="{AC880245-8E49-4A9D-B6C1-08A0EE7596D2}" destId="{578F790F-DFA1-4C49-A977-9B4506512A77}" srcOrd="1" destOrd="0" presId="urn:microsoft.com/office/officeart/2005/8/layout/cycle2"/>
    <dgm:cxn modelId="{95CE7B57-CFD3-46F6-8D9F-4B7874E3F510}" srcId="{F9A1C473-A16C-4EA8-918C-ED8508507B62}" destId="{54B9CE79-0BFE-4CC9-BDF3-7275B8211901}" srcOrd="0" destOrd="0" parTransId="{EEAC1EBF-F749-4500-9729-8B10B2F102FD}" sibTransId="{AC880245-8E49-4A9D-B6C1-08A0EE7596D2}"/>
    <dgm:cxn modelId="{C66E5796-36C3-4DAF-9757-1CE387E50537}" type="presOf" srcId="{3060C1F3-5654-4E2E-87B5-A74F834958F7}" destId="{D90CA037-26A3-42B5-8373-765352B1DA06}" srcOrd="0" destOrd="0" presId="urn:microsoft.com/office/officeart/2005/8/layout/cycle2"/>
    <dgm:cxn modelId="{237EEF2A-DCBF-4F05-83DF-68AA4BDE560C}" type="presOf" srcId="{6E26ABDE-BE52-41C4-843B-C8F99DF8399D}" destId="{9EF3D6F9-C17F-4CE9-B6DE-D4F0104B8A86}" srcOrd="1" destOrd="0" presId="urn:microsoft.com/office/officeart/2005/8/layout/cycle2"/>
    <dgm:cxn modelId="{AA47EBAE-AE6E-4479-8639-41F080E0AF17}" type="presOf" srcId="{AC880245-8E49-4A9D-B6C1-08A0EE7596D2}" destId="{8E129FFE-04F5-423D-AA67-AF7778436F57}" srcOrd="0" destOrd="0" presId="urn:microsoft.com/office/officeart/2005/8/layout/cycle2"/>
    <dgm:cxn modelId="{64F3EB3E-B82C-469F-AB63-4F990060C198}" type="presOf" srcId="{F3CFDAA4-F4E6-4426-B3FC-B102256789EA}" destId="{189E973A-F38D-4BE1-90E1-E88809A278CD}" srcOrd="0" destOrd="0" presId="urn:microsoft.com/office/officeart/2005/8/layout/cycle2"/>
    <dgm:cxn modelId="{02F9C5F0-5D79-43A6-976C-9C4720D1216F}" type="presOf" srcId="{6E26ABDE-BE52-41C4-843B-C8F99DF8399D}" destId="{D83694FA-F69B-407F-BC75-990F6907C6A0}" srcOrd="0" destOrd="0" presId="urn:microsoft.com/office/officeart/2005/8/layout/cycle2"/>
    <dgm:cxn modelId="{6AEB2F55-1D11-429D-B283-1D7479288C98}" type="presParOf" srcId="{499E007E-366E-4851-A7F4-72E0179A01D8}" destId="{F107399E-3562-4716-BD9F-B240F0485F49}" srcOrd="0" destOrd="0" presId="urn:microsoft.com/office/officeart/2005/8/layout/cycle2"/>
    <dgm:cxn modelId="{3637742B-CDD3-4A7F-8E13-CF919964EACB}" type="presParOf" srcId="{499E007E-366E-4851-A7F4-72E0179A01D8}" destId="{8E129FFE-04F5-423D-AA67-AF7778436F57}" srcOrd="1" destOrd="0" presId="urn:microsoft.com/office/officeart/2005/8/layout/cycle2"/>
    <dgm:cxn modelId="{E8D2F60C-A0C0-4A3B-B463-27CE4B9B46C6}" type="presParOf" srcId="{8E129FFE-04F5-423D-AA67-AF7778436F57}" destId="{578F790F-DFA1-4C49-A977-9B4506512A77}" srcOrd="0" destOrd="0" presId="urn:microsoft.com/office/officeart/2005/8/layout/cycle2"/>
    <dgm:cxn modelId="{FA03245E-22F6-4041-A095-C1BF964EA540}" type="presParOf" srcId="{499E007E-366E-4851-A7F4-72E0179A01D8}" destId="{189E973A-F38D-4BE1-90E1-E88809A278CD}" srcOrd="2" destOrd="0" presId="urn:microsoft.com/office/officeart/2005/8/layout/cycle2"/>
    <dgm:cxn modelId="{429F36A4-5D17-4FA7-8EE1-6BC992581DDF}" type="presParOf" srcId="{499E007E-366E-4851-A7F4-72E0179A01D8}" destId="{D83694FA-F69B-407F-BC75-990F6907C6A0}" srcOrd="3" destOrd="0" presId="urn:microsoft.com/office/officeart/2005/8/layout/cycle2"/>
    <dgm:cxn modelId="{8F53BBCC-4F54-4515-82F8-7E795CDF4E32}" type="presParOf" srcId="{D83694FA-F69B-407F-BC75-990F6907C6A0}" destId="{9EF3D6F9-C17F-4CE9-B6DE-D4F0104B8A86}" srcOrd="0" destOrd="0" presId="urn:microsoft.com/office/officeart/2005/8/layout/cycle2"/>
    <dgm:cxn modelId="{73E15A0F-83DD-43AB-A949-C3146CD8A722}" type="presParOf" srcId="{499E007E-366E-4851-A7F4-72E0179A01D8}" destId="{D90CA037-26A3-42B5-8373-765352B1DA06}" srcOrd="4" destOrd="0" presId="urn:microsoft.com/office/officeart/2005/8/layout/cycle2"/>
    <dgm:cxn modelId="{207CB9BB-9C9A-4977-A5DD-D68FE0CE6DC2}" type="presParOf" srcId="{499E007E-366E-4851-A7F4-72E0179A01D8}" destId="{D4BFE01C-4E79-4C98-9DAB-4821B1E56A49}" srcOrd="5" destOrd="0" presId="urn:microsoft.com/office/officeart/2005/8/layout/cycle2"/>
    <dgm:cxn modelId="{FFC85A66-EBC1-4F1D-B30A-6C94BA097424}" type="presParOf" srcId="{D4BFE01C-4E79-4C98-9DAB-4821B1E56A49}" destId="{9DB7F57D-4EB8-4D60-9D42-D896180ED89B}" srcOrd="0" destOrd="0" presId="urn:microsoft.com/office/officeart/2005/8/layout/cycle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7399E-3562-4716-BD9F-B240F0485F49}">
      <dsp:nvSpPr>
        <dsp:cNvPr id="0" name=""/>
        <dsp:cNvSpPr/>
      </dsp:nvSpPr>
      <dsp:spPr>
        <a:xfrm>
          <a:off x="1703168" y="465"/>
          <a:ext cx="1753558" cy="1753558"/>
        </a:xfrm>
        <a:prstGeom prst="ellipse">
          <a:avLst/>
        </a:prstGeom>
        <a:gradFill rotWithShape="0">
          <a:gsLst>
            <a:gs pos="0">
              <a:srgbClr val="DDEBCF"/>
            </a:gs>
            <a:gs pos="50000">
              <a:srgbClr val="9CB86E"/>
            </a:gs>
            <a:gs pos="100000">
              <a:srgbClr val="156B13"/>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ts val="0"/>
            </a:spcAft>
          </a:pPr>
          <a:r>
            <a:rPr lang="en-US" altLang="zh-CN" sz="1700" kern="1200" dirty="0" smtClean="0"/>
            <a:t>2000</a:t>
          </a:r>
        </a:p>
        <a:p>
          <a:pPr lvl="0" algn="ctr" defTabSz="755650">
            <a:lnSpc>
              <a:spcPct val="90000"/>
            </a:lnSpc>
            <a:spcBef>
              <a:spcPct val="0"/>
            </a:spcBef>
            <a:spcAft>
              <a:spcPts val="0"/>
            </a:spcAft>
          </a:pPr>
          <a:r>
            <a:rPr lang="en-US" altLang="zh-CN" sz="1700" kern="1200" dirty="0" smtClean="0"/>
            <a:t>2009</a:t>
          </a:r>
        </a:p>
        <a:p>
          <a:pPr lvl="0" algn="ctr" defTabSz="755650">
            <a:lnSpc>
              <a:spcPct val="90000"/>
            </a:lnSpc>
            <a:spcBef>
              <a:spcPct val="0"/>
            </a:spcBef>
            <a:spcAft>
              <a:spcPts val="0"/>
            </a:spcAft>
          </a:pPr>
          <a:r>
            <a:rPr lang="zh-CN" altLang="en-US" sz="2400" kern="1200" dirty="0" smtClean="0"/>
            <a:t>阅读</a:t>
          </a:r>
          <a:endParaRPr lang="en-US" altLang="zh-CN" sz="2400" kern="1200" dirty="0" smtClean="0"/>
        </a:p>
        <a:p>
          <a:pPr lvl="0" algn="ctr" defTabSz="755650">
            <a:lnSpc>
              <a:spcPct val="90000"/>
            </a:lnSpc>
            <a:spcBef>
              <a:spcPct val="0"/>
            </a:spcBef>
            <a:spcAft>
              <a:spcPts val="0"/>
            </a:spcAft>
          </a:pPr>
          <a:r>
            <a:rPr lang="zh-CN" altLang="en-US" sz="1700" kern="1200" dirty="0" smtClean="0"/>
            <a:t>数学、科学</a:t>
          </a:r>
          <a:endParaRPr lang="zh-CN" altLang="en-US" sz="1700" kern="1200" dirty="0"/>
        </a:p>
      </dsp:txBody>
      <dsp:txXfrm>
        <a:off x="1959971" y="257268"/>
        <a:ext cx="1239952" cy="1239952"/>
      </dsp:txXfrm>
    </dsp:sp>
    <dsp:sp modelId="{8E129FFE-04F5-423D-AA67-AF7778436F57}">
      <dsp:nvSpPr>
        <dsp:cNvPr id="0" name=""/>
        <dsp:cNvSpPr/>
      </dsp:nvSpPr>
      <dsp:spPr>
        <a:xfrm rot="3600000">
          <a:off x="2998609" y="1708921"/>
          <a:ext cx="464705" cy="591825"/>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zh-CN" altLang="en-US" sz="2500" kern="1200"/>
        </a:p>
      </dsp:txBody>
      <dsp:txXfrm>
        <a:off x="3033462" y="1766919"/>
        <a:ext cx="325294" cy="355095"/>
      </dsp:txXfrm>
    </dsp:sp>
    <dsp:sp modelId="{189E973A-F38D-4BE1-90E1-E88809A278CD}">
      <dsp:nvSpPr>
        <dsp:cNvPr id="0" name=""/>
        <dsp:cNvSpPr/>
      </dsp:nvSpPr>
      <dsp:spPr>
        <a:xfrm>
          <a:off x="3018348" y="2278424"/>
          <a:ext cx="1753558" cy="1753558"/>
        </a:xfrm>
        <a:prstGeom prst="ellipse">
          <a:avLst/>
        </a:prstGeom>
        <a:gradFill flip="none" rotWithShape="1">
          <a:gsLst>
            <a:gs pos="0">
              <a:srgbClr val="C00000"/>
            </a:gs>
            <a:gs pos="30000">
              <a:srgbClr val="66008F"/>
            </a:gs>
            <a:gs pos="64999">
              <a:srgbClr val="BA0066"/>
            </a:gs>
            <a:gs pos="89999">
              <a:srgbClr val="FF0000"/>
            </a:gs>
            <a:gs pos="100000">
              <a:srgbClr val="FF8200"/>
            </a:gs>
          </a:gsLst>
          <a:lin ang="2700000" scaled="1"/>
          <a:tileRect/>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ts val="0"/>
            </a:spcAft>
          </a:pPr>
          <a:r>
            <a:rPr lang="en-US" altLang="zh-CN" sz="1700" kern="1200" dirty="0" smtClean="0"/>
            <a:t>2003</a:t>
          </a:r>
        </a:p>
        <a:p>
          <a:pPr lvl="0" algn="ctr" defTabSz="755650">
            <a:lnSpc>
              <a:spcPct val="90000"/>
            </a:lnSpc>
            <a:spcBef>
              <a:spcPct val="0"/>
            </a:spcBef>
            <a:spcAft>
              <a:spcPts val="0"/>
            </a:spcAft>
          </a:pPr>
          <a:r>
            <a:rPr lang="en-US" altLang="zh-CN" sz="1700" kern="1200" dirty="0" smtClean="0"/>
            <a:t>2012</a:t>
          </a:r>
        </a:p>
        <a:p>
          <a:pPr lvl="0" algn="ctr" defTabSz="755650">
            <a:lnSpc>
              <a:spcPct val="90000"/>
            </a:lnSpc>
            <a:spcBef>
              <a:spcPct val="0"/>
            </a:spcBef>
            <a:spcAft>
              <a:spcPts val="0"/>
            </a:spcAft>
          </a:pPr>
          <a:r>
            <a:rPr lang="zh-CN" altLang="en-US" sz="2400" kern="1200" dirty="0" smtClean="0"/>
            <a:t>数学</a:t>
          </a:r>
          <a:endParaRPr lang="en-US" altLang="zh-CN" sz="2400" kern="1200" dirty="0" smtClean="0"/>
        </a:p>
        <a:p>
          <a:pPr lvl="0" algn="ctr" defTabSz="755650">
            <a:lnSpc>
              <a:spcPct val="90000"/>
            </a:lnSpc>
            <a:spcBef>
              <a:spcPct val="0"/>
            </a:spcBef>
            <a:spcAft>
              <a:spcPts val="0"/>
            </a:spcAft>
          </a:pPr>
          <a:r>
            <a:rPr lang="zh-CN" altLang="en-US" sz="1700" kern="1200" dirty="0" smtClean="0"/>
            <a:t>科学、阅读</a:t>
          </a:r>
        </a:p>
      </dsp:txBody>
      <dsp:txXfrm>
        <a:off x="3275151" y="2535227"/>
        <a:ext cx="1239952" cy="1239952"/>
      </dsp:txXfrm>
    </dsp:sp>
    <dsp:sp modelId="{D83694FA-F69B-407F-BC75-990F6907C6A0}">
      <dsp:nvSpPr>
        <dsp:cNvPr id="0" name=""/>
        <dsp:cNvSpPr/>
      </dsp:nvSpPr>
      <dsp:spPr>
        <a:xfrm rot="10800000">
          <a:off x="2360747" y="2859290"/>
          <a:ext cx="464705" cy="591825"/>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zh-CN" altLang="en-US" sz="2500" kern="1200"/>
        </a:p>
      </dsp:txBody>
      <dsp:txXfrm rot="10800000">
        <a:off x="2500158" y="2977655"/>
        <a:ext cx="325294" cy="355095"/>
      </dsp:txXfrm>
    </dsp:sp>
    <dsp:sp modelId="{D90CA037-26A3-42B5-8373-765352B1DA06}">
      <dsp:nvSpPr>
        <dsp:cNvPr id="0" name=""/>
        <dsp:cNvSpPr/>
      </dsp:nvSpPr>
      <dsp:spPr>
        <a:xfrm>
          <a:off x="387988" y="2278424"/>
          <a:ext cx="1753558" cy="1753558"/>
        </a:xfrm>
        <a:prstGeom prst="ellipse">
          <a:avLst/>
        </a:prstGeom>
        <a:gradFill rotWithShape="0">
          <a:gsLst>
            <a:gs pos="0">
              <a:srgbClr val="03D4A8"/>
            </a:gs>
            <a:gs pos="25000">
              <a:srgbClr val="21D6E0"/>
            </a:gs>
            <a:gs pos="75000">
              <a:srgbClr val="0087E6"/>
            </a:gs>
            <a:gs pos="100000">
              <a:srgbClr val="005CBF"/>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ts val="0"/>
            </a:spcAft>
          </a:pPr>
          <a:r>
            <a:rPr lang="en-US" altLang="zh-CN" sz="1700" kern="1200" dirty="0" smtClean="0"/>
            <a:t>2006</a:t>
          </a:r>
        </a:p>
        <a:p>
          <a:pPr lvl="0" algn="ctr" defTabSz="755650">
            <a:lnSpc>
              <a:spcPct val="90000"/>
            </a:lnSpc>
            <a:spcBef>
              <a:spcPct val="0"/>
            </a:spcBef>
            <a:spcAft>
              <a:spcPts val="0"/>
            </a:spcAft>
          </a:pPr>
          <a:r>
            <a:rPr lang="en-US" altLang="zh-CN" sz="1700" kern="1200" dirty="0" smtClean="0"/>
            <a:t>2015</a:t>
          </a:r>
        </a:p>
        <a:p>
          <a:pPr lvl="0" algn="ctr" defTabSz="755650">
            <a:lnSpc>
              <a:spcPct val="90000"/>
            </a:lnSpc>
            <a:spcBef>
              <a:spcPct val="0"/>
            </a:spcBef>
            <a:spcAft>
              <a:spcPts val="0"/>
            </a:spcAft>
          </a:pPr>
          <a:r>
            <a:rPr lang="zh-CN" altLang="en-US" sz="2400" kern="1200" dirty="0" smtClean="0"/>
            <a:t>科学</a:t>
          </a:r>
          <a:endParaRPr lang="en-US" altLang="zh-CN" sz="2400" kern="1200" dirty="0" smtClean="0"/>
        </a:p>
        <a:p>
          <a:pPr lvl="0" algn="ctr" defTabSz="755650">
            <a:lnSpc>
              <a:spcPct val="90000"/>
            </a:lnSpc>
            <a:spcBef>
              <a:spcPct val="0"/>
            </a:spcBef>
            <a:spcAft>
              <a:spcPts val="0"/>
            </a:spcAft>
          </a:pPr>
          <a:r>
            <a:rPr lang="zh-CN" altLang="en-US" sz="1700" kern="1200" dirty="0" smtClean="0"/>
            <a:t>阅读、数学</a:t>
          </a:r>
        </a:p>
      </dsp:txBody>
      <dsp:txXfrm>
        <a:off x="644791" y="2535227"/>
        <a:ext cx="1239952" cy="1239952"/>
      </dsp:txXfrm>
    </dsp:sp>
    <dsp:sp modelId="{D4BFE01C-4E79-4C98-9DAB-4821B1E56A49}">
      <dsp:nvSpPr>
        <dsp:cNvPr id="0" name=""/>
        <dsp:cNvSpPr/>
      </dsp:nvSpPr>
      <dsp:spPr>
        <a:xfrm rot="18000000">
          <a:off x="1683429" y="1731701"/>
          <a:ext cx="464705" cy="591825"/>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zh-CN" altLang="en-US" sz="2500" kern="1200"/>
        </a:p>
      </dsp:txBody>
      <dsp:txXfrm>
        <a:off x="1718282" y="1910433"/>
        <a:ext cx="325294" cy="35509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drawings/drawing1.xml><?xml version="1.0" encoding="utf-8"?>
<c:userShapes xmlns:c="http://schemas.openxmlformats.org/drawingml/2006/chart">
  <cdr:relSizeAnchor xmlns:cdr="http://schemas.openxmlformats.org/drawingml/2006/chartDrawing">
    <cdr:from>
      <cdr:x>0.53348</cdr:x>
      <cdr:y>0.72213</cdr:y>
    </cdr:from>
    <cdr:to>
      <cdr:x>0.57206</cdr:x>
      <cdr:y>0.81573</cdr:y>
    </cdr:to>
    <cdr:sp macro="" textlink="">
      <cdr:nvSpPr>
        <cdr:cNvPr id="7" name="TextBox 3"/>
        <cdr:cNvSpPr txBox="1"/>
      </cdr:nvSpPr>
      <cdr:spPr>
        <a:xfrm xmlns:a="http://schemas.openxmlformats.org/drawingml/2006/main">
          <a:off x="5045866" y="7194717"/>
          <a:ext cx="364902" cy="932550"/>
        </a:xfrm>
        <a:prstGeom xmlns:a="http://schemas.openxmlformats.org/drawingml/2006/main" prst="rect">
          <a:avLst/>
        </a:prstGeom>
      </cdr:spPr>
      <cdr:txBody>
        <a:bodyPr xmlns:a="http://schemas.openxmlformats.org/drawingml/2006/main" vertOverflow="clip" vert="vert270" wrap="square" rtlCol="0"/>
        <a:lstStyle xmlns:a="http://schemas.openxmlformats.org/drawingml/2006/main"/>
        <a:p xmlns:a="http://schemas.openxmlformats.org/drawingml/2006/main">
          <a:r>
            <a:rPr lang="en-US" sz="1400" b="1"/>
            <a:t>OECD </a:t>
          </a:r>
          <a:r>
            <a:rPr lang="zh-CN" altLang="en-US" sz="1400" b="1"/>
            <a:t>平均</a:t>
          </a:r>
          <a:endParaRPr lang="en-US" sz="1400" b="1"/>
        </a:p>
      </cdr:txBody>
    </cdr:sp>
  </cdr:relSizeAnchor>
  <cdr:relSizeAnchor xmlns:cdr="http://schemas.openxmlformats.org/drawingml/2006/chartDrawing">
    <cdr:from>
      <cdr:x>0.83586</cdr:x>
      <cdr:y>0.42582</cdr:y>
    </cdr:from>
    <cdr:to>
      <cdr:x>0.9576</cdr:x>
      <cdr:y>0.45547</cdr:y>
    </cdr:to>
    <cdr:sp macro="" textlink="">
      <cdr:nvSpPr>
        <cdr:cNvPr id="9" name="TextBox 6"/>
        <cdr:cNvSpPr txBox="1"/>
      </cdr:nvSpPr>
      <cdr:spPr>
        <a:xfrm xmlns:a="http://schemas.openxmlformats.org/drawingml/2006/main">
          <a:off x="7905797" y="4242460"/>
          <a:ext cx="1151456" cy="29540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000" b="1"/>
            <a:t>OECD </a:t>
          </a:r>
          <a:r>
            <a:rPr lang="zh-CN" altLang="en-US" sz="1000" b="1"/>
            <a:t>平均</a:t>
          </a:r>
          <a:endParaRPr lang="en-US" sz="1000" b="1"/>
        </a:p>
      </cdr:txBody>
    </cdr:sp>
  </cdr:relSizeAnchor>
  <cdr:relSizeAnchor xmlns:cdr="http://schemas.openxmlformats.org/drawingml/2006/chartDrawing">
    <cdr:from>
      <cdr:x>0.08661</cdr:x>
      <cdr:y>0.13098</cdr:y>
    </cdr:from>
    <cdr:to>
      <cdr:x>0.53273</cdr:x>
      <cdr:y>0.18103</cdr:y>
    </cdr:to>
    <cdr:sp macro="" textlink="">
      <cdr:nvSpPr>
        <cdr:cNvPr id="8" name="TextBox 1"/>
        <cdr:cNvSpPr txBox="1"/>
      </cdr:nvSpPr>
      <cdr:spPr>
        <a:xfrm xmlns:a="http://schemas.openxmlformats.org/drawingml/2006/main">
          <a:off x="819150" y="1304925"/>
          <a:ext cx="4219575" cy="498728"/>
        </a:xfrm>
        <a:prstGeom xmlns:a="http://schemas.openxmlformats.org/drawingml/2006/main" prst="rect">
          <a:avLst/>
        </a:prstGeom>
        <a:solidFill xmlns:a="http://schemas.openxmlformats.org/drawingml/2006/main">
          <a:schemeClr val="bg1">
            <a:lumMod val="85000"/>
          </a:schemeClr>
        </a:solidFill>
        <a:ln xmlns:a="http://schemas.openxmlformats.org/drawingml/2006/main">
          <a:solidFill>
            <a:sysClr val="windowText" lastClr="000000"/>
          </a:solidFill>
        </a:ln>
      </cdr:spPr>
      <cdr:txBody>
        <a:bodyPr xmlns:a="http://schemas.openxmlformats.org/drawingml/2006/main" wrap="squar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ctr"/>
          <a:r>
            <a:rPr lang="zh-CN" altLang="en-US" sz="1400" b="0" i="0">
              <a:latin typeface="Calibri"/>
              <a:ea typeface="+mn-ea"/>
              <a:cs typeface="+mn-cs"/>
            </a:rPr>
            <a:t>高质量低公平</a:t>
          </a:r>
          <a:endParaRPr lang="en-US" altLang="zh-CN" sz="1400" b="0" i="0">
            <a:latin typeface="Calibri"/>
            <a:ea typeface="+mn-ea"/>
            <a:cs typeface="+mn-cs"/>
          </a:endParaRPr>
        </a:p>
      </cdr:txBody>
    </cdr:sp>
  </cdr:relSizeAnchor>
  <cdr:relSizeAnchor xmlns:cdr="http://schemas.openxmlformats.org/drawingml/2006/chartDrawing">
    <cdr:from>
      <cdr:x>0.53273</cdr:x>
      <cdr:y>0.13098</cdr:y>
    </cdr:from>
    <cdr:to>
      <cdr:x>0.95911</cdr:x>
      <cdr:y>0.18069</cdr:y>
    </cdr:to>
    <cdr:sp macro="" textlink="">
      <cdr:nvSpPr>
        <cdr:cNvPr id="10" name="TextBox 1"/>
        <cdr:cNvSpPr txBox="1"/>
      </cdr:nvSpPr>
      <cdr:spPr>
        <a:xfrm xmlns:a="http://schemas.openxmlformats.org/drawingml/2006/main">
          <a:off x="5038725" y="1304925"/>
          <a:ext cx="4032825" cy="495300"/>
        </a:xfrm>
        <a:prstGeom xmlns:a="http://schemas.openxmlformats.org/drawingml/2006/main" prst="rect">
          <a:avLst/>
        </a:prstGeom>
        <a:solidFill xmlns:a="http://schemas.openxmlformats.org/drawingml/2006/main">
          <a:schemeClr val="tx2">
            <a:lumMod val="60000"/>
            <a:lumOff val="40000"/>
          </a:schemeClr>
        </a:solidFill>
        <a:ln xmlns:a="http://schemas.openxmlformats.org/drawingml/2006/main">
          <a:solidFill>
            <a:srgbClr val="1F497D"/>
          </a:solidFill>
        </a:ln>
      </cdr:spPr>
      <cdr:txBody>
        <a:bodyPr xmlns:a="http://schemas.openxmlformats.org/drawingml/2006/main" wrap="squar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ctr" fontAlgn="base"/>
          <a:r>
            <a:rPr lang="zh-CN" altLang="en-US" sz="1400" baseline="0">
              <a:latin typeface="Calibri"/>
              <a:ea typeface="+mn-ea"/>
              <a:cs typeface="+mn-cs"/>
            </a:rPr>
            <a:t>高质量高公平</a:t>
          </a:r>
          <a:endParaRPr lang="en-US" altLang="zh-CN" sz="1400" baseline="0">
            <a:latin typeface="Calibri"/>
            <a:ea typeface="+mn-ea"/>
            <a:cs typeface="+mn-cs"/>
          </a:endParaRPr>
        </a:p>
      </cdr:txBody>
    </cdr:sp>
  </cdr:relSizeAnchor>
  <cdr:relSizeAnchor xmlns:cdr="http://schemas.openxmlformats.org/drawingml/2006/chartDrawing">
    <cdr:from>
      <cdr:x>0.0856</cdr:x>
      <cdr:y>0.81931</cdr:y>
    </cdr:from>
    <cdr:to>
      <cdr:x>0.53273</cdr:x>
      <cdr:y>0.86973</cdr:y>
    </cdr:to>
    <cdr:sp macro="" textlink="">
      <cdr:nvSpPr>
        <cdr:cNvPr id="11" name="TextBox 1"/>
        <cdr:cNvSpPr txBox="1"/>
      </cdr:nvSpPr>
      <cdr:spPr>
        <a:xfrm xmlns:a="http://schemas.openxmlformats.org/drawingml/2006/main">
          <a:off x="809625" y="8162925"/>
          <a:ext cx="4229100" cy="502302"/>
        </a:xfrm>
        <a:prstGeom xmlns:a="http://schemas.openxmlformats.org/drawingml/2006/main" prst="rect">
          <a:avLst/>
        </a:prstGeom>
        <a:solidFill xmlns:a="http://schemas.openxmlformats.org/drawingml/2006/main">
          <a:schemeClr val="bg1">
            <a:lumMod val="65000"/>
          </a:schemeClr>
        </a:solidFill>
        <a:ln xmlns:a="http://schemas.openxmlformats.org/drawingml/2006/main">
          <a:solidFill>
            <a:sysClr val="window" lastClr="FFFFFF">
              <a:lumMod val="50000"/>
            </a:sysClr>
          </a:solidFill>
        </a:ln>
      </cdr:spPr>
      <cdr:txBody>
        <a:bodyPr xmlns:a="http://schemas.openxmlformats.org/drawingml/2006/main" wrap="squar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ctr" fontAlgn="base"/>
          <a:r>
            <a:rPr lang="zh-CN" altLang="en-US" sz="1400" i="0" baseline="0">
              <a:latin typeface="Calibri"/>
              <a:ea typeface="+mn-ea"/>
              <a:cs typeface="+mn-cs"/>
            </a:rPr>
            <a:t>低质量低公平</a:t>
          </a:r>
          <a:endParaRPr lang="en-US" altLang="zh-CN" sz="1400" i="0" baseline="0">
            <a:latin typeface="Calibri"/>
            <a:ea typeface="+mn-ea"/>
            <a:cs typeface="+mn-cs"/>
          </a:endParaRPr>
        </a:p>
      </cdr:txBody>
    </cdr:sp>
  </cdr:relSizeAnchor>
  <cdr:relSizeAnchor xmlns:cdr="http://schemas.openxmlformats.org/drawingml/2006/chartDrawing">
    <cdr:from>
      <cdr:x>0.53273</cdr:x>
      <cdr:y>0.81931</cdr:y>
    </cdr:from>
    <cdr:to>
      <cdr:x>0.9577</cdr:x>
      <cdr:y>0.86975</cdr:y>
    </cdr:to>
    <cdr:sp macro="" textlink="">
      <cdr:nvSpPr>
        <cdr:cNvPr id="12" name="TextBox 1"/>
        <cdr:cNvSpPr txBox="1"/>
      </cdr:nvSpPr>
      <cdr:spPr>
        <a:xfrm xmlns:a="http://schemas.openxmlformats.org/drawingml/2006/main">
          <a:off x="5038725" y="8162925"/>
          <a:ext cx="4019550" cy="502516"/>
        </a:xfrm>
        <a:prstGeom xmlns:a="http://schemas.openxmlformats.org/drawingml/2006/main" prst="rect">
          <a:avLst/>
        </a:prstGeom>
        <a:solidFill xmlns:a="http://schemas.openxmlformats.org/drawingml/2006/main">
          <a:schemeClr val="bg1">
            <a:lumMod val="85000"/>
          </a:schemeClr>
        </a:solidFill>
        <a:ln xmlns:a="http://schemas.openxmlformats.org/drawingml/2006/main">
          <a:solidFill>
            <a:sysClr val="windowText" lastClr="000000"/>
          </a:solidFill>
        </a:ln>
      </cdr:spPr>
      <cdr:txBody>
        <a:bodyPr xmlns:a="http://schemas.openxmlformats.org/drawingml/2006/main" wrap="squar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ctr" fontAlgn="base"/>
          <a:r>
            <a:rPr lang="zh-CN" altLang="en-US" sz="1400" baseline="0">
              <a:latin typeface="Calibri"/>
              <a:ea typeface="+mn-ea"/>
              <a:cs typeface="+mn-cs"/>
            </a:rPr>
            <a:t>低质量高公平</a:t>
          </a:r>
          <a:endParaRPr lang="en-US" altLang="zh-CN" sz="1400" baseline="0">
            <a:latin typeface="Calibri"/>
            <a:ea typeface="+mn-ea"/>
            <a:cs typeface="+mn-cs"/>
          </a:endParaRPr>
        </a:p>
      </cdr:txBody>
    </cdr:sp>
  </cdr:relSizeAnchor>
  <cdr:relSizeAnchor xmlns:cdr="http://schemas.openxmlformats.org/drawingml/2006/chartDrawing">
    <cdr:from>
      <cdr:x>0.07818</cdr:x>
      <cdr:y>0.86414</cdr:y>
    </cdr:from>
    <cdr:to>
      <cdr:x>0.99295</cdr:x>
      <cdr:y>0.92196</cdr:y>
    </cdr:to>
    <cdr:sp macro="" textlink="">
      <cdr:nvSpPr>
        <cdr:cNvPr id="13" name="Up Arrow 12"/>
        <cdr:cNvSpPr/>
      </cdr:nvSpPr>
      <cdr:spPr>
        <a:xfrm xmlns:a="http://schemas.openxmlformats.org/drawingml/2006/main" rot="5400000">
          <a:off x="8343736" y="6065528"/>
          <a:ext cx="878344" cy="15001615"/>
        </a:xfrm>
        <a:prstGeom xmlns:a="http://schemas.openxmlformats.org/drawingml/2006/main" prst="upArrow">
          <a:avLst/>
        </a:prstGeom>
        <a:solidFill xmlns:a="http://schemas.openxmlformats.org/drawingml/2006/main">
          <a:schemeClr val="bg1">
            <a:lumMod val="65000"/>
            <a:alpha val="29020"/>
          </a:schemeClr>
        </a:solidFill>
        <a:ln xmlns:a="http://schemas.openxmlformats.org/drawingml/2006/main" w="25400" cap="flat" cmpd="sng" algn="ctr">
          <a:noFill/>
          <a:prstDash val="solid"/>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ysClr val="window" lastClr="FFFFFF"/>
              </a:solidFill>
              <a:latin typeface="Calibri"/>
            </a:defRPr>
          </a:lvl1pPr>
          <a:lvl2pPr marL="457200" indent="0">
            <a:defRPr sz="1100">
              <a:solidFill>
                <a:sysClr val="window" lastClr="FFFFFF"/>
              </a:solidFill>
              <a:latin typeface="Calibri"/>
            </a:defRPr>
          </a:lvl2pPr>
          <a:lvl3pPr marL="914400" indent="0">
            <a:defRPr sz="1100">
              <a:solidFill>
                <a:sysClr val="window" lastClr="FFFFFF"/>
              </a:solidFill>
              <a:latin typeface="Calibri"/>
            </a:defRPr>
          </a:lvl3pPr>
          <a:lvl4pPr marL="1371600" indent="0">
            <a:defRPr sz="1100">
              <a:solidFill>
                <a:sysClr val="window" lastClr="FFFFFF"/>
              </a:solidFill>
              <a:latin typeface="Calibri"/>
            </a:defRPr>
          </a:lvl4pPr>
          <a:lvl5pPr marL="1828800" indent="0">
            <a:defRPr sz="1100">
              <a:solidFill>
                <a:sysClr val="window" lastClr="FFFFFF"/>
              </a:solidFill>
              <a:latin typeface="Calibri"/>
            </a:defRPr>
          </a:lvl5pPr>
          <a:lvl6pPr marL="2286000" indent="0">
            <a:defRPr sz="1100">
              <a:solidFill>
                <a:sysClr val="window" lastClr="FFFFFF"/>
              </a:solidFill>
              <a:latin typeface="Calibri"/>
            </a:defRPr>
          </a:lvl6pPr>
          <a:lvl7pPr marL="2743200" indent="0">
            <a:defRPr sz="1100">
              <a:solidFill>
                <a:sysClr val="window" lastClr="FFFFFF"/>
              </a:solidFill>
              <a:latin typeface="Calibri"/>
            </a:defRPr>
          </a:lvl7pPr>
          <a:lvl8pPr marL="3200400" indent="0">
            <a:defRPr sz="1100">
              <a:solidFill>
                <a:sysClr val="window" lastClr="FFFFFF"/>
              </a:solidFill>
              <a:latin typeface="Calibri"/>
            </a:defRPr>
          </a:lvl8pPr>
          <a:lvl9pPr marL="3657600" indent="0">
            <a:defRPr sz="1100">
              <a:solidFill>
                <a:sysClr val="window" lastClr="FFFFFF"/>
              </a:solidFill>
              <a:latin typeface="Calibri"/>
            </a:defRPr>
          </a:lvl9pPr>
        </a:lstStyle>
        <a:p xmlns:a="http://schemas.openxmlformats.org/drawingml/2006/main">
          <a:pPr algn="ctr"/>
          <a:endParaRPr lang="en-US" sz="1100"/>
        </a:p>
      </cdr:txBody>
    </cdr:sp>
  </cdr:relSizeAnchor>
  <cdr:relSizeAnchor xmlns:cdr="http://schemas.openxmlformats.org/drawingml/2006/chartDrawing">
    <cdr:from>
      <cdr:x>0.27125</cdr:x>
      <cdr:y>0.01452</cdr:y>
    </cdr:from>
    <cdr:to>
      <cdr:x>0.78305</cdr:x>
      <cdr:y>0.05809</cdr:y>
    </cdr:to>
    <cdr:sp macro="" textlink="">
      <cdr:nvSpPr>
        <cdr:cNvPr id="14" name="TextBox 13"/>
        <cdr:cNvSpPr txBox="1"/>
      </cdr:nvSpPr>
      <cdr:spPr>
        <a:xfrm xmlns:a="http://schemas.openxmlformats.org/drawingml/2006/main">
          <a:off x="2232248" y="72008"/>
          <a:ext cx="4211904" cy="216024"/>
        </a:xfrm>
        <a:prstGeom xmlns:a="http://schemas.openxmlformats.org/drawingml/2006/main" prst="rect">
          <a:avLst/>
        </a:prstGeom>
      </cdr:spPr>
      <cdr:txBody>
        <a:bodyPr xmlns:a="http://schemas.openxmlformats.org/drawingml/2006/main" wrap="square" rtlCol="0"/>
        <a:lstStyle xmlns:a="http://schemas.openxmlformats.org/drawingml/2006/main"/>
        <a:p xmlns:a="http://schemas.openxmlformats.org/drawingml/2006/main">
          <a:r>
            <a:rPr lang="zh-CN" altLang="en-US" sz="1400" dirty="0"/>
            <a:t>数学成绩与学生家庭社会经济文化地位的关系：</a:t>
          </a:r>
        </a:p>
      </cdr:txBody>
    </cdr:sp>
  </cdr:relSizeAnchor>
</c:userShapes>
</file>

<file path=ppt/drawings/drawing10.xml><?xml version="1.0" encoding="utf-8"?>
<c:userShapes xmlns:c="http://schemas.openxmlformats.org/drawingml/2006/chart">
  <cdr:relSizeAnchor xmlns:cdr="http://schemas.openxmlformats.org/drawingml/2006/chartDrawing">
    <cdr:from>
      <cdr:x>0.00901</cdr:x>
      <cdr:y>0.01242</cdr:y>
    </cdr:from>
    <cdr:to>
      <cdr:x>0.07398</cdr:x>
      <cdr:y>0.42251</cdr:y>
    </cdr:to>
    <cdr:sp macro="" textlink="">
      <cdr:nvSpPr>
        <cdr:cNvPr id="4" name="矩形 3"/>
        <cdr:cNvSpPr/>
      </cdr:nvSpPr>
      <cdr:spPr>
        <a:xfrm xmlns:a="http://schemas.openxmlformats.org/drawingml/2006/main">
          <a:off x="52621" y="69853"/>
          <a:ext cx="379447" cy="2306409"/>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zh-CN" altLang="en-US" sz="1200" dirty="0">
              <a:solidFill>
                <a:sysClr val="windowText" lastClr="000000"/>
              </a:solidFill>
              <a:latin typeface="微软雅黑" pitchFamily="34" charset="-122"/>
              <a:ea typeface="微软雅黑" pitchFamily="34" charset="-122"/>
            </a:rPr>
            <a:t>获得固定时间支持的比例</a:t>
          </a:r>
          <a:endParaRPr lang="zh-CN" sz="1200" dirty="0">
            <a:solidFill>
              <a:sysClr val="windowText" lastClr="000000"/>
            </a:solidFill>
            <a:latin typeface="微软雅黑" pitchFamily="34" charset="-122"/>
            <a:ea typeface="微软雅黑" pitchFamily="34" charset="-122"/>
          </a:endParaRPr>
        </a:p>
      </cdr:txBody>
    </cdr:sp>
  </cdr:relSizeAnchor>
  <cdr:relSizeAnchor xmlns:cdr="http://schemas.openxmlformats.org/drawingml/2006/chartDrawing">
    <cdr:from>
      <cdr:x>0.36988</cdr:x>
      <cdr:y>0.94467</cdr:y>
    </cdr:from>
    <cdr:to>
      <cdr:x>0.95967</cdr:x>
      <cdr:y>1</cdr:y>
    </cdr:to>
    <cdr:sp macro="" textlink="">
      <cdr:nvSpPr>
        <cdr:cNvPr id="5" name="矩形 4"/>
        <cdr:cNvSpPr/>
      </cdr:nvSpPr>
      <cdr:spPr>
        <a:xfrm xmlns:a="http://schemas.openxmlformats.org/drawingml/2006/main">
          <a:off x="2160240" y="5313008"/>
          <a:ext cx="3444557" cy="311187"/>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zh-CN" altLang="en-US" sz="1200" dirty="0">
              <a:solidFill>
                <a:sysClr val="windowText" lastClr="000000"/>
              </a:solidFill>
              <a:latin typeface="微软雅黑" pitchFamily="34" charset="-122"/>
              <a:ea typeface="微软雅黑" pitchFamily="34" charset="-122"/>
            </a:rPr>
            <a:t>最近</a:t>
          </a:r>
          <a:r>
            <a:rPr lang="en-US" altLang="zh-CN" sz="1200" dirty="0">
              <a:solidFill>
                <a:sysClr val="windowText" lastClr="000000"/>
              </a:solidFill>
              <a:latin typeface="微软雅黑" pitchFamily="34" charset="-122"/>
              <a:ea typeface="微软雅黑" pitchFamily="34" charset="-122"/>
            </a:rPr>
            <a:t>1</a:t>
          </a:r>
          <a:r>
            <a:rPr lang="zh-CN" altLang="en-US" sz="1200" dirty="0">
              <a:solidFill>
                <a:sysClr val="windowText" lastClr="000000"/>
              </a:solidFill>
              <a:latin typeface="微软雅黑" pitchFamily="34" charset="-122"/>
              <a:ea typeface="微软雅黑" pitchFamily="34" charset="-122"/>
            </a:rPr>
            <a:t>年至少参加一项专业发展活动的教师比例</a:t>
          </a:r>
          <a:endParaRPr lang="zh-CN" sz="1200" dirty="0">
            <a:solidFill>
              <a:sysClr val="windowText" lastClr="000000"/>
            </a:solidFill>
            <a:latin typeface="微软雅黑" pitchFamily="34" charset="-122"/>
            <a:ea typeface="微软雅黑" pitchFamily="34" charset="-122"/>
          </a:endParaRPr>
        </a:p>
      </cdr:txBody>
    </cdr:sp>
  </cdr:relSizeAnchor>
  <cdr:relSizeAnchor xmlns:cdr="http://schemas.openxmlformats.org/drawingml/2006/chartDrawing">
    <cdr:from>
      <cdr:x>0.74786</cdr:x>
      <cdr:y>0.07682</cdr:y>
    </cdr:from>
    <cdr:to>
      <cdr:x>1</cdr:x>
      <cdr:y>0.1206</cdr:y>
    </cdr:to>
    <cdr:sp macro="" textlink="">
      <cdr:nvSpPr>
        <cdr:cNvPr id="6" name="TextBox 2"/>
        <cdr:cNvSpPr txBox="1"/>
      </cdr:nvSpPr>
      <cdr:spPr>
        <a:xfrm xmlns:a="http://schemas.openxmlformats.org/drawingml/2006/main">
          <a:off x="4367726" y="432048"/>
          <a:ext cx="1472583" cy="24622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buClr>
              <a:schemeClr val="tx2">
                <a:lumMod val="60000"/>
                <a:lumOff val="40000"/>
              </a:schemeClr>
            </a:buClr>
          </a:pPr>
          <a:r>
            <a:rPr lang="zh-CN" altLang="en-US" sz="1000" b="1" dirty="0" smtClean="0">
              <a:solidFill>
                <a:srgbClr val="FF0000"/>
              </a:solidFill>
            </a:rPr>
            <a:t>（</a:t>
          </a:r>
          <a:r>
            <a:rPr lang="en-US" altLang="zh-CN" sz="1000" b="1" dirty="0" smtClean="0">
              <a:solidFill>
                <a:srgbClr val="FF0000"/>
              </a:solidFill>
            </a:rPr>
            <a:t>97.7%</a:t>
          </a:r>
          <a:r>
            <a:rPr lang="zh-CN" altLang="en-US" sz="1000" b="1" dirty="0" smtClean="0">
              <a:solidFill>
                <a:srgbClr val="FF0000"/>
              </a:solidFill>
            </a:rPr>
            <a:t>，</a:t>
          </a:r>
          <a:r>
            <a:rPr lang="en-US" altLang="zh-CN" sz="1000" b="1" dirty="0" smtClean="0">
              <a:solidFill>
                <a:srgbClr val="FF0000"/>
              </a:solidFill>
            </a:rPr>
            <a:t>87.8%</a:t>
          </a:r>
          <a:r>
            <a:rPr lang="zh-CN" altLang="en-US" sz="1000" b="1" dirty="0" smtClean="0">
              <a:solidFill>
                <a:srgbClr val="FF0000"/>
              </a:solidFill>
            </a:rPr>
            <a:t>）</a:t>
          </a:r>
          <a:endParaRPr lang="zh-CN" altLang="en-US" sz="1000" b="1" dirty="0">
            <a:solidFill>
              <a:srgbClr val="FF0000"/>
            </a:solidFill>
          </a:endParaRPr>
        </a:p>
      </cdr:txBody>
    </cdr:sp>
  </cdr:relSizeAnchor>
  <cdr:relSizeAnchor xmlns:cdr="http://schemas.openxmlformats.org/drawingml/2006/chartDrawing">
    <cdr:from>
      <cdr:x>0.64113</cdr:x>
      <cdr:y>0.02381</cdr:y>
    </cdr:from>
    <cdr:to>
      <cdr:x>0.94723</cdr:x>
      <cdr:y>0.42251</cdr:y>
    </cdr:to>
    <cdr:sp macro="" textlink="">
      <cdr:nvSpPr>
        <cdr:cNvPr id="7" name="Rectangle 4"/>
        <cdr:cNvSpPr/>
      </cdr:nvSpPr>
      <cdr:spPr>
        <a:xfrm xmlns:a="http://schemas.openxmlformats.org/drawingml/2006/main">
          <a:off x="3744416" y="133895"/>
          <a:ext cx="1787704" cy="2242367"/>
        </a:xfrm>
        <a:prstGeom xmlns:a="http://schemas.openxmlformats.org/drawingml/2006/main" prst="rect">
          <a:avLst/>
        </a:prstGeom>
        <a:solidFill xmlns:a="http://schemas.openxmlformats.org/drawingml/2006/main">
          <a:schemeClr val="accent5">
            <a:lumMod val="75000"/>
            <a:alpha val="1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t"/>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endParaRPr lang="en-GB" sz="1050">
            <a:solidFill>
              <a:schemeClr val="bg1"/>
            </a:solidFill>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0.49235</cdr:x>
      <cdr:y>0.93801</cdr:y>
    </cdr:from>
    <cdr:to>
      <cdr:x>0.97374</cdr:x>
      <cdr:y>1</cdr:y>
    </cdr:to>
    <cdr:sp macro="" textlink="">
      <cdr:nvSpPr>
        <cdr:cNvPr id="2" name="矩形 1"/>
        <cdr:cNvSpPr/>
      </cdr:nvSpPr>
      <cdr:spPr>
        <a:xfrm xmlns:a="http://schemas.openxmlformats.org/drawingml/2006/main">
          <a:off x="4050661" y="5448300"/>
          <a:ext cx="3960440" cy="36006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marL="0" marR="0" indent="0" defTabSz="914400" eaLnBrk="1" fontAlgn="auto" latinLnBrk="0" hangingPunct="1">
            <a:lnSpc>
              <a:spcPct val="100000"/>
            </a:lnSpc>
            <a:spcBef>
              <a:spcPts val="0"/>
            </a:spcBef>
            <a:spcAft>
              <a:spcPts val="0"/>
            </a:spcAft>
            <a:buClrTx/>
            <a:buSzTx/>
            <a:buFontTx/>
            <a:buNone/>
            <a:tabLst/>
            <a:defRPr/>
          </a:pPr>
          <a:r>
            <a:rPr lang="zh-CN" altLang="en-US" sz="1200" dirty="0" smtClean="0">
              <a:solidFill>
                <a:sysClr val="windowText" lastClr="000000"/>
              </a:solidFill>
              <a:latin typeface="微软雅黑" pitchFamily="34" charset="-122"/>
              <a:ea typeface="微软雅黑" pitchFamily="34" charset="-122"/>
            </a:rPr>
            <a:t>通过</a:t>
          </a:r>
          <a:r>
            <a:rPr lang="zh-CN" altLang="en-US" sz="1200" dirty="0">
              <a:solidFill>
                <a:sysClr val="windowText" lastClr="000000"/>
              </a:solidFill>
              <a:latin typeface="微软雅黑" pitchFamily="34" charset="-122"/>
              <a:ea typeface="微软雅黑" pitchFamily="34" charset="-122"/>
            </a:rPr>
            <a:t>自主寻求问题解决方法的形式，学生学习效果最佳</a:t>
          </a:r>
          <a:endParaRPr lang="zh-CN" sz="1200" dirty="0">
            <a:solidFill>
              <a:sysClr val="windowText" lastClr="000000"/>
            </a:solidFill>
            <a:latin typeface="微软雅黑" pitchFamily="34" charset="-122"/>
            <a:ea typeface="微软雅黑" pitchFamily="34" charset="-122"/>
          </a:endParaRPr>
        </a:p>
      </cdr:txBody>
    </cdr:sp>
  </cdr:relSizeAnchor>
  <cdr:relSizeAnchor xmlns:cdr="http://schemas.openxmlformats.org/drawingml/2006/chartDrawing">
    <cdr:from>
      <cdr:x>0.04596</cdr:x>
      <cdr:y>0.02227</cdr:y>
    </cdr:from>
    <cdr:to>
      <cdr:x>0.08858</cdr:x>
      <cdr:y>0.74937</cdr:y>
    </cdr:to>
    <cdr:sp macro="" textlink="">
      <cdr:nvSpPr>
        <cdr:cNvPr id="3" name="矩形 2"/>
        <cdr:cNvSpPr/>
      </cdr:nvSpPr>
      <cdr:spPr>
        <a:xfrm xmlns:a="http://schemas.openxmlformats.org/drawingml/2006/main">
          <a:off x="378256" y="119728"/>
          <a:ext cx="350763" cy="3909094"/>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zh-CN" altLang="en-US" sz="1200" dirty="0">
              <a:solidFill>
                <a:sysClr val="windowText" lastClr="000000"/>
              </a:solidFill>
              <a:latin typeface="微软雅黑" pitchFamily="34" charset="-122"/>
              <a:ea typeface="微软雅黑" pitchFamily="34" charset="-122"/>
            </a:rPr>
            <a:t>思维和推理过程比具体的课程内容更重要</a:t>
          </a:r>
          <a:endParaRPr lang="zh-CN" sz="1200" dirty="0">
            <a:solidFill>
              <a:sysClr val="windowText" lastClr="000000"/>
            </a:solidFill>
            <a:latin typeface="微软雅黑" pitchFamily="34" charset="-122"/>
            <a:ea typeface="微软雅黑" pitchFamily="34" charset="-122"/>
          </a:endParaRPr>
        </a:p>
      </cdr:txBody>
    </cdr:sp>
  </cdr:relSizeAnchor>
  <cdr:relSizeAnchor xmlns:cdr="http://schemas.openxmlformats.org/drawingml/2006/chartDrawing">
    <cdr:from>
      <cdr:x>0.78224</cdr:x>
      <cdr:y>0.14319</cdr:y>
    </cdr:from>
    <cdr:to>
      <cdr:x>1</cdr:x>
      <cdr:y>0.18823</cdr:y>
    </cdr:to>
    <cdr:sp macro="" textlink="">
      <cdr:nvSpPr>
        <cdr:cNvPr id="4" name="TextBox 2"/>
        <cdr:cNvSpPr txBox="1"/>
      </cdr:nvSpPr>
      <cdr:spPr>
        <a:xfrm xmlns:a="http://schemas.openxmlformats.org/drawingml/2006/main">
          <a:off x="6435559" y="831699"/>
          <a:ext cx="1791569"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buClr>
              <a:schemeClr val="tx2">
                <a:lumMod val="60000"/>
                <a:lumOff val="40000"/>
              </a:schemeClr>
            </a:buClr>
          </a:pPr>
          <a:r>
            <a:rPr lang="zh-CN" altLang="en-US" sz="1100" b="1" dirty="0" smtClean="0">
              <a:solidFill>
                <a:srgbClr val="FF0000"/>
              </a:solidFill>
            </a:rPr>
            <a:t>               （</a:t>
          </a:r>
          <a:r>
            <a:rPr lang="en-US" altLang="zh-CN" sz="1100" b="1" dirty="0" smtClean="0">
              <a:solidFill>
                <a:srgbClr val="FF0000"/>
              </a:solidFill>
            </a:rPr>
            <a:t>93.2%</a:t>
          </a:r>
          <a:r>
            <a:rPr lang="zh-CN" altLang="en-US" sz="1100" b="1" dirty="0" smtClean="0">
              <a:solidFill>
                <a:srgbClr val="FF0000"/>
              </a:solidFill>
            </a:rPr>
            <a:t>，</a:t>
          </a:r>
          <a:r>
            <a:rPr lang="en-US" altLang="zh-CN" sz="1100" b="1" dirty="0" smtClean="0">
              <a:solidFill>
                <a:srgbClr val="FF0000"/>
              </a:solidFill>
            </a:rPr>
            <a:t>96.0%</a:t>
          </a:r>
          <a:r>
            <a:rPr lang="zh-CN" altLang="en-US" sz="1100" b="1" dirty="0" smtClean="0">
              <a:solidFill>
                <a:srgbClr val="FF0000"/>
              </a:solidFill>
            </a:rPr>
            <a:t>）</a:t>
          </a:r>
          <a:endParaRPr lang="zh-CN" altLang="en-US" sz="1100" b="1" dirty="0">
            <a:solidFill>
              <a:srgbClr val="FF0000"/>
            </a:solidFill>
          </a:endParaRPr>
        </a:p>
      </cdr:txBody>
    </cdr:sp>
  </cdr:relSizeAnchor>
</c:userShapes>
</file>

<file path=ppt/drawings/drawing12.xml><?xml version="1.0" encoding="utf-8"?>
<c:userShapes xmlns:c="http://schemas.openxmlformats.org/drawingml/2006/chart">
  <cdr:relSizeAnchor xmlns:cdr="http://schemas.openxmlformats.org/drawingml/2006/chartDrawing">
    <cdr:from>
      <cdr:x>0.5518</cdr:x>
      <cdr:y>0.72928</cdr:y>
    </cdr:from>
    <cdr:to>
      <cdr:x>0.91923</cdr:x>
      <cdr:y>0.89748</cdr:y>
    </cdr:to>
    <cdr:cxnSp macro="">
      <cdr:nvCxnSpPr>
        <cdr:cNvPr id="2" name="直接连接符 1"/>
        <cdr:cNvCxnSpPr/>
      </cdr:nvCxnSpPr>
      <cdr:spPr>
        <a:xfrm xmlns:a="http://schemas.openxmlformats.org/drawingml/2006/main" flipH="1">
          <a:off x="4364336" y="3510750"/>
          <a:ext cx="2906094" cy="80973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0.71777</cdr:x>
      <cdr:y>0.58336</cdr:y>
    </cdr:from>
    <cdr:to>
      <cdr:x>0.99336</cdr:x>
      <cdr:y>0.66257</cdr:y>
    </cdr:to>
    <cdr:cxnSp macro="">
      <cdr:nvCxnSpPr>
        <cdr:cNvPr id="5" name="直接连接符 4"/>
        <cdr:cNvCxnSpPr/>
      </cdr:nvCxnSpPr>
      <cdr:spPr>
        <a:xfrm xmlns:a="http://schemas.openxmlformats.org/drawingml/2006/main" flipH="1" flipV="1">
          <a:off x="5677031" y="2908673"/>
          <a:ext cx="2179687" cy="394967"/>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0.77486</cdr:x>
      <cdr:y>0.69884</cdr:y>
    </cdr:from>
    <cdr:to>
      <cdr:x>0.92165</cdr:x>
      <cdr:y>0.69884</cdr:y>
    </cdr:to>
    <cdr:cxnSp macro="">
      <cdr:nvCxnSpPr>
        <cdr:cNvPr id="4" name="直接连接符 3"/>
        <cdr:cNvCxnSpPr/>
      </cdr:nvCxnSpPr>
      <cdr:spPr>
        <a:xfrm xmlns:a="http://schemas.openxmlformats.org/drawingml/2006/main">
          <a:off x="6128532" y="3484440"/>
          <a:ext cx="1161038"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13.xml><?xml version="1.0" encoding="utf-8"?>
<c:userShapes xmlns:c="http://schemas.openxmlformats.org/drawingml/2006/chart">
  <cdr:relSizeAnchor xmlns:cdr="http://schemas.openxmlformats.org/drawingml/2006/chartDrawing">
    <cdr:from>
      <cdr:x>0.44756</cdr:x>
      <cdr:y>0.02518</cdr:y>
    </cdr:from>
    <cdr:to>
      <cdr:x>0.47885</cdr:x>
      <cdr:y>0.90749</cdr:y>
    </cdr:to>
    <cdr:sp macro="" textlink="">
      <cdr:nvSpPr>
        <cdr:cNvPr id="2" name="矩形 1"/>
        <cdr:cNvSpPr/>
      </cdr:nvSpPr>
      <cdr:spPr>
        <a:xfrm xmlns:a="http://schemas.openxmlformats.org/drawingml/2006/main">
          <a:off x="3807525" y="135784"/>
          <a:ext cx="266193" cy="4757740"/>
        </a:xfrm>
        <a:prstGeom xmlns:a="http://schemas.openxmlformats.org/drawingml/2006/main" prst="rect">
          <a:avLst/>
        </a:prstGeom>
        <a:solidFill xmlns:a="http://schemas.openxmlformats.org/drawingml/2006/main">
          <a:srgbClr val="0070C0">
            <a:alpha val="25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dr:relSizeAnchor xmlns:cdr="http://schemas.openxmlformats.org/drawingml/2006/chartDrawing">
    <cdr:from>
      <cdr:x>0.92511</cdr:x>
      <cdr:y>0</cdr:y>
    </cdr:from>
    <cdr:to>
      <cdr:x>0.95639</cdr:x>
      <cdr:y>0.8664</cdr:y>
    </cdr:to>
    <cdr:sp macro="" textlink="">
      <cdr:nvSpPr>
        <cdr:cNvPr id="3" name="矩形 2"/>
        <cdr:cNvSpPr/>
      </cdr:nvSpPr>
      <cdr:spPr>
        <a:xfrm xmlns:a="http://schemas.openxmlformats.org/drawingml/2006/main">
          <a:off x="7870175" y="-1276992"/>
          <a:ext cx="266108" cy="4671948"/>
        </a:xfrm>
        <a:prstGeom xmlns:a="http://schemas.openxmlformats.org/drawingml/2006/main" prst="rect">
          <a:avLst/>
        </a:prstGeom>
        <a:solidFill xmlns:a="http://schemas.openxmlformats.org/drawingml/2006/main">
          <a:srgbClr val="FF0000">
            <a:alpha val="25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dr:relSizeAnchor xmlns:cdr="http://schemas.openxmlformats.org/drawingml/2006/chartDrawing">
    <cdr:from>
      <cdr:x>0.67836</cdr:x>
      <cdr:y>0.00078</cdr:y>
    </cdr:from>
    <cdr:to>
      <cdr:x>0.70965</cdr:x>
      <cdr:y>0.86718</cdr:y>
    </cdr:to>
    <cdr:sp macro="" textlink="">
      <cdr:nvSpPr>
        <cdr:cNvPr id="4" name="矩形 3"/>
        <cdr:cNvSpPr/>
      </cdr:nvSpPr>
      <cdr:spPr>
        <a:xfrm xmlns:a="http://schemas.openxmlformats.org/drawingml/2006/main">
          <a:off x="5770984" y="4191"/>
          <a:ext cx="266193" cy="4671948"/>
        </a:xfrm>
        <a:prstGeom xmlns:a="http://schemas.openxmlformats.org/drawingml/2006/main" prst="rect">
          <a:avLst/>
        </a:prstGeom>
        <a:solidFill xmlns:a="http://schemas.openxmlformats.org/drawingml/2006/main">
          <a:schemeClr val="bg1">
            <a:lumMod val="50000"/>
            <a:alpha val="2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dr:relSizeAnchor xmlns:cdr="http://schemas.openxmlformats.org/drawingml/2006/chartDrawing">
    <cdr:from>
      <cdr:x>0.15357</cdr:x>
      <cdr:y>0</cdr:y>
    </cdr:from>
    <cdr:to>
      <cdr:x>0.18486</cdr:x>
      <cdr:y>0.88231</cdr:y>
    </cdr:to>
    <cdr:sp macro="" textlink="">
      <cdr:nvSpPr>
        <cdr:cNvPr id="5" name="矩形 4"/>
        <cdr:cNvSpPr/>
      </cdr:nvSpPr>
      <cdr:spPr>
        <a:xfrm xmlns:a="http://schemas.openxmlformats.org/drawingml/2006/main">
          <a:off x="1306488" y="-1276992"/>
          <a:ext cx="266193" cy="4757740"/>
        </a:xfrm>
        <a:prstGeom xmlns:a="http://schemas.openxmlformats.org/drawingml/2006/main" prst="rect">
          <a:avLst/>
        </a:prstGeom>
        <a:solidFill xmlns:a="http://schemas.openxmlformats.org/drawingml/2006/main">
          <a:schemeClr val="bg1">
            <a:lumMod val="50000"/>
            <a:alpha val="2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14.xml><?xml version="1.0" encoding="utf-8"?>
<c:userShapes xmlns:c="http://schemas.openxmlformats.org/drawingml/2006/chart">
  <cdr:relSizeAnchor xmlns:cdr="http://schemas.openxmlformats.org/drawingml/2006/chartDrawing">
    <cdr:from>
      <cdr:x>0.45122</cdr:x>
      <cdr:y>0.10178</cdr:y>
    </cdr:from>
    <cdr:to>
      <cdr:x>0.4825</cdr:x>
      <cdr:y>1</cdr:y>
    </cdr:to>
    <cdr:sp macro="" textlink="">
      <cdr:nvSpPr>
        <cdr:cNvPr id="2" name="矩形 1"/>
        <cdr:cNvSpPr/>
      </cdr:nvSpPr>
      <cdr:spPr>
        <a:xfrm xmlns:a="http://schemas.openxmlformats.org/drawingml/2006/main">
          <a:off x="3713324" y="460648"/>
          <a:ext cx="257460" cy="4065315"/>
        </a:xfrm>
        <a:prstGeom xmlns:a="http://schemas.openxmlformats.org/drawingml/2006/main" prst="rect">
          <a:avLst/>
        </a:prstGeom>
        <a:solidFill xmlns:a="http://schemas.openxmlformats.org/drawingml/2006/main">
          <a:srgbClr val="0070C0">
            <a:alpha val="25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dr:relSizeAnchor xmlns:cdr="http://schemas.openxmlformats.org/drawingml/2006/chartDrawing">
    <cdr:from>
      <cdr:x>0.90124</cdr:x>
      <cdr:y>0.1032</cdr:y>
    </cdr:from>
    <cdr:to>
      <cdr:x>0.93253</cdr:x>
      <cdr:y>1</cdr:y>
    </cdr:to>
    <cdr:sp macro="" textlink="">
      <cdr:nvSpPr>
        <cdr:cNvPr id="3" name="矩形 2"/>
        <cdr:cNvSpPr/>
      </cdr:nvSpPr>
      <cdr:spPr>
        <a:xfrm xmlns:a="http://schemas.openxmlformats.org/drawingml/2006/main">
          <a:off x="7416824" y="544550"/>
          <a:ext cx="257504" cy="4732091"/>
        </a:xfrm>
        <a:prstGeom xmlns:a="http://schemas.openxmlformats.org/drawingml/2006/main" prst="rect">
          <a:avLst/>
        </a:prstGeom>
        <a:solidFill xmlns:a="http://schemas.openxmlformats.org/drawingml/2006/main">
          <a:srgbClr val="FF0000">
            <a:alpha val="25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dr:relSizeAnchor xmlns:cdr="http://schemas.openxmlformats.org/drawingml/2006/chartDrawing">
    <cdr:from>
      <cdr:x>0.71</cdr:x>
      <cdr:y>0.10178</cdr:y>
    </cdr:from>
    <cdr:to>
      <cdr:x>0.74128</cdr:x>
      <cdr:y>1</cdr:y>
    </cdr:to>
    <cdr:sp macro="" textlink="">
      <cdr:nvSpPr>
        <cdr:cNvPr id="4" name="矩形 3"/>
        <cdr:cNvSpPr/>
      </cdr:nvSpPr>
      <cdr:spPr>
        <a:xfrm xmlns:a="http://schemas.openxmlformats.org/drawingml/2006/main">
          <a:off x="5842992" y="460648"/>
          <a:ext cx="257460" cy="4065315"/>
        </a:xfrm>
        <a:prstGeom xmlns:a="http://schemas.openxmlformats.org/drawingml/2006/main" prst="rect">
          <a:avLst/>
        </a:prstGeom>
        <a:solidFill xmlns:a="http://schemas.openxmlformats.org/drawingml/2006/main">
          <a:schemeClr val="bg1">
            <a:lumMod val="50000"/>
            <a:alpha val="2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dr:relSizeAnchor xmlns:cdr="http://schemas.openxmlformats.org/drawingml/2006/chartDrawing">
    <cdr:from>
      <cdr:x>0.08001</cdr:x>
      <cdr:y>0.10178</cdr:y>
    </cdr:from>
    <cdr:to>
      <cdr:x>0.11129</cdr:x>
      <cdr:y>1</cdr:y>
    </cdr:to>
    <cdr:sp macro="" textlink="">
      <cdr:nvSpPr>
        <cdr:cNvPr id="5" name="矩形 4"/>
        <cdr:cNvSpPr/>
      </cdr:nvSpPr>
      <cdr:spPr>
        <a:xfrm xmlns:a="http://schemas.openxmlformats.org/drawingml/2006/main">
          <a:off x="658416" y="460648"/>
          <a:ext cx="257460" cy="4065315"/>
        </a:xfrm>
        <a:prstGeom xmlns:a="http://schemas.openxmlformats.org/drawingml/2006/main" prst="rect">
          <a:avLst/>
        </a:prstGeom>
        <a:solidFill xmlns:a="http://schemas.openxmlformats.org/drawingml/2006/main">
          <a:schemeClr val="bg1">
            <a:lumMod val="50000"/>
            <a:alpha val="2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15.xml><?xml version="1.0" encoding="utf-8"?>
<c:userShapes xmlns:c="http://schemas.openxmlformats.org/drawingml/2006/chart">
  <cdr:relSizeAnchor xmlns:cdr="http://schemas.openxmlformats.org/drawingml/2006/chartDrawing">
    <cdr:from>
      <cdr:x>0.49405</cdr:x>
      <cdr:y>0.08537</cdr:y>
    </cdr:from>
    <cdr:to>
      <cdr:x>0.52254</cdr:x>
      <cdr:y>1</cdr:y>
    </cdr:to>
    <cdr:sp macro="" textlink="">
      <cdr:nvSpPr>
        <cdr:cNvPr id="2" name="矩形 1"/>
        <cdr:cNvSpPr/>
      </cdr:nvSpPr>
      <cdr:spPr>
        <a:xfrm xmlns:a="http://schemas.openxmlformats.org/drawingml/2006/main">
          <a:off x="4464496" y="504056"/>
          <a:ext cx="257460" cy="5400600"/>
        </a:xfrm>
        <a:prstGeom xmlns:a="http://schemas.openxmlformats.org/drawingml/2006/main" prst="rect">
          <a:avLst/>
        </a:prstGeom>
        <a:solidFill xmlns:a="http://schemas.openxmlformats.org/drawingml/2006/main">
          <a:srgbClr val="0070C0">
            <a:alpha val="25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dr:relSizeAnchor xmlns:cdr="http://schemas.openxmlformats.org/drawingml/2006/chartDrawing">
    <cdr:from>
      <cdr:x>0.92435</cdr:x>
      <cdr:y>0.08537</cdr:y>
    </cdr:from>
    <cdr:to>
      <cdr:x>0.95285</cdr:x>
      <cdr:y>1</cdr:y>
    </cdr:to>
    <cdr:sp macro="" textlink="">
      <cdr:nvSpPr>
        <cdr:cNvPr id="3" name="矩形 2"/>
        <cdr:cNvSpPr/>
      </cdr:nvSpPr>
      <cdr:spPr>
        <a:xfrm xmlns:a="http://schemas.openxmlformats.org/drawingml/2006/main">
          <a:off x="8352925" y="504056"/>
          <a:ext cx="257460" cy="5400600"/>
        </a:xfrm>
        <a:prstGeom xmlns:a="http://schemas.openxmlformats.org/drawingml/2006/main" prst="rect">
          <a:avLst/>
        </a:prstGeom>
        <a:solidFill xmlns:a="http://schemas.openxmlformats.org/drawingml/2006/main">
          <a:srgbClr val="FF0000">
            <a:alpha val="25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dr:relSizeAnchor xmlns:cdr="http://schemas.openxmlformats.org/drawingml/2006/chartDrawing">
    <cdr:from>
      <cdr:x>0.19125</cdr:x>
      <cdr:y>0.08537</cdr:y>
    </cdr:from>
    <cdr:to>
      <cdr:x>0.21974</cdr:x>
      <cdr:y>1</cdr:y>
    </cdr:to>
    <cdr:sp macro="" textlink="">
      <cdr:nvSpPr>
        <cdr:cNvPr id="4" name="矩形 3"/>
        <cdr:cNvSpPr/>
      </cdr:nvSpPr>
      <cdr:spPr>
        <a:xfrm xmlns:a="http://schemas.openxmlformats.org/drawingml/2006/main">
          <a:off x="1728192" y="504056"/>
          <a:ext cx="257460" cy="5400600"/>
        </a:xfrm>
        <a:prstGeom xmlns:a="http://schemas.openxmlformats.org/drawingml/2006/main" prst="rect">
          <a:avLst/>
        </a:prstGeom>
        <a:solidFill xmlns:a="http://schemas.openxmlformats.org/drawingml/2006/main">
          <a:schemeClr val="bg1">
            <a:lumMod val="50000"/>
            <a:alpha val="2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dr:relSizeAnchor xmlns:cdr="http://schemas.openxmlformats.org/drawingml/2006/chartDrawing">
    <cdr:from>
      <cdr:x>0.04311</cdr:x>
      <cdr:y>0.08537</cdr:y>
    </cdr:from>
    <cdr:to>
      <cdr:x>0.0716</cdr:x>
      <cdr:y>1</cdr:y>
    </cdr:to>
    <cdr:sp macro="" textlink="">
      <cdr:nvSpPr>
        <cdr:cNvPr id="5" name="矩形 4"/>
        <cdr:cNvSpPr/>
      </cdr:nvSpPr>
      <cdr:spPr>
        <a:xfrm xmlns:a="http://schemas.openxmlformats.org/drawingml/2006/main">
          <a:off x="389529" y="504056"/>
          <a:ext cx="257460" cy="5400600"/>
        </a:xfrm>
        <a:prstGeom xmlns:a="http://schemas.openxmlformats.org/drawingml/2006/main" prst="rect">
          <a:avLst/>
        </a:prstGeom>
        <a:solidFill xmlns:a="http://schemas.openxmlformats.org/drawingml/2006/main">
          <a:schemeClr val="bg1">
            <a:lumMod val="50000"/>
            <a:alpha val="2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16.xml><?xml version="1.0" encoding="utf-8"?>
<c:userShapes xmlns:c="http://schemas.openxmlformats.org/drawingml/2006/chart">
  <cdr:relSizeAnchor xmlns:cdr="http://schemas.openxmlformats.org/drawingml/2006/chartDrawing">
    <cdr:from>
      <cdr:x>0.59301</cdr:x>
      <cdr:y>0.93025</cdr:y>
    </cdr:from>
    <cdr:to>
      <cdr:x>1</cdr:x>
      <cdr:y>1</cdr:y>
    </cdr:to>
    <cdr:sp macro="" textlink="">
      <cdr:nvSpPr>
        <cdr:cNvPr id="2" name="矩形 1"/>
        <cdr:cNvSpPr/>
      </cdr:nvSpPr>
      <cdr:spPr>
        <a:xfrm xmlns:a="http://schemas.openxmlformats.org/drawingml/2006/main">
          <a:off x="4959470" y="4585586"/>
          <a:ext cx="3403803" cy="343827"/>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zh-CN" altLang="en-US" sz="1400" b="1" dirty="0">
              <a:solidFill>
                <a:sysClr val="windowText" lastClr="000000"/>
              </a:solidFill>
            </a:rPr>
            <a:t>报告获得本校校长反馈的教师比例</a:t>
          </a:r>
          <a:endParaRPr lang="zh-CN" sz="1400" b="1" dirty="0">
            <a:solidFill>
              <a:sysClr val="windowText" lastClr="000000"/>
            </a:solidFill>
          </a:endParaRPr>
        </a:p>
      </cdr:txBody>
    </cdr:sp>
  </cdr:relSizeAnchor>
  <cdr:relSizeAnchor xmlns:cdr="http://schemas.openxmlformats.org/drawingml/2006/chartDrawing">
    <cdr:from>
      <cdr:x>0.03078</cdr:x>
      <cdr:y>0.00632</cdr:y>
    </cdr:from>
    <cdr:to>
      <cdr:x>0.08246</cdr:x>
      <cdr:y>0.71578</cdr:y>
    </cdr:to>
    <cdr:sp macro="" textlink="">
      <cdr:nvSpPr>
        <cdr:cNvPr id="3" name="矩形 2"/>
        <cdr:cNvSpPr/>
      </cdr:nvSpPr>
      <cdr:spPr>
        <a:xfrm xmlns:a="http://schemas.openxmlformats.org/drawingml/2006/main">
          <a:off x="257449" y="31154"/>
          <a:ext cx="432186" cy="349723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zh-CN" altLang="en-US" sz="1400" b="1" dirty="0">
              <a:solidFill>
                <a:sysClr val="windowText" lastClr="000000"/>
              </a:solidFill>
            </a:rPr>
            <a:t>报告得到本校管理人员反馈的教师比例</a:t>
          </a:r>
          <a:endParaRPr lang="zh-CN" sz="1400" b="1" dirty="0">
            <a:solidFill>
              <a:sysClr val="windowText" lastClr="000000"/>
            </a:solidFill>
          </a:endParaRPr>
        </a:p>
      </cdr:txBody>
    </cdr:sp>
  </cdr:relSizeAnchor>
  <cdr:relSizeAnchor xmlns:cdr="http://schemas.openxmlformats.org/drawingml/2006/chartDrawing">
    <cdr:from>
      <cdr:x>0.12054</cdr:x>
      <cdr:y>0.01461</cdr:y>
    </cdr:from>
    <cdr:to>
      <cdr:x>0.57687</cdr:x>
      <cdr:y>0.42122</cdr:y>
    </cdr:to>
    <cdr:sp macro="" textlink="">
      <cdr:nvSpPr>
        <cdr:cNvPr id="4" name="矩形 3"/>
        <cdr:cNvSpPr/>
      </cdr:nvSpPr>
      <cdr:spPr>
        <a:xfrm xmlns:a="http://schemas.openxmlformats.org/drawingml/2006/main">
          <a:off x="1008112" y="72008"/>
          <a:ext cx="3816424" cy="2004373"/>
        </a:xfrm>
        <a:prstGeom xmlns:a="http://schemas.openxmlformats.org/drawingml/2006/main" prst="rect">
          <a:avLst/>
        </a:prstGeom>
        <a:solidFill xmlns:a="http://schemas.openxmlformats.org/drawingml/2006/main">
          <a:schemeClr val="accent1">
            <a:alpha val="16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userShapes>
</file>

<file path=ppt/drawings/drawing17.xml><?xml version="1.0" encoding="utf-8"?>
<c:userShapes xmlns:c="http://schemas.openxmlformats.org/drawingml/2006/chart">
  <cdr:relSizeAnchor xmlns:cdr="http://schemas.openxmlformats.org/drawingml/2006/chartDrawing">
    <cdr:from>
      <cdr:x>0.00826</cdr:x>
      <cdr:y>0.05302</cdr:y>
    </cdr:from>
    <cdr:to>
      <cdr:x>0.08243</cdr:x>
      <cdr:y>1</cdr:y>
    </cdr:to>
    <cdr:grpSp>
      <cdr:nvGrpSpPr>
        <cdr:cNvPr id="21" name="组合 20"/>
        <cdr:cNvGrpSpPr/>
      </cdr:nvGrpSpPr>
      <cdr:grpSpPr>
        <a:xfrm xmlns:a="http://schemas.openxmlformats.org/drawingml/2006/main">
          <a:off x="71969" y="301611"/>
          <a:ext cx="646241" cy="5387021"/>
          <a:chOff x="67070" y="269448"/>
          <a:chExt cx="601881" cy="4812151"/>
        </a:xfrm>
      </cdr:grpSpPr>
      <cdr:sp macro="" textlink="">
        <cdr:nvSpPr>
          <cdr:cNvPr id="3" name="TextBox 2"/>
          <cdr:cNvSpPr txBox="1"/>
        </cdr:nvSpPr>
        <cdr:spPr>
          <a:xfrm xmlns:a="http://schemas.openxmlformats.org/drawingml/2006/main">
            <a:off x="76200" y="269448"/>
            <a:ext cx="592751" cy="20903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zh-CN" altLang="en-US" sz="1000" dirty="0"/>
              <a:t>天数</a:t>
            </a:r>
            <a:endParaRPr lang="zh-CN" altLang="en-US" sz="800" dirty="0"/>
          </a:p>
        </cdr:txBody>
      </cdr:sp>
      <cdr:sp macro="" textlink="">
        <cdr:nvSpPr>
          <cdr:cNvPr id="4" name="TextBox 1"/>
          <cdr:cNvSpPr txBox="1"/>
        </cdr:nvSpPr>
        <cdr:spPr>
          <a:xfrm xmlns:a="http://schemas.openxmlformats.org/drawingml/2006/main">
            <a:off x="67070" y="4872562"/>
            <a:ext cx="592751" cy="20903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zh-CN" altLang="en-US" sz="1000" dirty="0"/>
              <a:t>参与率</a:t>
            </a:r>
          </a:p>
        </cdr:txBody>
      </cdr:sp>
    </cdr:grpSp>
  </cdr:relSizeAnchor>
  <cdr:relSizeAnchor xmlns:cdr="http://schemas.openxmlformats.org/drawingml/2006/chartDrawing">
    <cdr:from>
      <cdr:x>0.53766</cdr:x>
      <cdr:y>0.11436</cdr:y>
    </cdr:from>
    <cdr:to>
      <cdr:x>0.96611</cdr:x>
      <cdr:y>0.66952</cdr:y>
    </cdr:to>
    <cdr:sp macro="" textlink="">
      <cdr:nvSpPr>
        <cdr:cNvPr id="6" name="TextBox 5"/>
        <cdr:cNvSpPr txBox="1"/>
      </cdr:nvSpPr>
      <cdr:spPr>
        <a:xfrm xmlns:a="http://schemas.openxmlformats.org/drawingml/2006/main">
          <a:off x="4684571" y="650534"/>
          <a:ext cx="3733071" cy="3158100"/>
        </a:xfrm>
        <a:prstGeom xmlns:a="http://schemas.openxmlformats.org/drawingml/2006/main" prst="rect">
          <a:avLst/>
        </a:prstGeom>
        <a:solidFill xmlns:a="http://schemas.openxmlformats.org/drawingml/2006/main">
          <a:schemeClr val="tx2">
            <a:lumMod val="40000"/>
            <a:lumOff val="60000"/>
            <a:alpha val="33000"/>
          </a:schemeClr>
        </a:solidFill>
      </cdr:spPr>
      <cdr:txBody>
        <a:bodyPr xmlns:a="http://schemas.openxmlformats.org/drawingml/2006/main" vertOverflow="clip" wrap="square" rtlCol="0"/>
        <a:lstStyle xmlns:a="http://schemas.openxmlformats.org/drawingml/2006/main"/>
        <a:p xmlns:a="http://schemas.openxmlformats.org/drawingml/2006/main">
          <a:endParaRPr lang="zh-CN" altLang="en-US"/>
        </a:p>
      </cdr:txBody>
    </cdr:sp>
  </cdr:relSizeAnchor>
  <cdr:relSizeAnchor xmlns:cdr="http://schemas.openxmlformats.org/drawingml/2006/chartDrawing">
    <cdr:from>
      <cdr:x>0</cdr:x>
      <cdr:y>1.37752E-6</cdr:y>
    </cdr:from>
    <cdr:to>
      <cdr:x>0</cdr:x>
      <cdr:y>1.37752E-6</cdr:y>
    </cdr:to>
    <cdr:grpSp>
      <cdr:nvGrpSpPr>
        <cdr:cNvPr id="22" name="组合 21"/>
        <cdr:cNvGrpSpPr/>
      </cdr:nvGrpSpPr>
      <cdr:grpSpPr>
        <a:xfrm xmlns:a="http://schemas.openxmlformats.org/drawingml/2006/main">
          <a:off x="0" y="8"/>
          <a:ext cx="0" cy="0"/>
          <a:chOff x="0" y="8"/>
          <a:chExt cx="0" cy="0"/>
        </a:xfrm>
      </cdr:grpSpPr>
    </cdr:grpSp>
  </cdr:relSizeAnchor>
</c:userShapes>
</file>

<file path=ppt/drawings/drawing18.xml><?xml version="1.0" encoding="utf-8"?>
<c:userShapes xmlns:c="http://schemas.openxmlformats.org/drawingml/2006/chart">
  <cdr:relSizeAnchor xmlns:cdr="http://schemas.openxmlformats.org/drawingml/2006/chartDrawing">
    <cdr:from>
      <cdr:x>0</cdr:x>
      <cdr:y>0.01479</cdr:y>
    </cdr:from>
    <cdr:to>
      <cdr:x>0.08243</cdr:x>
      <cdr:y>0.984</cdr:y>
    </cdr:to>
    <cdr:grpSp>
      <cdr:nvGrpSpPr>
        <cdr:cNvPr id="12" name="组合 11"/>
        <cdr:cNvGrpSpPr/>
      </cdr:nvGrpSpPr>
      <cdr:grpSpPr>
        <a:xfrm xmlns:a="http://schemas.openxmlformats.org/drawingml/2006/main">
          <a:off x="0" y="81221"/>
          <a:ext cx="744878" cy="5322505"/>
          <a:chOff x="0" y="75194"/>
          <a:chExt cx="668951" cy="4925100"/>
        </a:xfrm>
      </cdr:grpSpPr>
      <cdr:sp macro="" textlink="">
        <cdr:nvSpPr>
          <cdr:cNvPr id="3" name="TextBox 2"/>
          <cdr:cNvSpPr txBox="1"/>
        </cdr:nvSpPr>
        <cdr:spPr>
          <a:xfrm xmlns:a="http://schemas.openxmlformats.org/drawingml/2006/main">
            <a:off x="76200" y="75194"/>
            <a:ext cx="592751" cy="20903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zh-CN" altLang="en-US" sz="1000" dirty="0"/>
              <a:t>天数</a:t>
            </a:r>
            <a:endParaRPr lang="zh-CN" altLang="en-US" sz="1100" dirty="0"/>
          </a:p>
        </cdr:txBody>
      </cdr:sp>
      <cdr:sp macro="" textlink="">
        <cdr:nvSpPr>
          <cdr:cNvPr id="4" name="TextBox 1"/>
          <cdr:cNvSpPr txBox="1"/>
        </cdr:nvSpPr>
        <cdr:spPr>
          <a:xfrm xmlns:a="http://schemas.openxmlformats.org/drawingml/2006/main">
            <a:off x="0" y="4791257"/>
            <a:ext cx="592751" cy="20903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zh-CN" altLang="en-US" sz="1000" dirty="0"/>
              <a:t>参与率</a:t>
            </a:r>
          </a:p>
        </cdr:txBody>
      </cdr:sp>
    </cdr:grpSp>
  </cdr:relSizeAnchor>
</c:userShapes>
</file>

<file path=ppt/drawings/drawing19.xml><?xml version="1.0" encoding="utf-8"?>
<c:userShapes xmlns:c="http://schemas.openxmlformats.org/drawingml/2006/chart">
  <cdr:relSizeAnchor xmlns:cdr="http://schemas.openxmlformats.org/drawingml/2006/chartDrawing">
    <cdr:from>
      <cdr:x>0.31392</cdr:x>
      <cdr:y>0.14208</cdr:y>
    </cdr:from>
    <cdr:to>
      <cdr:x>0.3456</cdr:x>
      <cdr:y>1</cdr:y>
    </cdr:to>
    <cdr:sp macro="" textlink="">
      <cdr:nvSpPr>
        <cdr:cNvPr id="2" name="矩形 1"/>
        <cdr:cNvSpPr/>
      </cdr:nvSpPr>
      <cdr:spPr>
        <a:xfrm xmlns:a="http://schemas.openxmlformats.org/drawingml/2006/main">
          <a:off x="2854346" y="792088"/>
          <a:ext cx="288053" cy="4782889"/>
        </a:xfrm>
        <a:prstGeom xmlns:a="http://schemas.openxmlformats.org/drawingml/2006/main" prst="rect">
          <a:avLst/>
        </a:prstGeom>
        <a:solidFill xmlns:a="http://schemas.openxmlformats.org/drawingml/2006/main">
          <a:srgbClr val="FF0000">
            <a:alpha val="25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endParaRPr lang="zh-CN"/>
        </a:p>
      </cdr:txBody>
    </cdr:sp>
  </cdr:relSizeAnchor>
  <cdr:relSizeAnchor xmlns:cdr="http://schemas.openxmlformats.org/drawingml/2006/chartDrawing">
    <cdr:from>
      <cdr:x>0.41688</cdr:x>
      <cdr:y>0.155</cdr:y>
    </cdr:from>
    <cdr:to>
      <cdr:x>0.44855</cdr:x>
      <cdr:y>1</cdr:y>
    </cdr:to>
    <cdr:sp macro="" textlink="">
      <cdr:nvSpPr>
        <cdr:cNvPr id="3" name="矩形 2"/>
        <cdr:cNvSpPr/>
      </cdr:nvSpPr>
      <cdr:spPr>
        <a:xfrm xmlns:a="http://schemas.openxmlformats.org/drawingml/2006/main">
          <a:off x="3790519" y="864096"/>
          <a:ext cx="287962" cy="4710881"/>
        </a:xfrm>
        <a:prstGeom xmlns:a="http://schemas.openxmlformats.org/drawingml/2006/main" prst="rect">
          <a:avLst/>
        </a:prstGeom>
        <a:solidFill xmlns:a="http://schemas.openxmlformats.org/drawingml/2006/main">
          <a:srgbClr val="0070C0">
            <a:alpha val="25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endParaRPr lang="zh-CN"/>
        </a:p>
      </cdr:txBody>
    </cdr:sp>
  </cdr:relSizeAnchor>
  <cdr:relSizeAnchor xmlns:cdr="http://schemas.openxmlformats.org/drawingml/2006/chartDrawing">
    <cdr:from>
      <cdr:x>0.08904</cdr:x>
      <cdr:y>0.155</cdr:y>
    </cdr:from>
    <cdr:to>
      <cdr:x>0.11736</cdr:x>
      <cdr:y>1</cdr:y>
    </cdr:to>
    <cdr:sp macro="" textlink="">
      <cdr:nvSpPr>
        <cdr:cNvPr id="6" name="矩形 5"/>
        <cdr:cNvSpPr/>
      </cdr:nvSpPr>
      <cdr:spPr>
        <a:xfrm xmlns:a="http://schemas.openxmlformats.org/drawingml/2006/main">
          <a:off x="809579" y="864096"/>
          <a:ext cx="257502" cy="4710880"/>
        </a:xfrm>
        <a:prstGeom xmlns:a="http://schemas.openxmlformats.org/drawingml/2006/main" prst="rect">
          <a:avLst/>
        </a:prstGeom>
        <a:solidFill xmlns:a="http://schemas.openxmlformats.org/drawingml/2006/main">
          <a:schemeClr val="bg1">
            <a:lumMod val="50000"/>
            <a:alpha val="2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dr:relSizeAnchor xmlns:cdr="http://schemas.openxmlformats.org/drawingml/2006/chartDrawing">
    <cdr:from>
      <cdr:x>0.86997</cdr:x>
      <cdr:y>0.155</cdr:y>
    </cdr:from>
    <cdr:to>
      <cdr:x>0.89828</cdr:x>
      <cdr:y>1</cdr:y>
    </cdr:to>
    <cdr:sp macro="" textlink="">
      <cdr:nvSpPr>
        <cdr:cNvPr id="7" name="矩形 6"/>
        <cdr:cNvSpPr/>
      </cdr:nvSpPr>
      <cdr:spPr>
        <a:xfrm xmlns:a="http://schemas.openxmlformats.org/drawingml/2006/main">
          <a:off x="7910249" y="864121"/>
          <a:ext cx="257411" cy="4710856"/>
        </a:xfrm>
        <a:prstGeom xmlns:a="http://schemas.openxmlformats.org/drawingml/2006/main" prst="rect">
          <a:avLst/>
        </a:prstGeom>
        <a:solidFill xmlns:a="http://schemas.openxmlformats.org/drawingml/2006/main">
          <a:schemeClr val="bg1">
            <a:lumMod val="50000"/>
            <a:alpha val="2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2.xml><?xml version="1.0" encoding="utf-8"?>
<c:userShapes xmlns:c="http://schemas.openxmlformats.org/drawingml/2006/chart">
  <cdr:relSizeAnchor xmlns:cdr="http://schemas.openxmlformats.org/drawingml/2006/chartDrawing">
    <cdr:from>
      <cdr:x>0</cdr:x>
      <cdr:y>0.57432</cdr:y>
    </cdr:from>
    <cdr:to>
      <cdr:x>0.78919</cdr:x>
      <cdr:y>0.6133</cdr:y>
    </cdr:to>
    <cdr:sp macro="" textlink="">
      <cdr:nvSpPr>
        <cdr:cNvPr id="5" name="矩形 4"/>
        <cdr:cNvSpPr/>
      </cdr:nvSpPr>
      <cdr:spPr>
        <a:xfrm xmlns:a="http://schemas.openxmlformats.org/drawingml/2006/main">
          <a:off x="0" y="2667000"/>
          <a:ext cx="4162424" cy="180976"/>
        </a:xfrm>
        <a:prstGeom xmlns:a="http://schemas.openxmlformats.org/drawingml/2006/main" prst="rect">
          <a:avLst/>
        </a:prstGeom>
        <a:solidFill xmlns:a="http://schemas.openxmlformats.org/drawingml/2006/main">
          <a:schemeClr val="tx2">
            <a:lumMod val="60000"/>
            <a:lumOff val="40000"/>
            <a:alpha val="20000"/>
          </a:schemeClr>
        </a:solidFill>
        <a:ln xmlns:a="http://schemas.openxmlformats.org/drawingml/2006/main" w="25400" cap="flat" cmpd="sng" algn="ctr">
          <a:noFill/>
          <a:prstDash val="solid"/>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CN" altLang="en-US" sz="1100"/>
        </a:p>
      </cdr:txBody>
    </cdr:sp>
  </cdr:relSizeAnchor>
  <cdr:relSizeAnchor xmlns:cdr="http://schemas.openxmlformats.org/drawingml/2006/chartDrawing">
    <cdr:from>
      <cdr:x>0.79641</cdr:x>
      <cdr:y>0.88405</cdr:y>
    </cdr:from>
    <cdr:to>
      <cdr:x>0.89935</cdr:x>
      <cdr:y>0.98456</cdr:y>
    </cdr:to>
    <cdr:sp macro="" textlink="">
      <cdr:nvSpPr>
        <cdr:cNvPr id="4" name="TextBox 3"/>
        <cdr:cNvSpPr txBox="1"/>
      </cdr:nvSpPr>
      <cdr:spPr>
        <a:xfrm xmlns:a="http://schemas.openxmlformats.org/drawingml/2006/main">
          <a:off x="4200525" y="4105275"/>
          <a:ext cx="542925" cy="46672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zh-CN" altLang="en-US" sz="1100"/>
        </a:p>
      </cdr:txBody>
    </cdr:sp>
  </cdr:relSizeAnchor>
  <cdr:relSizeAnchor xmlns:cdr="http://schemas.openxmlformats.org/drawingml/2006/chartDrawing">
    <cdr:from>
      <cdr:x>0.80905</cdr:x>
      <cdr:y>0.91482</cdr:y>
    </cdr:from>
    <cdr:to>
      <cdr:x>0.9463</cdr:x>
      <cdr:y>0.9784</cdr:y>
    </cdr:to>
    <cdr:sp macro="" textlink="">
      <cdr:nvSpPr>
        <cdr:cNvPr id="6" name="TextBox 5"/>
        <cdr:cNvSpPr txBox="1"/>
      </cdr:nvSpPr>
      <cdr:spPr>
        <a:xfrm xmlns:a="http://schemas.openxmlformats.org/drawingml/2006/main">
          <a:off x="4267200" y="4248149"/>
          <a:ext cx="723900" cy="29527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zh-CN" altLang="en-US" sz="1100"/>
            <a:t>小时</a:t>
          </a:r>
          <a:r>
            <a:rPr lang="en-US" altLang="zh-CN" sz="1100"/>
            <a:t>/</a:t>
          </a:r>
          <a:r>
            <a:rPr lang="zh-CN" altLang="en-US" sz="1100"/>
            <a:t>周</a:t>
          </a:r>
        </a:p>
      </cdr:txBody>
    </cdr:sp>
  </cdr:relSizeAnchor>
  <cdr:relSizeAnchor xmlns:cdr="http://schemas.openxmlformats.org/drawingml/2006/chartDrawing">
    <cdr:from>
      <cdr:x>0.00542</cdr:x>
      <cdr:y>0.03282</cdr:y>
    </cdr:from>
    <cdr:to>
      <cdr:x>0.7928</cdr:x>
      <cdr:y>0.06769</cdr:y>
    </cdr:to>
    <cdr:sp macro="" textlink="">
      <cdr:nvSpPr>
        <cdr:cNvPr id="7" name="矩形 6"/>
        <cdr:cNvSpPr/>
      </cdr:nvSpPr>
      <cdr:spPr>
        <a:xfrm xmlns:a="http://schemas.openxmlformats.org/drawingml/2006/main">
          <a:off x="28576" y="152400"/>
          <a:ext cx="4152900" cy="161926"/>
        </a:xfrm>
        <a:prstGeom xmlns:a="http://schemas.openxmlformats.org/drawingml/2006/main" prst="rect">
          <a:avLst/>
        </a:prstGeom>
        <a:solidFill xmlns:a="http://schemas.openxmlformats.org/drawingml/2006/main">
          <a:srgbClr val="FF0000">
            <a:alpha val="20000"/>
          </a:srgbClr>
        </a:solidFill>
        <a:ln xmlns:a="http://schemas.openxmlformats.org/drawingml/2006/main" w="25400" cap="flat" cmpd="sng" algn="ctr">
          <a:noFill/>
          <a:prstDash val="solid"/>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ysClr val="window" lastClr="FFFFFF"/>
              </a:solidFill>
              <a:latin typeface="Calibri"/>
            </a:defRPr>
          </a:lvl1pPr>
          <a:lvl2pPr marL="457200" indent="0">
            <a:defRPr sz="1100">
              <a:solidFill>
                <a:sysClr val="window" lastClr="FFFFFF"/>
              </a:solidFill>
              <a:latin typeface="Calibri"/>
            </a:defRPr>
          </a:lvl2pPr>
          <a:lvl3pPr marL="914400" indent="0">
            <a:defRPr sz="1100">
              <a:solidFill>
                <a:sysClr val="window" lastClr="FFFFFF"/>
              </a:solidFill>
              <a:latin typeface="Calibri"/>
            </a:defRPr>
          </a:lvl3pPr>
          <a:lvl4pPr marL="1371600" indent="0">
            <a:defRPr sz="1100">
              <a:solidFill>
                <a:sysClr val="window" lastClr="FFFFFF"/>
              </a:solidFill>
              <a:latin typeface="Calibri"/>
            </a:defRPr>
          </a:lvl4pPr>
          <a:lvl5pPr marL="1828800" indent="0">
            <a:defRPr sz="1100">
              <a:solidFill>
                <a:sysClr val="window" lastClr="FFFFFF"/>
              </a:solidFill>
              <a:latin typeface="Calibri"/>
            </a:defRPr>
          </a:lvl5pPr>
          <a:lvl6pPr marL="2286000" indent="0">
            <a:defRPr sz="1100">
              <a:solidFill>
                <a:sysClr val="window" lastClr="FFFFFF"/>
              </a:solidFill>
              <a:latin typeface="Calibri"/>
            </a:defRPr>
          </a:lvl6pPr>
          <a:lvl7pPr marL="2743200" indent="0">
            <a:defRPr sz="1100">
              <a:solidFill>
                <a:sysClr val="window" lastClr="FFFFFF"/>
              </a:solidFill>
              <a:latin typeface="Calibri"/>
            </a:defRPr>
          </a:lvl7pPr>
          <a:lvl8pPr marL="3200400" indent="0">
            <a:defRPr sz="1100">
              <a:solidFill>
                <a:sysClr val="window" lastClr="FFFFFF"/>
              </a:solidFill>
              <a:latin typeface="Calibri"/>
            </a:defRPr>
          </a:lvl8pPr>
          <a:lvl9pPr marL="3657600" indent="0">
            <a:defRPr sz="1100">
              <a:solidFill>
                <a:sysClr val="window" lastClr="FFFFFF"/>
              </a:solidFill>
              <a:latin typeface="Calibri"/>
            </a:defRPr>
          </a:lvl9pPr>
        </a:lstStyle>
        <a:p xmlns:a="http://schemas.openxmlformats.org/drawingml/2006/main">
          <a:pPr algn="ctr"/>
          <a:endParaRPr lang="zh-CN" altLang="en-US" sz="1100"/>
        </a:p>
      </cdr:txBody>
    </cdr:sp>
  </cdr:relSizeAnchor>
</c:userShapes>
</file>

<file path=ppt/drawings/drawing3.xml><?xml version="1.0" encoding="utf-8"?>
<c:userShapes xmlns:c="http://schemas.openxmlformats.org/drawingml/2006/chart">
  <cdr:relSizeAnchor xmlns:cdr="http://schemas.openxmlformats.org/drawingml/2006/chartDrawing">
    <cdr:from>
      <cdr:x>0.92639</cdr:x>
      <cdr:y>0.86683</cdr:y>
    </cdr:from>
    <cdr:to>
      <cdr:x>0.95696</cdr:x>
      <cdr:y>0.93719</cdr:y>
    </cdr:to>
    <cdr:sp macro="" textlink="">
      <cdr:nvSpPr>
        <cdr:cNvPr id="2" name="TextBox 1"/>
        <cdr:cNvSpPr txBox="1"/>
      </cdr:nvSpPr>
      <cdr:spPr>
        <a:xfrm xmlns:a="http://schemas.openxmlformats.org/drawingml/2006/main" flipH="1" flipV="1">
          <a:off x="4888753" y="2061883"/>
          <a:ext cx="161364" cy="16734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zh-CN" sz="1000" baseline="0"/>
            <a:t>%</a:t>
          </a:r>
          <a:endParaRPr lang="zh-CN" altLang="en-US" sz="1000" baseline="0"/>
        </a:p>
      </cdr:txBody>
    </cdr:sp>
  </cdr:relSizeAnchor>
  <cdr:relSizeAnchor xmlns:cdr="http://schemas.openxmlformats.org/drawingml/2006/chartDrawing">
    <cdr:from>
      <cdr:x>0</cdr:x>
      <cdr:y>0.12814</cdr:y>
    </cdr:from>
    <cdr:to>
      <cdr:x>0.91492</cdr:x>
      <cdr:y>0.24372</cdr:y>
    </cdr:to>
    <cdr:sp macro="" textlink="">
      <cdr:nvSpPr>
        <cdr:cNvPr id="3" name="矩形 2"/>
        <cdr:cNvSpPr/>
      </cdr:nvSpPr>
      <cdr:spPr>
        <a:xfrm xmlns:a="http://schemas.openxmlformats.org/drawingml/2006/main">
          <a:off x="0" y="304800"/>
          <a:ext cx="5013138" cy="274920"/>
        </a:xfrm>
        <a:prstGeom xmlns:a="http://schemas.openxmlformats.org/drawingml/2006/main" prst="rect">
          <a:avLst/>
        </a:prstGeom>
        <a:solidFill xmlns:a="http://schemas.openxmlformats.org/drawingml/2006/main">
          <a:srgbClr val="FF0000">
            <a:alpha val="25000"/>
          </a:srgbClr>
        </a:solidFill>
        <a:ln xmlns:a="http://schemas.openxmlformats.org/drawingml/2006/main" w="25400" cap="flat" cmpd="sng" algn="ctr">
          <a:noFill/>
          <a:prstDash val="solid"/>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ysClr val="window" lastClr="FFFFFF"/>
              </a:solidFill>
              <a:latin typeface="Calibri"/>
            </a:defRPr>
          </a:lvl1pPr>
          <a:lvl2pPr marL="457200" indent="0">
            <a:defRPr sz="1100">
              <a:solidFill>
                <a:sysClr val="window" lastClr="FFFFFF"/>
              </a:solidFill>
              <a:latin typeface="Calibri"/>
            </a:defRPr>
          </a:lvl2pPr>
          <a:lvl3pPr marL="914400" indent="0">
            <a:defRPr sz="1100">
              <a:solidFill>
                <a:sysClr val="window" lastClr="FFFFFF"/>
              </a:solidFill>
              <a:latin typeface="Calibri"/>
            </a:defRPr>
          </a:lvl3pPr>
          <a:lvl4pPr marL="1371600" indent="0">
            <a:defRPr sz="1100">
              <a:solidFill>
                <a:sysClr val="window" lastClr="FFFFFF"/>
              </a:solidFill>
              <a:latin typeface="Calibri"/>
            </a:defRPr>
          </a:lvl4pPr>
          <a:lvl5pPr marL="1828800" indent="0">
            <a:defRPr sz="1100">
              <a:solidFill>
                <a:sysClr val="window" lastClr="FFFFFF"/>
              </a:solidFill>
              <a:latin typeface="Calibri"/>
            </a:defRPr>
          </a:lvl5pPr>
          <a:lvl6pPr marL="2286000" indent="0">
            <a:defRPr sz="1100">
              <a:solidFill>
                <a:sysClr val="window" lastClr="FFFFFF"/>
              </a:solidFill>
              <a:latin typeface="Calibri"/>
            </a:defRPr>
          </a:lvl6pPr>
          <a:lvl7pPr marL="2743200" indent="0">
            <a:defRPr sz="1100">
              <a:solidFill>
                <a:sysClr val="window" lastClr="FFFFFF"/>
              </a:solidFill>
              <a:latin typeface="Calibri"/>
            </a:defRPr>
          </a:lvl7pPr>
          <a:lvl8pPr marL="3200400" indent="0">
            <a:defRPr sz="1100">
              <a:solidFill>
                <a:sysClr val="window" lastClr="FFFFFF"/>
              </a:solidFill>
              <a:latin typeface="Calibri"/>
            </a:defRPr>
          </a:lvl8pPr>
          <a:lvl9pPr marL="3657600" indent="0">
            <a:defRPr sz="1100">
              <a:solidFill>
                <a:sysClr val="window" lastClr="FFFFFF"/>
              </a:solidFill>
              <a:latin typeface="Calibri"/>
            </a:defRPr>
          </a:lvl9pPr>
        </a:lstStyle>
        <a:p xmlns:a="http://schemas.openxmlformats.org/drawingml/2006/main">
          <a:endParaRPr lang="zh-CN"/>
        </a:p>
      </cdr:txBody>
    </cdr:sp>
  </cdr:relSizeAnchor>
  <cdr:relSizeAnchor xmlns:cdr="http://schemas.openxmlformats.org/drawingml/2006/chartDrawing">
    <cdr:from>
      <cdr:x>0</cdr:x>
      <cdr:y>0.3668</cdr:y>
    </cdr:from>
    <cdr:to>
      <cdr:x>0.91383</cdr:x>
      <cdr:y>0.47484</cdr:y>
    </cdr:to>
    <cdr:sp macro="" textlink="">
      <cdr:nvSpPr>
        <cdr:cNvPr id="4" name="矩形 3"/>
        <cdr:cNvSpPr/>
      </cdr:nvSpPr>
      <cdr:spPr>
        <a:xfrm xmlns:a="http://schemas.openxmlformats.org/drawingml/2006/main">
          <a:off x="0" y="872483"/>
          <a:ext cx="5007150" cy="256988"/>
        </a:xfrm>
        <a:prstGeom xmlns:a="http://schemas.openxmlformats.org/drawingml/2006/main" prst="rect">
          <a:avLst/>
        </a:prstGeom>
        <a:solidFill xmlns:a="http://schemas.openxmlformats.org/drawingml/2006/main">
          <a:srgbClr val="FF0000">
            <a:alpha val="25000"/>
          </a:srgbClr>
        </a:solidFill>
        <a:ln xmlns:a="http://schemas.openxmlformats.org/drawingml/2006/main" w="25400" cap="flat" cmpd="sng" algn="ctr">
          <a:noFill/>
          <a:prstDash val="solid"/>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ysClr val="window" lastClr="FFFFFF"/>
              </a:solidFill>
              <a:latin typeface="Calibri"/>
            </a:defRPr>
          </a:lvl1pPr>
          <a:lvl2pPr marL="457200" indent="0">
            <a:defRPr sz="1100">
              <a:solidFill>
                <a:sysClr val="window" lastClr="FFFFFF"/>
              </a:solidFill>
              <a:latin typeface="Calibri"/>
            </a:defRPr>
          </a:lvl2pPr>
          <a:lvl3pPr marL="914400" indent="0">
            <a:defRPr sz="1100">
              <a:solidFill>
                <a:sysClr val="window" lastClr="FFFFFF"/>
              </a:solidFill>
              <a:latin typeface="Calibri"/>
            </a:defRPr>
          </a:lvl3pPr>
          <a:lvl4pPr marL="1371600" indent="0">
            <a:defRPr sz="1100">
              <a:solidFill>
                <a:sysClr val="window" lastClr="FFFFFF"/>
              </a:solidFill>
              <a:latin typeface="Calibri"/>
            </a:defRPr>
          </a:lvl4pPr>
          <a:lvl5pPr marL="1828800" indent="0">
            <a:defRPr sz="1100">
              <a:solidFill>
                <a:sysClr val="window" lastClr="FFFFFF"/>
              </a:solidFill>
              <a:latin typeface="Calibri"/>
            </a:defRPr>
          </a:lvl5pPr>
          <a:lvl6pPr marL="2286000" indent="0">
            <a:defRPr sz="1100">
              <a:solidFill>
                <a:sysClr val="window" lastClr="FFFFFF"/>
              </a:solidFill>
              <a:latin typeface="Calibri"/>
            </a:defRPr>
          </a:lvl6pPr>
          <a:lvl7pPr marL="2743200" indent="0">
            <a:defRPr sz="1100">
              <a:solidFill>
                <a:sysClr val="window" lastClr="FFFFFF"/>
              </a:solidFill>
              <a:latin typeface="Calibri"/>
            </a:defRPr>
          </a:lvl7pPr>
          <a:lvl8pPr marL="3200400" indent="0">
            <a:defRPr sz="1100">
              <a:solidFill>
                <a:sysClr val="window" lastClr="FFFFFF"/>
              </a:solidFill>
              <a:latin typeface="Calibri"/>
            </a:defRPr>
          </a:lvl8pPr>
          <a:lvl9pPr marL="3657600" indent="0">
            <a:defRPr sz="1100">
              <a:solidFill>
                <a:sysClr val="window" lastClr="FFFFFF"/>
              </a:solidFill>
              <a:latin typeface="Calibri"/>
            </a:defRPr>
          </a:lvl9pPr>
        </a:lstStyle>
        <a:p xmlns:a="http://schemas.openxmlformats.org/drawingml/2006/main">
          <a:endParaRPr lang="zh-CN"/>
        </a:p>
      </cdr:txBody>
    </cdr:sp>
  </cdr:relSizeAnchor>
</c:userShapes>
</file>

<file path=ppt/drawings/drawing4.xml><?xml version="1.0" encoding="utf-8"?>
<c:userShapes xmlns:c="http://schemas.openxmlformats.org/drawingml/2006/chart">
  <cdr:relSizeAnchor xmlns:cdr="http://schemas.openxmlformats.org/drawingml/2006/chartDrawing">
    <cdr:from>
      <cdr:x>0.00836</cdr:x>
      <cdr:y>0.91976</cdr:y>
    </cdr:from>
    <cdr:to>
      <cdr:x>0.95797</cdr:x>
      <cdr:y>0.94357</cdr:y>
    </cdr:to>
    <cdr:sp macro="" textlink="">
      <cdr:nvSpPr>
        <cdr:cNvPr id="2" name="矩形 1"/>
        <cdr:cNvSpPr/>
      </cdr:nvSpPr>
      <cdr:spPr>
        <a:xfrm xmlns:a="http://schemas.openxmlformats.org/drawingml/2006/main">
          <a:off x="53225" y="5564952"/>
          <a:ext cx="6044534" cy="144060"/>
        </a:xfrm>
        <a:prstGeom xmlns:a="http://schemas.openxmlformats.org/drawingml/2006/main" prst="rect">
          <a:avLst/>
        </a:prstGeom>
        <a:solidFill xmlns:a="http://schemas.openxmlformats.org/drawingml/2006/main">
          <a:srgbClr val="FF0000">
            <a:alpha val="25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cdr:x>
      <cdr:y>0.50322</cdr:y>
    </cdr:from>
    <cdr:to>
      <cdr:x>0.96154</cdr:x>
      <cdr:y>0.52799</cdr:y>
    </cdr:to>
    <cdr:sp macro="" textlink="">
      <cdr:nvSpPr>
        <cdr:cNvPr id="5" name="矩形 4"/>
        <cdr:cNvSpPr/>
      </cdr:nvSpPr>
      <cdr:spPr>
        <a:xfrm xmlns:a="http://schemas.openxmlformats.org/drawingml/2006/main">
          <a:off x="0" y="3044672"/>
          <a:ext cx="6120471" cy="149868"/>
        </a:xfrm>
        <a:prstGeom xmlns:a="http://schemas.openxmlformats.org/drawingml/2006/main" prst="rect">
          <a:avLst/>
        </a:prstGeom>
        <a:solidFill xmlns:a="http://schemas.openxmlformats.org/drawingml/2006/main">
          <a:srgbClr val="0070C0">
            <a:alpha val="25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dr:relSizeAnchor xmlns:cdr="http://schemas.openxmlformats.org/drawingml/2006/chartDrawing">
    <cdr:from>
      <cdr:x>0.00836</cdr:x>
      <cdr:y>0.90088</cdr:y>
    </cdr:from>
    <cdr:to>
      <cdr:x>0.95958</cdr:x>
      <cdr:y>0.92649</cdr:y>
    </cdr:to>
    <cdr:sp macro="" textlink="">
      <cdr:nvSpPr>
        <cdr:cNvPr id="4" name="矩形 3"/>
        <cdr:cNvSpPr/>
      </cdr:nvSpPr>
      <cdr:spPr>
        <a:xfrm xmlns:a="http://schemas.openxmlformats.org/drawingml/2006/main">
          <a:off x="53225" y="5450698"/>
          <a:ext cx="6054782" cy="154952"/>
        </a:xfrm>
        <a:prstGeom xmlns:a="http://schemas.openxmlformats.org/drawingml/2006/main" prst="rect">
          <a:avLst/>
        </a:prstGeom>
        <a:solidFill xmlns:a="http://schemas.openxmlformats.org/drawingml/2006/main">
          <a:schemeClr val="bg1">
            <a:lumMod val="50000"/>
            <a:alpha val="2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dr:relSizeAnchor xmlns:cdr="http://schemas.openxmlformats.org/drawingml/2006/chartDrawing">
    <cdr:from>
      <cdr:x>0.00449</cdr:x>
      <cdr:y>0.40801</cdr:y>
    </cdr:from>
    <cdr:to>
      <cdr:x>0.95571</cdr:x>
      <cdr:y>0.43361</cdr:y>
    </cdr:to>
    <cdr:sp macro="" textlink="">
      <cdr:nvSpPr>
        <cdr:cNvPr id="6" name="矩形 5"/>
        <cdr:cNvSpPr/>
      </cdr:nvSpPr>
      <cdr:spPr>
        <a:xfrm xmlns:a="http://schemas.openxmlformats.org/drawingml/2006/main">
          <a:off x="28576" y="2468608"/>
          <a:ext cx="6054781" cy="154891"/>
        </a:xfrm>
        <a:prstGeom xmlns:a="http://schemas.openxmlformats.org/drawingml/2006/main" prst="rect">
          <a:avLst/>
        </a:prstGeom>
        <a:solidFill xmlns:a="http://schemas.openxmlformats.org/drawingml/2006/main">
          <a:schemeClr val="bg1">
            <a:lumMod val="50000"/>
            <a:alpha val="2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5.xml><?xml version="1.0" encoding="utf-8"?>
<c:userShapes xmlns:c="http://schemas.openxmlformats.org/drawingml/2006/chart">
  <cdr:relSizeAnchor xmlns:cdr="http://schemas.openxmlformats.org/drawingml/2006/chartDrawing">
    <cdr:from>
      <cdr:x>0.07292</cdr:x>
      <cdr:y>0.89603</cdr:y>
    </cdr:from>
    <cdr:to>
      <cdr:x>0.96668</cdr:x>
      <cdr:y>0.92042</cdr:y>
    </cdr:to>
    <cdr:sp macro="" textlink="">
      <cdr:nvSpPr>
        <cdr:cNvPr id="2" name="矩形 1"/>
        <cdr:cNvSpPr/>
      </cdr:nvSpPr>
      <cdr:spPr>
        <a:xfrm xmlns:a="http://schemas.openxmlformats.org/drawingml/2006/main">
          <a:off x="600107" y="5290730"/>
          <a:ext cx="7355284" cy="144016"/>
        </a:xfrm>
        <a:prstGeom xmlns:a="http://schemas.openxmlformats.org/drawingml/2006/main" prst="rect">
          <a:avLst/>
        </a:prstGeom>
        <a:solidFill xmlns:a="http://schemas.openxmlformats.org/drawingml/2006/main">
          <a:schemeClr val="bg1">
            <a:lumMod val="50000"/>
            <a:alpha val="2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endParaRPr lang="zh-CN"/>
        </a:p>
      </cdr:txBody>
    </cdr:sp>
  </cdr:relSizeAnchor>
  <cdr:relSizeAnchor xmlns:cdr="http://schemas.openxmlformats.org/drawingml/2006/chartDrawing">
    <cdr:from>
      <cdr:x>0.06841</cdr:x>
      <cdr:y>0.79847</cdr:y>
    </cdr:from>
    <cdr:to>
      <cdr:x>0.96217</cdr:x>
      <cdr:y>0.82286</cdr:y>
    </cdr:to>
    <cdr:sp macro="" textlink="">
      <cdr:nvSpPr>
        <cdr:cNvPr id="3" name="矩形 2"/>
        <cdr:cNvSpPr/>
      </cdr:nvSpPr>
      <cdr:spPr>
        <a:xfrm xmlns:a="http://schemas.openxmlformats.org/drawingml/2006/main">
          <a:off x="562986" y="4714666"/>
          <a:ext cx="7355284" cy="144016"/>
        </a:xfrm>
        <a:prstGeom xmlns:a="http://schemas.openxmlformats.org/drawingml/2006/main" prst="rect">
          <a:avLst/>
        </a:prstGeom>
        <a:solidFill xmlns:a="http://schemas.openxmlformats.org/drawingml/2006/main">
          <a:schemeClr val="bg1">
            <a:lumMod val="50000"/>
            <a:alpha val="2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6.xml><?xml version="1.0" encoding="utf-8"?>
<c:userShapes xmlns:c="http://schemas.openxmlformats.org/drawingml/2006/chart">
  <cdr:relSizeAnchor xmlns:cdr="http://schemas.openxmlformats.org/drawingml/2006/chartDrawing">
    <cdr:from>
      <cdr:x>0</cdr:x>
      <cdr:y>0.61418</cdr:y>
    </cdr:from>
    <cdr:to>
      <cdr:x>0.98837</cdr:x>
      <cdr:y>0.63421</cdr:y>
    </cdr:to>
    <cdr:sp macro="" textlink="">
      <cdr:nvSpPr>
        <cdr:cNvPr id="2" name="矩形 1"/>
        <cdr:cNvSpPr/>
      </cdr:nvSpPr>
      <cdr:spPr>
        <a:xfrm xmlns:a="http://schemas.openxmlformats.org/drawingml/2006/main">
          <a:off x="-1187624" y="3727440"/>
          <a:ext cx="6120679" cy="121590"/>
        </a:xfrm>
        <a:prstGeom xmlns:a="http://schemas.openxmlformats.org/drawingml/2006/main" prst="rect">
          <a:avLst/>
        </a:prstGeom>
        <a:solidFill xmlns:a="http://schemas.openxmlformats.org/drawingml/2006/main">
          <a:schemeClr val="bg1">
            <a:lumMod val="50000"/>
            <a:alpha val="2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7.xml><?xml version="1.0" encoding="utf-8"?>
<c:userShapes xmlns:c="http://schemas.openxmlformats.org/drawingml/2006/chart">
  <cdr:relSizeAnchor xmlns:cdr="http://schemas.openxmlformats.org/drawingml/2006/chartDrawing">
    <cdr:from>
      <cdr:x>0.00198</cdr:x>
      <cdr:y>0.38597</cdr:y>
    </cdr:from>
    <cdr:to>
      <cdr:x>1</cdr:x>
      <cdr:y>0.40931</cdr:y>
    </cdr:to>
    <cdr:sp macro="" textlink="">
      <cdr:nvSpPr>
        <cdr:cNvPr id="4" name="矩形 3"/>
        <cdr:cNvSpPr/>
      </cdr:nvSpPr>
      <cdr:spPr>
        <a:xfrm xmlns:a="http://schemas.openxmlformats.org/drawingml/2006/main">
          <a:off x="13972" y="2381454"/>
          <a:ext cx="7042812" cy="144009"/>
        </a:xfrm>
        <a:prstGeom xmlns:a="http://schemas.openxmlformats.org/drawingml/2006/main" prst="rect">
          <a:avLst/>
        </a:prstGeom>
        <a:solidFill xmlns:a="http://schemas.openxmlformats.org/drawingml/2006/main">
          <a:srgbClr val="0070C0">
            <a:alpha val="25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8.xml><?xml version="1.0" encoding="utf-8"?>
<c:userShapes xmlns:c="http://schemas.openxmlformats.org/drawingml/2006/chart">
  <cdr:relSizeAnchor xmlns:cdr="http://schemas.openxmlformats.org/drawingml/2006/chartDrawing">
    <cdr:from>
      <cdr:x>0.00467</cdr:x>
      <cdr:y>0</cdr:y>
    </cdr:from>
    <cdr:to>
      <cdr:x>0.90506</cdr:x>
      <cdr:y>0.02413</cdr:y>
    </cdr:to>
    <cdr:sp macro="" textlink="">
      <cdr:nvSpPr>
        <cdr:cNvPr id="2" name="TextBox 4"/>
        <cdr:cNvSpPr txBox="1"/>
      </cdr:nvSpPr>
      <cdr:spPr>
        <a:xfrm xmlns:a="http://schemas.openxmlformats.org/drawingml/2006/main">
          <a:off x="34837" y="-1298377"/>
          <a:ext cx="6709994" cy="134613"/>
        </a:xfrm>
        <a:prstGeom xmlns:a="http://schemas.openxmlformats.org/drawingml/2006/main" prst="rect">
          <a:avLst/>
        </a:prstGeom>
        <a:noFill xmlns:a="http://schemas.openxmlformats.org/drawingml/2006/main"/>
      </cdr:spPr>
      <cdr:txBody>
        <a:bodyPr xmlns:a="http://schemas.openxmlformats.org/drawingml/2006/main" vert="horz" wrap="square" rtlCol="0">
          <a:no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zh-CN" altLang="en-US" sz="2400" dirty="0"/>
        </a:p>
      </cdr:txBody>
    </cdr:sp>
  </cdr:relSizeAnchor>
  <cdr:relSizeAnchor xmlns:cdr="http://schemas.openxmlformats.org/drawingml/2006/chartDrawing">
    <cdr:from>
      <cdr:x>0.00643</cdr:x>
      <cdr:y>0.06215</cdr:y>
    </cdr:from>
    <cdr:to>
      <cdr:x>0.06365</cdr:x>
      <cdr:y>0.37482</cdr:y>
    </cdr:to>
    <cdr:sp macro="" textlink="">
      <cdr:nvSpPr>
        <cdr:cNvPr id="3" name="TextBox 4"/>
        <cdr:cNvSpPr txBox="1"/>
      </cdr:nvSpPr>
      <cdr:spPr>
        <a:xfrm xmlns:a="http://schemas.openxmlformats.org/drawingml/2006/main">
          <a:off x="47918" y="346715"/>
          <a:ext cx="426422" cy="1744259"/>
        </a:xfrm>
        <a:prstGeom xmlns:a="http://schemas.openxmlformats.org/drawingml/2006/main" prst="rect">
          <a:avLst/>
        </a:prstGeom>
        <a:noFill xmlns:a="http://schemas.openxmlformats.org/drawingml/2006/main"/>
      </cdr:spPr>
      <cdr:txBody>
        <a:bodyPr xmlns:a="http://schemas.openxmlformats.org/drawingml/2006/main" vert="eaVert" wrap="square" rtlCol="0">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rtl="0">
            <a:lnSpc>
              <a:spcPts val="2400"/>
            </a:lnSpc>
          </a:pPr>
          <a:r>
            <a:rPr lang="zh-CN" altLang="en-US" sz="1400" kern="1200" dirty="0" smtClean="0">
              <a:solidFill>
                <a:schemeClr val="tx1"/>
              </a:solidFill>
              <a:latin typeface="微软雅黑" pitchFamily="34" charset="-122"/>
              <a:ea typeface="微软雅黑" pitchFamily="34" charset="-122"/>
            </a:rPr>
            <a:t>学校</a:t>
          </a:r>
          <a:r>
            <a:rPr lang="zh-CN" altLang="en-US" sz="1400" kern="1200" dirty="0">
              <a:solidFill>
                <a:schemeClr val="tx1"/>
              </a:solidFill>
              <a:latin typeface="微软雅黑" pitchFamily="34" charset="-122"/>
              <a:ea typeface="微软雅黑" pitchFamily="34" charset="-122"/>
            </a:rPr>
            <a:t>提供带教的机会</a:t>
          </a:r>
        </a:p>
      </cdr:txBody>
    </cdr:sp>
  </cdr:relSizeAnchor>
  <cdr:relSizeAnchor xmlns:cdr="http://schemas.openxmlformats.org/drawingml/2006/chartDrawing">
    <cdr:from>
      <cdr:x>0.70774</cdr:x>
      <cdr:y>0.06033</cdr:y>
    </cdr:from>
    <cdr:to>
      <cdr:x>0.96863</cdr:x>
      <cdr:y>0.26543</cdr:y>
    </cdr:to>
    <cdr:sp macro="" textlink="">
      <cdr:nvSpPr>
        <cdr:cNvPr id="4" name="Rectangle 4"/>
        <cdr:cNvSpPr/>
      </cdr:nvSpPr>
      <cdr:spPr>
        <a:xfrm xmlns:a="http://schemas.openxmlformats.org/drawingml/2006/main">
          <a:off x="5274333" y="336561"/>
          <a:ext cx="1944210" cy="1144186"/>
        </a:xfrm>
        <a:prstGeom xmlns:a="http://schemas.openxmlformats.org/drawingml/2006/main" prst="rect">
          <a:avLst/>
        </a:prstGeom>
        <a:solidFill xmlns:a="http://schemas.openxmlformats.org/drawingml/2006/main">
          <a:schemeClr val="accent5">
            <a:lumMod val="75000"/>
            <a:alpha val="1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t"/>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endParaRPr lang="en-GB" sz="1050">
            <a:solidFill>
              <a:schemeClr val="bg1"/>
            </a:solidFill>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0.61831</cdr:x>
      <cdr:y>0.94366</cdr:y>
    </cdr:from>
    <cdr:to>
      <cdr:x>0.98133</cdr:x>
      <cdr:y>1</cdr:y>
    </cdr:to>
    <cdr:sp macro="" textlink="">
      <cdr:nvSpPr>
        <cdr:cNvPr id="2" name="矩形 1"/>
        <cdr:cNvSpPr/>
      </cdr:nvSpPr>
      <cdr:spPr>
        <a:xfrm xmlns:a="http://schemas.openxmlformats.org/drawingml/2006/main">
          <a:off x="4318785" y="4824536"/>
          <a:ext cx="2535607" cy="288032"/>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zh-CN" altLang="en-US" sz="1400" b="1" dirty="0">
              <a:solidFill>
                <a:sysClr val="windowText" lastClr="000000"/>
              </a:solidFill>
            </a:rPr>
            <a:t>参加课程</a:t>
          </a:r>
          <a:r>
            <a:rPr lang="en-US" altLang="zh-CN" sz="1400" b="1" dirty="0">
              <a:solidFill>
                <a:sysClr val="windowText" lastClr="000000"/>
              </a:solidFill>
            </a:rPr>
            <a:t>/</a:t>
          </a:r>
          <a:r>
            <a:rPr lang="zh-CN" altLang="en-US" sz="1400" b="1" dirty="0">
              <a:solidFill>
                <a:sysClr val="windowText" lastClr="000000"/>
              </a:solidFill>
            </a:rPr>
            <a:t>工作坊的百分比</a:t>
          </a:r>
          <a:endParaRPr lang="zh-CN" sz="1400" b="1" dirty="0">
            <a:solidFill>
              <a:sysClr val="windowText" lastClr="000000"/>
            </a:solidFill>
          </a:endParaRPr>
        </a:p>
      </cdr:txBody>
    </cdr:sp>
  </cdr:relSizeAnchor>
  <cdr:relSizeAnchor xmlns:cdr="http://schemas.openxmlformats.org/drawingml/2006/chartDrawing">
    <cdr:from>
      <cdr:x>0.02094</cdr:x>
      <cdr:y>0.01443</cdr:y>
    </cdr:from>
    <cdr:to>
      <cdr:x>0.07216</cdr:x>
      <cdr:y>0.74648</cdr:y>
    </cdr:to>
    <cdr:sp macro="" textlink="">
      <cdr:nvSpPr>
        <cdr:cNvPr id="3" name="矩形 2"/>
        <cdr:cNvSpPr/>
      </cdr:nvSpPr>
      <cdr:spPr>
        <a:xfrm xmlns:a="http://schemas.openxmlformats.org/drawingml/2006/main">
          <a:off x="146261" y="73774"/>
          <a:ext cx="357760" cy="374265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zh-CN" altLang="en-US" sz="1400" b="1" dirty="0" smtClean="0">
              <a:solidFill>
                <a:sysClr val="windowText" lastClr="000000"/>
              </a:solidFill>
            </a:rPr>
            <a:t>近</a:t>
          </a:r>
          <a:r>
            <a:rPr lang="zh-CN" altLang="en-US" sz="1400" b="1" dirty="0">
              <a:solidFill>
                <a:sysClr val="windowText" lastClr="000000"/>
              </a:solidFill>
            </a:rPr>
            <a:t>一</a:t>
          </a:r>
          <a:r>
            <a:rPr lang="zh-CN" altLang="en-US" sz="1400" b="1" dirty="0" smtClean="0">
              <a:solidFill>
                <a:sysClr val="windowText" lastClr="000000"/>
              </a:solidFill>
            </a:rPr>
            <a:t>年</a:t>
          </a:r>
          <a:r>
            <a:rPr lang="zh-CN" altLang="en-US" sz="1400" b="1" dirty="0">
              <a:solidFill>
                <a:sysClr val="windowText" lastClr="000000"/>
              </a:solidFill>
            </a:rPr>
            <a:t>参加课程</a:t>
          </a:r>
          <a:r>
            <a:rPr lang="en-US" altLang="zh-CN" sz="1400" b="1" dirty="0">
              <a:solidFill>
                <a:sysClr val="windowText" lastClr="000000"/>
              </a:solidFill>
            </a:rPr>
            <a:t>/</a:t>
          </a:r>
          <a:r>
            <a:rPr lang="zh-CN" altLang="en-US" sz="1400" b="1" dirty="0">
              <a:solidFill>
                <a:sysClr val="windowText" lastClr="000000"/>
              </a:solidFill>
            </a:rPr>
            <a:t>工作坊的持续天数</a:t>
          </a:r>
          <a:endParaRPr lang="zh-CN" sz="1400" b="1" dirty="0">
            <a:solidFill>
              <a:sysClr val="windowText" lastClr="000000"/>
            </a:solidFill>
          </a:endParaRPr>
        </a:p>
      </cdr:txBody>
    </cdr:sp>
  </cdr:relSizeAnchor>
  <cdr:relSizeAnchor xmlns:cdr="http://schemas.openxmlformats.org/drawingml/2006/chartDrawing">
    <cdr:from>
      <cdr:x>0.6147</cdr:x>
      <cdr:y>0.02372</cdr:y>
    </cdr:from>
    <cdr:to>
      <cdr:x>0.95231</cdr:x>
      <cdr:y>0.65752</cdr:y>
    </cdr:to>
    <cdr:sp macro="" textlink="">
      <cdr:nvSpPr>
        <cdr:cNvPr id="4" name="Rectangle 4"/>
        <cdr:cNvSpPr/>
      </cdr:nvSpPr>
      <cdr:spPr>
        <a:xfrm xmlns:a="http://schemas.openxmlformats.org/drawingml/2006/main">
          <a:off x="4293530" y="121275"/>
          <a:ext cx="2358154" cy="3240361"/>
        </a:xfrm>
        <a:prstGeom xmlns:a="http://schemas.openxmlformats.org/drawingml/2006/main" prst="rect">
          <a:avLst/>
        </a:prstGeom>
        <a:solidFill xmlns:a="http://schemas.openxmlformats.org/drawingml/2006/main">
          <a:schemeClr val="accent5">
            <a:lumMod val="75000"/>
            <a:alpha val="1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t"/>
        <a:lstStyle xmlns:a="http://schemas.openxmlformats.org/drawingml/2006/main">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l"/>
          <a:endParaRPr lang="en-GB" sz="1050">
            <a:solidFill>
              <a:schemeClr val="bg1"/>
            </a:solidFill>
          </a:endParaRPr>
        </a:p>
      </cdr:txBody>
    </cdr:sp>
  </cdr:relSizeAnchor>
  <cdr:relSizeAnchor xmlns:cdr="http://schemas.openxmlformats.org/drawingml/2006/chartDrawing">
    <cdr:from>
      <cdr:x>0.76289</cdr:x>
      <cdr:y>0.19718</cdr:y>
    </cdr:from>
    <cdr:to>
      <cdr:x>0.98969</cdr:x>
      <cdr:y>0.24534</cdr:y>
    </cdr:to>
    <cdr:sp macro="" textlink="">
      <cdr:nvSpPr>
        <cdr:cNvPr id="5" name="TextBox 4"/>
        <cdr:cNvSpPr txBox="1"/>
      </cdr:nvSpPr>
      <cdr:spPr>
        <a:xfrm xmlns:a="http://schemas.openxmlformats.org/drawingml/2006/main">
          <a:off x="5328592" y="1008096"/>
          <a:ext cx="1584172" cy="24622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buClr>
              <a:schemeClr val="tx2">
                <a:lumMod val="60000"/>
                <a:lumOff val="40000"/>
              </a:schemeClr>
            </a:buClr>
          </a:pPr>
          <a:r>
            <a:rPr lang="zh-CN" altLang="en-US" sz="1000" b="1" dirty="0">
              <a:solidFill>
                <a:srgbClr val="FF0000"/>
              </a:solidFill>
            </a:rPr>
            <a:t>（</a:t>
          </a:r>
          <a:r>
            <a:rPr lang="en-US" altLang="zh-CN" sz="1000" b="1" dirty="0" smtClean="0">
              <a:solidFill>
                <a:srgbClr val="FF0000"/>
              </a:solidFill>
            </a:rPr>
            <a:t>89.0%</a:t>
          </a:r>
          <a:r>
            <a:rPr lang="zh-CN" altLang="en-US" sz="1000" b="1" dirty="0" smtClean="0">
              <a:solidFill>
                <a:srgbClr val="FF0000"/>
              </a:solidFill>
            </a:rPr>
            <a:t>，</a:t>
          </a:r>
          <a:r>
            <a:rPr lang="en-US" altLang="zh-CN" sz="1000" b="1" dirty="0" smtClean="0">
              <a:solidFill>
                <a:srgbClr val="FF0000"/>
              </a:solidFill>
            </a:rPr>
            <a:t>28.7</a:t>
          </a:r>
          <a:r>
            <a:rPr lang="zh-CN" altLang="en-US" sz="1000" b="1" dirty="0" smtClean="0">
              <a:solidFill>
                <a:srgbClr val="FF0000"/>
              </a:solidFill>
            </a:rPr>
            <a:t>天）</a:t>
          </a:r>
          <a:endParaRPr lang="zh-CN" altLang="en-US" sz="1000" b="1" dirty="0">
            <a:solidFill>
              <a:srgbClr val="FF0000"/>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D01B08-D0DA-439D-9D56-C4F3EA28AC42}" type="datetimeFigureOut">
              <a:rPr lang="zh-CN" altLang="en-US" smtClean="0"/>
              <a:pPr/>
              <a:t>2016/7/19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4D55EA-A81A-4D1B-ADD0-440291C06BF0}" type="slidenum">
              <a:rPr lang="zh-CN" altLang="en-US" smtClean="0"/>
              <a:pPr/>
              <a:t>‹#›</a:t>
            </a:fld>
            <a:endParaRPr lang="zh-CN" altLang="en-US"/>
          </a:p>
        </p:txBody>
      </p:sp>
    </p:spTree>
    <p:extLst>
      <p:ext uri="{BB962C8B-B14F-4D97-AF65-F5344CB8AC3E}">
        <p14:creationId xmlns:p14="http://schemas.microsoft.com/office/powerpoint/2010/main" xmlns="" val="3403710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5843" name="Rectangle 3"/>
          <p:cNvSpPr>
            <a:spLocks noGrp="1" noChangeArrowheads="1"/>
          </p:cNvSpPr>
          <p:nvPr>
            <p:ph type="body" idx="1"/>
          </p:nvPr>
        </p:nvSpPr>
        <p:spPr bwMode="auto">
          <a:xfrm>
            <a:off x="915988" y="4341813"/>
            <a:ext cx="5026025" cy="4117975"/>
          </a:xfrm>
          <a:noFill/>
        </p:spPr>
        <p:txBody>
          <a:bodyPr wrap="square" numCol="1" anchor="t" anchorCtr="0" compatLnSpc="1">
            <a:prstTxWarp prst="textNoShape">
              <a:avLst/>
            </a:prstTxWarp>
          </a:bodyPr>
          <a:lstStyle/>
          <a:p>
            <a:pPr eaLnBrk="1" hangingPunct="1">
              <a:spcBef>
                <a:spcPct val="0"/>
              </a:spcBef>
            </a:pPr>
            <a:endParaRPr lang="en-GB"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CERI</a:t>
            </a:r>
            <a:r>
              <a:rPr lang="en-US" altLang="zh-CN" baseline="0" dirty="0" smtClean="0"/>
              <a:t> </a:t>
            </a:r>
            <a:r>
              <a:rPr lang="zh-CN" altLang="en-US" baseline="0" dirty="0" smtClean="0"/>
              <a:t>教育研究和改革中心，致力于经合组织成员的教育改进研究，</a:t>
            </a:r>
            <a:r>
              <a:rPr lang="zh-CN" altLang="en-US" dirty="0" smtClean="0"/>
              <a:t>主要负责研究并提供</a:t>
            </a:r>
            <a:r>
              <a:rPr lang="en-US" altLang="zh-CN" dirty="0" smtClean="0"/>
              <a:t>OECD</a:t>
            </a:r>
            <a:r>
              <a:rPr lang="zh-CN" altLang="en-US" dirty="0" smtClean="0"/>
              <a:t>会员国间关于教育事务的对话，并积极收集整理整个工业化世界教育系统的信息和讨论议题。</a:t>
            </a:r>
            <a:r>
              <a:rPr lang="en-US" altLang="zh-CN" dirty="0" smtClean="0"/>
              <a:t>1988</a:t>
            </a:r>
            <a:r>
              <a:rPr lang="zh-CN" altLang="en-US" dirty="0" smtClean="0"/>
              <a:t>年各国达成协议，要求发展一套国际教育指标体系，以统计形式</a:t>
            </a:r>
            <a:r>
              <a:rPr lang="en-US" altLang="zh-CN" dirty="0" smtClean="0"/>
              <a:t>(in statistical form)</a:t>
            </a:r>
            <a:r>
              <a:rPr lang="zh-CN" altLang="en-US" dirty="0" smtClean="0"/>
              <a:t>来呈现各国教育制度的特征。从</a:t>
            </a:r>
            <a:r>
              <a:rPr lang="en-US" altLang="zh-CN" dirty="0" smtClean="0"/>
              <a:t>1992</a:t>
            </a:r>
            <a:r>
              <a:rPr lang="zh-CN" altLang="en-US" dirty="0" smtClean="0"/>
              <a:t>年开始，隔年或每年出版一套教育指标体系研究报告。</a:t>
            </a:r>
            <a:endParaRPr lang="en-US" altLang="zh-CN" dirty="0" smtClean="0"/>
          </a:p>
          <a:p>
            <a:r>
              <a:rPr lang="en-US" altLang="zh-CN" dirty="0" smtClean="0"/>
              <a:t>2000</a:t>
            </a:r>
            <a:r>
              <a:rPr lang="zh-CN" altLang="en-US" dirty="0" smtClean="0"/>
              <a:t>年开始回应各国政府对教育学业成绩跨国比较，开始</a:t>
            </a:r>
            <a:r>
              <a:rPr lang="en-US" altLang="zh-CN" dirty="0" smtClean="0"/>
              <a:t>PISA</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7EC6B824-3115-47C3-8265-AEACEB09FBFC}" type="slidenum">
              <a:rPr lang="zh-CN" altLang="en-US" smtClean="0"/>
              <a:pPr>
                <a:defRPr/>
              </a:pPr>
              <a:t>17</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p:cNvSpPr>
          <p:nvPr>
            <p:ph type="sldImg"/>
          </p:nvPr>
        </p:nvSpPr>
        <p:spPr>
          <a:ln/>
        </p:spPr>
      </p:sp>
      <p:sp>
        <p:nvSpPr>
          <p:cNvPr id="34818"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34819" name="灯片编号占位符 3"/>
          <p:cNvSpPr>
            <a:spLocks noGrp="1"/>
          </p:cNvSpPr>
          <p:nvPr>
            <p:ph type="sldNum" sz="quarter" idx="5"/>
          </p:nvPr>
        </p:nvSpPr>
        <p:spPr>
          <a:noFill/>
        </p:spPr>
        <p:txBody>
          <a:bodyPr/>
          <a:lstStyle/>
          <a:p>
            <a:fld id="{46217E0A-CF84-42F4-80C1-B215CB9EBC07}" type="slidenum">
              <a:rPr lang="zh-CN" altLang="en-US" smtClean="0">
                <a:latin typeface="Arial" pitchFamily="34" charset="0"/>
              </a:rPr>
              <a:pPr/>
              <a:t>18</a:t>
            </a:fld>
            <a:endParaRPr lang="en-US" altLang="zh-CN"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58208D8-B666-4708-8EA2-25ED18F7E9B8}" type="slidenum">
              <a:rPr lang="zh-CN" altLang="en-US" smtClean="0"/>
              <a:pPr/>
              <a:t>22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a:t>
            </a:r>
            <a:r>
              <a:rPr lang="en-US" altLang="zh-CN" baseline="0" dirty="0" smtClean="0"/>
              <a:t> next part is about learning environment, traditionally, Chinese schools are disciplined and teachers are respected by the students. We can see in this graph, Shanghai lies on the upright dimension, which means discipline climate and s-t relationship are both better than OECD average. It’s very interesting of Japan and Finland.</a:t>
            </a:r>
            <a:endParaRPr lang="zh-CN" altLang="en-US" dirty="0"/>
          </a:p>
        </p:txBody>
      </p:sp>
      <p:sp>
        <p:nvSpPr>
          <p:cNvPr id="4" name="灯片编号占位符 3"/>
          <p:cNvSpPr>
            <a:spLocks noGrp="1"/>
          </p:cNvSpPr>
          <p:nvPr>
            <p:ph type="sldNum" sz="quarter" idx="10"/>
          </p:nvPr>
        </p:nvSpPr>
        <p:spPr/>
        <p:txBody>
          <a:bodyPr/>
          <a:lstStyle/>
          <a:p>
            <a:fld id="{CA4B06D5-35A9-4CD5-B4BB-B68A08691BFD}" type="slidenum">
              <a:rPr lang="zh-CN" altLang="en-US" smtClean="0"/>
              <a:pPr/>
              <a:t>27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4D55EA-A81A-4D1B-ADD0-440291C06BF0}" type="slidenum">
              <a:rPr lang="zh-CN" altLang="en-US" smtClean="0"/>
              <a:pPr/>
              <a:t>30</a:t>
            </a:fld>
            <a:endParaRPr lang="zh-CN" altLang="en-US"/>
          </a:p>
        </p:txBody>
      </p:sp>
    </p:spTree>
    <p:extLst>
      <p:ext uri="{BB962C8B-B14F-4D97-AF65-F5344CB8AC3E}">
        <p14:creationId xmlns:p14="http://schemas.microsoft.com/office/powerpoint/2010/main" xmlns="" val="514123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9" name="Notes Placeholder 2"/>
          <p:cNvSpPr>
            <a:spLocks noGrp="1"/>
          </p:cNvSpPr>
          <p:nvPr>
            <p:ph type="body" idx="1"/>
          </p:nvPr>
        </p:nvSpPr>
        <p:spPr bwMode="auto">
          <a:noFill/>
        </p:spPr>
        <p:txBody>
          <a:bodyPr wrap="square" numCol="1" anchor="t" anchorCtr="0" compatLnSpc="1">
            <a:prstTxWarp prst="textNoShape">
              <a:avLst/>
            </a:prstTxWarp>
          </a:bodyPr>
          <a:lstStyle/>
          <a:p>
            <a:r>
              <a:rPr lang="zh-CN" altLang="en-US" dirty="0" smtClean="0"/>
              <a:t>    去年年底的发布会上我们报告了学生成绩与家庭经济背景的关系，上海学生的家庭背景对学生成绩影响低于</a:t>
            </a:r>
            <a:r>
              <a:rPr lang="en-US" altLang="zh-CN" dirty="0" smtClean="0"/>
              <a:t>OECD</a:t>
            </a:r>
            <a:r>
              <a:rPr lang="zh-CN" altLang="en-US" dirty="0" smtClean="0"/>
              <a:t>平均，属于比较公平的。但是从学校层面看，情况有所不同。</a:t>
            </a:r>
            <a:endParaRPr lang="en-US" altLang="zh-CN" dirty="0" smtClean="0"/>
          </a:p>
          <a:p>
            <a:r>
              <a:rPr lang="en-US" altLang="zh-CN" baseline="0" dirty="0" smtClean="0"/>
              <a:t>    </a:t>
            </a:r>
            <a:r>
              <a:rPr lang="zh-CN" altLang="en-US" dirty="0" smtClean="0"/>
              <a:t>这是上海学校平均的经济社会文化地位指数与学校阅读平均成绩的关系散点图。蓝色的点代表公立学校，红色的点代表私立学校。点的大小表示学校规模的大小。</a:t>
            </a:r>
            <a:endParaRPr lang="en-US" altLang="zh-CN" dirty="0" smtClean="0"/>
          </a:p>
          <a:p>
            <a:r>
              <a:rPr lang="zh-CN" altLang="en-US" dirty="0" smtClean="0"/>
              <a:t>    如果学校的平均成绩与生源的经济社会文化背景没有关系的话，那么结果应该是一个近似圆形的弥散的散点分布。在中间区域的学校应该多一些。如果纵向截取中间一部分，可以看到垂直的弥散分布，也就是说，同样经济社会文化地位的学校有很多，有的平均成绩高，有的在中间，有的成绩较低。</a:t>
            </a:r>
            <a:endParaRPr lang="en-US" altLang="zh-CN" dirty="0" smtClean="0"/>
          </a:p>
          <a:p>
            <a:r>
              <a:rPr lang="en-US" altLang="zh-CN" dirty="0" smtClean="0"/>
              <a:t>    </a:t>
            </a:r>
            <a:r>
              <a:rPr lang="zh-CN" altLang="en-US" dirty="0" smtClean="0"/>
              <a:t>如果整个散点图呈现很明显的对角线分布，那么说明学校的平均成绩与生源的家庭经济背景有很显著的关系，家庭背景越好，学生所上的学校成绩越高。</a:t>
            </a:r>
            <a:endParaRPr lang="en-US" altLang="zh-CN" dirty="0" smtClean="0"/>
          </a:p>
          <a:p>
            <a:r>
              <a:rPr lang="en-US" altLang="zh-CN" baseline="0" dirty="0" smtClean="0"/>
              <a:t>    </a:t>
            </a:r>
            <a:r>
              <a:rPr lang="zh-CN" altLang="en-US" baseline="0" dirty="0" smtClean="0"/>
              <a:t>上海现在的问题是，从整体格局来看，学校生源社会经济背景越好，学校成绩越高，而成绩最好的几所学校，集中了家庭背景最好的学生，这样会造成学校之间的学生家庭背景的分化或隔离。</a:t>
            </a:r>
            <a:endParaRPr lang="en-US" altLang="zh-CN" baseline="0" dirty="0" smtClean="0"/>
          </a:p>
          <a:p>
            <a:r>
              <a:rPr lang="en-US" altLang="zh-CN" baseline="0" dirty="0" smtClean="0"/>
              <a:t>    </a:t>
            </a:r>
            <a:r>
              <a:rPr lang="zh-CN" altLang="en-US" baseline="0" dirty="0" smtClean="0"/>
              <a:t>不过上海也有一些生源背景一般，但成绩很好的学校，这些就是我们要宣传的新优质学校。</a:t>
            </a:r>
            <a:endParaRPr lang="en-US" altLang="zh-CN" dirty="0" smtClean="0"/>
          </a:p>
          <a:p>
            <a:endParaRPr lang="zh-CN" altLang="zh-CN"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en-US" altLang="ko-KR" dirty="0" smtClean="0"/>
          </a:p>
          <a:p>
            <a:endParaRPr lang="ko-KR" altLang="en-US" dirty="0"/>
          </a:p>
        </p:txBody>
      </p:sp>
      <p:sp>
        <p:nvSpPr>
          <p:cNvPr id="4" name="슬라이드 번호 개체 틀 3"/>
          <p:cNvSpPr>
            <a:spLocks noGrp="1"/>
          </p:cNvSpPr>
          <p:nvPr>
            <p:ph type="sldNum" sz="quarter" idx="10"/>
          </p:nvPr>
        </p:nvSpPr>
        <p:spPr/>
        <p:txBody>
          <a:bodyPr/>
          <a:lstStyle/>
          <a:p>
            <a:fld id="{B76AD644-F3CF-494C-BD32-BCF09FB97BD7}" type="slidenum">
              <a:rPr lang="ko-KR" altLang="en-US" smtClean="0">
                <a:solidFill>
                  <a:prstClr val="black"/>
                </a:solidFill>
              </a:rPr>
              <a:pPr/>
              <a:t>85</a:t>
            </a:fld>
            <a:endParaRPr lang="ko-KR" altLang="en-US">
              <a:solidFill>
                <a:prstClr val="black"/>
              </a:solidFill>
            </a:endParaRPr>
          </a:p>
        </p:txBody>
      </p:sp>
    </p:spTree>
    <p:extLst>
      <p:ext uri="{BB962C8B-B14F-4D97-AF65-F5344CB8AC3E}">
        <p14:creationId xmlns:p14="http://schemas.microsoft.com/office/powerpoint/2010/main" xmlns="" val="1513347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2016/7/19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2016/7/19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2016/7/19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2016/7/19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2016/7/19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2016/7/19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2016/7/19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Microsoft_Office_Excel_97-2003____1.xls"/></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www.cnsaes.org/homepage/html/SHPISA/SHPISAnews2/5808.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9.emf"/><Relationship Id="rId4" Type="http://schemas.openxmlformats.org/officeDocument/2006/relationships/image" Target="../media/image18.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2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2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2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chart" Target="../charts/chart27.xml"/><Relationship Id="rId1" Type="http://schemas.openxmlformats.org/officeDocument/2006/relationships/slideLayout" Target="../slideLayouts/slideLayout2.xml"/><Relationship Id="rId4" Type="http://schemas.openxmlformats.org/officeDocument/2006/relationships/chart" Target="../charts/chart29.xml"/></Relationships>
</file>

<file path=ppt/slides/_rels/slide79.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3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jpeg"/><Relationship Id="rId4" Type="http://schemas.openxmlformats.org/officeDocument/2006/relationships/image" Target="../media/image39.png"/><Relationship Id="rId9" Type="http://schemas.openxmlformats.org/officeDocument/2006/relationships/image" Target="../media/image44.png"/></Relationships>
</file>

<file path=ppt/slides/_rels/slide86.xml.rels><?xml version="1.0" encoding="UTF-8" standalone="yes"?>
<Relationships xmlns="http://schemas.openxmlformats.org/package/2006/relationships"><Relationship Id="rId2" Type="http://schemas.openxmlformats.org/officeDocument/2006/relationships/hyperlink" Target="mailto:shiyuzhuu@163.d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b="1" dirty="0" smtClean="0">
                <a:latin typeface="楷体" pitchFamily="49" charset="-122"/>
                <a:ea typeface="楷体" pitchFamily="49" charset="-122"/>
              </a:rPr>
              <a:t>从</a:t>
            </a:r>
            <a:r>
              <a:rPr lang="en-US" altLang="zh-CN" b="1" dirty="0" smtClean="0">
                <a:latin typeface="楷体" pitchFamily="49" charset="-122"/>
                <a:ea typeface="楷体" pitchFamily="49" charset="-122"/>
              </a:rPr>
              <a:t>PISA</a:t>
            </a:r>
            <a:r>
              <a:rPr lang="zh-CN" altLang="en-US" b="1" dirty="0" smtClean="0">
                <a:latin typeface="楷体" pitchFamily="49" charset="-122"/>
                <a:ea typeface="楷体" pitchFamily="49" charset="-122"/>
              </a:rPr>
              <a:t>到</a:t>
            </a:r>
            <a:r>
              <a:rPr lang="en-US" altLang="zh-CN" b="1" dirty="0" smtClean="0">
                <a:latin typeface="楷体" pitchFamily="49" charset="-122"/>
                <a:ea typeface="楷体" pitchFamily="49" charset="-122"/>
              </a:rPr>
              <a:t>TALIS</a:t>
            </a:r>
            <a:br>
              <a:rPr lang="en-US" altLang="zh-CN" b="1" dirty="0" smtClean="0">
                <a:latin typeface="楷体" pitchFamily="49" charset="-122"/>
                <a:ea typeface="楷体" pitchFamily="49" charset="-122"/>
              </a:rPr>
            </a:br>
            <a:r>
              <a:rPr lang="en-US" altLang="zh-CN" b="1" dirty="0" smtClean="0">
                <a:latin typeface="楷体" pitchFamily="49" charset="-122"/>
                <a:ea typeface="楷体" pitchFamily="49" charset="-122"/>
              </a:rPr>
              <a:t>——</a:t>
            </a:r>
            <a:r>
              <a:rPr lang="zh-CN" altLang="en-US" b="1" dirty="0" smtClean="0">
                <a:latin typeface="楷体" pitchFamily="49" charset="-122"/>
                <a:ea typeface="楷体" pitchFamily="49" charset="-122"/>
              </a:rPr>
              <a:t>国际视野下的上海教育</a:t>
            </a:r>
            <a:r>
              <a:rPr lang="en-US" altLang="zh-CN" b="1" dirty="0" smtClean="0">
                <a:latin typeface="楷体" pitchFamily="49" charset="-122"/>
                <a:ea typeface="楷体" pitchFamily="49" charset="-122"/>
              </a:rPr>
              <a:t/>
            </a:r>
            <a:br>
              <a:rPr lang="en-US" altLang="zh-CN" b="1" dirty="0" smtClean="0">
                <a:latin typeface="楷体" pitchFamily="49" charset="-122"/>
                <a:ea typeface="楷体" pitchFamily="49" charset="-122"/>
              </a:rPr>
            </a:br>
            <a:endParaRPr lang="zh-CN" altLang="en-US" b="1" dirty="0">
              <a:latin typeface="楷体" pitchFamily="49" charset="-122"/>
              <a:ea typeface="楷体" pitchFamily="49" charset="-122"/>
            </a:endParaRPr>
          </a:p>
        </p:txBody>
      </p:sp>
      <p:sp>
        <p:nvSpPr>
          <p:cNvPr id="3" name="副标题 2"/>
          <p:cNvSpPr>
            <a:spLocks noGrp="1"/>
          </p:cNvSpPr>
          <p:nvPr>
            <p:ph type="subTitle" idx="1"/>
          </p:nvPr>
        </p:nvSpPr>
        <p:spPr>
          <a:xfrm>
            <a:off x="1371600" y="3886200"/>
            <a:ext cx="6728792" cy="1752600"/>
          </a:xfrm>
        </p:spPr>
        <p:txBody>
          <a:bodyPr>
            <a:normAutofit fontScale="92500"/>
          </a:bodyPr>
          <a:lstStyle/>
          <a:p>
            <a:r>
              <a:rPr lang="zh-CN" altLang="en-US" dirty="0" smtClean="0"/>
              <a:t>朱小虎</a:t>
            </a:r>
            <a:endParaRPr lang="en-US" altLang="zh-CN" dirty="0" smtClean="0"/>
          </a:p>
          <a:p>
            <a:r>
              <a:rPr lang="zh-CN" altLang="en-US" dirty="0" smtClean="0"/>
              <a:t>上海教育科学研究院 上海</a:t>
            </a:r>
            <a:r>
              <a:rPr lang="en-US" altLang="zh-CN" dirty="0" smtClean="0"/>
              <a:t>PISA</a:t>
            </a:r>
            <a:r>
              <a:rPr lang="zh-CN" altLang="en-US" dirty="0" smtClean="0"/>
              <a:t>研究中心</a:t>
            </a:r>
            <a:endParaRPr lang="en-US" altLang="zh-CN" dirty="0" smtClean="0"/>
          </a:p>
          <a:p>
            <a:r>
              <a:rPr lang="zh-CN" altLang="en-US" dirty="0" smtClean="0"/>
              <a:t>上海师范大学 上海</a:t>
            </a:r>
            <a:r>
              <a:rPr lang="en-US" altLang="zh-CN" dirty="0" smtClean="0"/>
              <a:t>TALIS</a:t>
            </a:r>
            <a:r>
              <a:rPr lang="zh-CN" altLang="en-US" dirty="0" smtClean="0"/>
              <a:t>中心</a:t>
            </a:r>
            <a:endParaRPr lang="zh-CN" altLang="en-US" dirty="0"/>
          </a:p>
        </p:txBody>
      </p:sp>
    </p:spTree>
    <p:extLst>
      <p:ext uri="{BB962C8B-B14F-4D97-AF65-F5344CB8AC3E}">
        <p14:creationId xmlns:p14="http://schemas.microsoft.com/office/powerpoint/2010/main" xmlns="" val="22421337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11560" y="2348880"/>
            <a:ext cx="8229600" cy="1143000"/>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zh-CN" altLang="en-US" sz="4000" b="1" dirty="0" smtClean="0">
                <a:solidFill>
                  <a:srgbClr val="0070C0"/>
                </a:solidFill>
                <a:latin typeface="方正大标宋简体" pitchFamily="2" charset="-122"/>
                <a:ea typeface="方正大标宋简体" pitchFamily="2" charset="-122"/>
                <a:cs typeface="+mn-cs"/>
              </a:rPr>
              <a:t>那么，</a:t>
            </a:r>
            <a:r>
              <a:rPr lang="en-US" altLang="zh-CN" sz="4000" b="1" dirty="0" smtClean="0">
                <a:solidFill>
                  <a:srgbClr val="0070C0"/>
                </a:solidFill>
                <a:latin typeface="方正大标宋简体" pitchFamily="2" charset="-122"/>
                <a:ea typeface="方正大标宋简体" pitchFamily="2" charset="-122"/>
                <a:cs typeface="+mn-cs"/>
              </a:rPr>
              <a:t>20</a:t>
            </a:r>
            <a:r>
              <a:rPr lang="zh-CN" altLang="en-US" sz="4000" b="1" dirty="0" smtClean="0">
                <a:solidFill>
                  <a:srgbClr val="0070C0"/>
                </a:solidFill>
                <a:latin typeface="方正大标宋简体" pitchFamily="2" charset="-122"/>
                <a:ea typeface="方正大标宋简体" pitchFamily="2" charset="-122"/>
                <a:cs typeface="+mn-cs"/>
              </a:rPr>
              <a:t>年后，世界又是什么</a:t>
            </a:r>
            <a:r>
              <a:rPr lang="zh-CN" altLang="en-US" sz="4000" b="1" smtClean="0">
                <a:solidFill>
                  <a:srgbClr val="0070C0"/>
                </a:solidFill>
                <a:latin typeface="方正大标宋简体" pitchFamily="2" charset="-122"/>
                <a:ea typeface="方正大标宋简体" pitchFamily="2" charset="-122"/>
                <a:cs typeface="+mn-cs"/>
              </a:rPr>
              <a:t>样子？我们的孩子面临什么样的世界？</a:t>
            </a:r>
            <a:endParaRPr lang="en-US" altLang="zh-CN" sz="4000" b="1" dirty="0" smtClean="0">
              <a:solidFill>
                <a:srgbClr val="0070C0"/>
              </a:solidFill>
              <a:latin typeface="方正大标宋简体" pitchFamily="2" charset="-122"/>
              <a:ea typeface="方正大标宋简体" pitchFamily="2" charset="-122"/>
              <a:cs typeface="+mn-cs"/>
            </a:endParaRPr>
          </a:p>
        </p:txBody>
      </p:sp>
    </p:spTree>
    <p:extLst>
      <p:ext uri="{BB962C8B-B14F-4D97-AF65-F5344CB8AC3E}">
        <p14:creationId xmlns:p14="http://schemas.microsoft.com/office/powerpoint/2010/main" xmlns="" val="7539581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p:txBody>
          <a:bodyPr rtlCol="0">
            <a:normAutofit/>
          </a:bodyPr>
          <a:lstStyle/>
          <a:p>
            <a:pPr eaLnBrk="1" fontAlgn="auto" hangingPunct="1">
              <a:spcAft>
                <a:spcPts val="0"/>
              </a:spcAft>
              <a:defRPr/>
            </a:pPr>
            <a:r>
              <a:rPr lang="zh-CN" altLang="en-GB" sz="4000" b="1" dirty="0" smtClean="0">
                <a:solidFill>
                  <a:srgbClr val="0070C0"/>
                </a:solidFill>
                <a:latin typeface="方正大标宋简体" pitchFamily="2" charset="-122"/>
                <a:ea typeface="方正大标宋简体" pitchFamily="2" charset="-122"/>
                <a:cs typeface="+mn-cs"/>
              </a:rPr>
              <a:t>对能力的要求是怎样变化的</a:t>
            </a:r>
            <a:r>
              <a:rPr lang="zh-CN" altLang="en-US" sz="4000" b="1" dirty="0" smtClean="0">
                <a:solidFill>
                  <a:srgbClr val="0070C0"/>
                </a:solidFill>
                <a:latin typeface="方正大标宋简体" pitchFamily="2" charset="-122"/>
                <a:ea typeface="方正大标宋简体" pitchFamily="2" charset="-122"/>
                <a:cs typeface="+mn-cs"/>
              </a:rPr>
              <a:t>？</a:t>
            </a:r>
            <a:endParaRPr lang="en-US" altLang="zh-CN" sz="4000" b="1" dirty="0" smtClean="0">
              <a:solidFill>
                <a:srgbClr val="0070C0"/>
              </a:solidFill>
              <a:latin typeface="方正大标宋简体" pitchFamily="2" charset="-122"/>
              <a:ea typeface="方正大标宋简体" pitchFamily="2" charset="-122"/>
              <a:cs typeface="+mn-cs"/>
            </a:endParaRPr>
          </a:p>
        </p:txBody>
      </p:sp>
      <p:graphicFrame>
        <p:nvGraphicFramePr>
          <p:cNvPr id="1026" name="Chart 3"/>
          <p:cNvGraphicFramePr>
            <a:graphicFrameLocks/>
          </p:cNvGraphicFramePr>
          <p:nvPr/>
        </p:nvGraphicFramePr>
        <p:xfrm>
          <a:off x="1009650" y="1692275"/>
          <a:ext cx="8188325" cy="4271963"/>
        </p:xfrm>
        <a:graphic>
          <a:graphicData uri="http://schemas.openxmlformats.org/presentationml/2006/ole">
            <p:oleObj spid="_x0000_s1059" r:id="rId4" imgW="8187638" imgH="4267570" progId="Excel.Sheet.8">
              <p:embed/>
            </p:oleObj>
          </a:graphicData>
        </a:graphic>
      </p:graphicFrame>
      <p:sp>
        <p:nvSpPr>
          <p:cNvPr id="1028" name="TextBox 5"/>
          <p:cNvSpPr txBox="1">
            <a:spLocks noChangeArrowheads="1"/>
          </p:cNvSpPr>
          <p:nvPr/>
        </p:nvSpPr>
        <p:spPr bwMode="auto">
          <a:xfrm>
            <a:off x="1619250" y="5661025"/>
            <a:ext cx="2962275" cy="338138"/>
          </a:xfrm>
          <a:prstGeom prst="rect">
            <a:avLst/>
          </a:prstGeom>
          <a:noFill/>
          <a:ln w="9525">
            <a:noFill/>
            <a:miter lim="800000"/>
            <a:headEnd/>
            <a:tailEnd/>
          </a:ln>
        </p:spPr>
        <p:txBody>
          <a:bodyPr>
            <a:spAutoFit/>
          </a:bodyPr>
          <a:lstStyle/>
          <a:p>
            <a:r>
              <a:rPr lang="en-GB" altLang="zh-CN" sz="1600" dirty="0">
                <a:latin typeface="Calibri" pitchFamily="34" charset="0"/>
              </a:rPr>
              <a:t> (Levy and </a:t>
            </a:r>
            <a:r>
              <a:rPr lang="en-GB" altLang="zh-CN" sz="1600" dirty="0" err="1">
                <a:latin typeface="Calibri" pitchFamily="34" charset="0"/>
              </a:rPr>
              <a:t>Murnane</a:t>
            </a:r>
            <a:r>
              <a:rPr lang="en-GB" altLang="zh-CN" sz="1600" dirty="0">
                <a:latin typeface="Calibri" pitchFamily="34" charset="0"/>
              </a:rPr>
              <a:t>)</a:t>
            </a:r>
          </a:p>
        </p:txBody>
      </p:sp>
      <p:sp>
        <p:nvSpPr>
          <p:cNvPr id="6" name="TextBox 5"/>
          <p:cNvSpPr txBox="1">
            <a:spLocks noChangeArrowheads="1"/>
          </p:cNvSpPr>
          <p:nvPr/>
        </p:nvSpPr>
        <p:spPr bwMode="auto">
          <a:xfrm rot="16200000">
            <a:off x="-1682750" y="2438400"/>
            <a:ext cx="5184775" cy="307975"/>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1400" dirty="0">
                <a:latin typeface="+mj-lt"/>
              </a:rPr>
              <a:t>工作岗位与</a:t>
            </a:r>
            <a:r>
              <a:rPr lang="en-US" altLang="zh-CN" sz="1400" dirty="0">
                <a:latin typeface="+mj-lt"/>
              </a:rPr>
              <a:t>1960</a:t>
            </a:r>
            <a:r>
              <a:rPr lang="zh-CN" altLang="en-US" sz="1400" dirty="0">
                <a:latin typeface="+mj-lt"/>
              </a:rPr>
              <a:t>年相比所占的比例</a:t>
            </a:r>
            <a:endParaRPr lang="en-GB" sz="1400" dirty="0">
              <a:latin typeface="+mj-lt"/>
            </a:endParaRPr>
          </a:p>
        </p:txBody>
      </p:sp>
    </p:spTree>
    <p:extLst>
      <p:ext uri="{BB962C8B-B14F-4D97-AF65-F5344CB8AC3E}">
        <p14:creationId xmlns:p14="http://schemas.microsoft.com/office/powerpoint/2010/main" xmlns="" val="3125513856"/>
      </p:ext>
    </p:extLst>
  </p:cSld>
  <p:clrMapOvr>
    <a:masterClrMapping/>
  </p:clrMapOvr>
  <p:transition>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51520" y="188640"/>
            <a:ext cx="8892480" cy="1224136"/>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zh-CN" altLang="en-US" sz="4000" b="1" dirty="0" smtClean="0">
                <a:latin typeface="方正大标宋简体" pitchFamily="2" charset="-122"/>
                <a:ea typeface="方正大标宋简体" pitchFamily="2" charset="-122"/>
                <a:cs typeface="+mn-cs"/>
              </a:rPr>
              <a:t>经济合作与发展组织（经合组织）</a:t>
            </a:r>
            <a:endParaRPr lang="en-US" altLang="zh-CN" sz="4000" b="1" dirty="0" smtClean="0">
              <a:latin typeface="方正大标宋简体" pitchFamily="2" charset="-122"/>
              <a:ea typeface="方正大标宋简体" pitchFamily="2" charset="-122"/>
              <a:cs typeface="+mn-cs"/>
            </a:endParaRPr>
          </a:p>
          <a:p>
            <a:pPr>
              <a:defRPr/>
            </a:pPr>
            <a:r>
              <a:rPr lang="en-US" altLang="zh-CN" sz="2800" dirty="0" smtClean="0"/>
              <a:t>Organization </a:t>
            </a:r>
            <a:r>
              <a:rPr lang="en-US" altLang="zh-CN" sz="2800" dirty="0"/>
              <a:t>for Economic Co-operation and </a:t>
            </a:r>
            <a:r>
              <a:rPr lang="en-US" altLang="zh-CN" sz="2800" dirty="0" smtClean="0"/>
              <a:t>Development</a:t>
            </a:r>
            <a:br>
              <a:rPr lang="en-US" altLang="zh-CN" sz="2800" dirty="0" smtClean="0"/>
            </a:br>
            <a:r>
              <a:rPr lang="zh-CN" altLang="en-US" sz="2800" dirty="0" smtClean="0"/>
              <a:t>（</a:t>
            </a:r>
            <a:r>
              <a:rPr lang="en-US" altLang="zh-CN" sz="2800" dirty="0" smtClean="0"/>
              <a:t>OECD</a:t>
            </a:r>
            <a:r>
              <a:rPr lang="zh-CN" altLang="en-US" sz="2800" dirty="0" smtClean="0"/>
              <a:t>）</a:t>
            </a:r>
            <a:endParaRPr lang="en-US" altLang="zh-CN" sz="2800" b="1" dirty="0" smtClean="0">
              <a:latin typeface="方正大标宋简体" pitchFamily="2" charset="-122"/>
              <a:ea typeface="方正大标宋简体" pitchFamily="2" charset="-122"/>
              <a:cs typeface="+mn-cs"/>
            </a:endParaRPr>
          </a:p>
          <a:p>
            <a:pPr>
              <a:defRPr/>
            </a:pPr>
            <a:endParaRPr lang="en-US" altLang="zh-CN" sz="2800" b="1" dirty="0" smtClean="0">
              <a:latin typeface="方正大标宋简体" pitchFamily="2" charset="-122"/>
              <a:ea typeface="方正大标宋简体" pitchFamily="2" charset="-122"/>
              <a:cs typeface="+mn-cs"/>
            </a:endParaRPr>
          </a:p>
        </p:txBody>
      </p:sp>
      <p:sp>
        <p:nvSpPr>
          <p:cNvPr id="4" name="内容占位符 3"/>
          <p:cNvSpPr>
            <a:spLocks noGrp="1"/>
          </p:cNvSpPr>
          <p:nvPr>
            <p:ph idx="1"/>
          </p:nvPr>
        </p:nvSpPr>
        <p:spPr>
          <a:xfrm>
            <a:off x="467544" y="1412776"/>
            <a:ext cx="8229600" cy="4525963"/>
          </a:xfrm>
        </p:spPr>
        <p:txBody>
          <a:bodyPr>
            <a:normAutofit fontScale="92500"/>
          </a:bodyPr>
          <a:lstStyle/>
          <a:p>
            <a:r>
              <a:rPr lang="zh-CN" altLang="en-US" b="1" dirty="0" smtClean="0"/>
              <a:t>意义：</a:t>
            </a:r>
            <a:r>
              <a:rPr lang="zh-CN" altLang="en-US" dirty="0" smtClean="0"/>
              <a:t>国家</a:t>
            </a:r>
            <a:r>
              <a:rPr lang="zh-CN" altLang="en-US" dirty="0"/>
              <a:t>（地区）的繁荣很大程度上源于其人力资本，而个人需要终其一生不断提高他们的知识和技能，才能在快速变化的世界中获得成功</a:t>
            </a:r>
            <a:r>
              <a:rPr lang="zh-CN" altLang="en-US" dirty="0" smtClean="0"/>
              <a:t>。</a:t>
            </a:r>
            <a:endParaRPr lang="en-US" altLang="zh-CN" dirty="0" smtClean="0"/>
          </a:p>
          <a:p>
            <a:r>
              <a:rPr lang="zh-CN" altLang="en-US" b="1" dirty="0" smtClean="0"/>
              <a:t>内容：</a:t>
            </a:r>
            <a:r>
              <a:rPr lang="zh-CN" altLang="en-US" dirty="0" smtClean="0"/>
              <a:t>应用</a:t>
            </a:r>
            <a:r>
              <a:rPr lang="zh-CN" altLang="en-US" dirty="0"/>
              <a:t>知识和技能的能力，分析、推理和有效交流的能力，以及在不同情境中解决问题和解释问题的</a:t>
            </a:r>
            <a:r>
              <a:rPr lang="zh-CN" altLang="en-US" dirty="0" smtClean="0"/>
              <a:t>能力。</a:t>
            </a:r>
            <a:endParaRPr lang="en-US" altLang="zh-CN" dirty="0" smtClean="0"/>
          </a:p>
          <a:p>
            <a:r>
              <a:rPr lang="zh-CN" altLang="en-US" b="1" dirty="0"/>
              <a:t>关键</a:t>
            </a:r>
            <a:r>
              <a:rPr lang="zh-CN" altLang="en-US" b="1" dirty="0" smtClean="0"/>
              <a:t>技能：</a:t>
            </a:r>
            <a:r>
              <a:rPr lang="zh-CN" altLang="en-US" dirty="0"/>
              <a:t>自我管理自主</a:t>
            </a:r>
            <a:r>
              <a:rPr lang="zh-CN" altLang="en-US" dirty="0" smtClean="0"/>
              <a:t>行动；</a:t>
            </a:r>
            <a:r>
              <a:rPr lang="zh-CN" altLang="en-US" dirty="0"/>
              <a:t>在多样化的群体中</a:t>
            </a:r>
            <a:r>
              <a:rPr lang="zh-CN" altLang="en-US" dirty="0" smtClean="0"/>
              <a:t>交流；</a:t>
            </a:r>
            <a:r>
              <a:rPr lang="zh-CN" altLang="en-US" dirty="0"/>
              <a:t>互动地使用</a:t>
            </a:r>
            <a:r>
              <a:rPr lang="zh-CN" altLang="en-US" dirty="0" smtClean="0"/>
              <a:t>工具；</a:t>
            </a:r>
            <a:r>
              <a:rPr lang="zh-CN" altLang="en-US" dirty="0"/>
              <a:t>高阶</a:t>
            </a:r>
            <a:r>
              <a:rPr lang="zh-CN" altLang="en-US" dirty="0" smtClean="0"/>
              <a:t>思维</a:t>
            </a:r>
            <a:endParaRPr lang="zh-CN" altLang="en-US" dirty="0"/>
          </a:p>
          <a:p>
            <a:endParaRPr lang="zh-CN" altLang="en-US" dirty="0"/>
          </a:p>
          <a:p>
            <a:endParaRPr lang="en-US" altLang="zh-CN" b="1" dirty="0"/>
          </a:p>
          <a:p>
            <a:endParaRPr lang="en-US" altLang="zh-CN" b="1" dirty="0" smtClean="0"/>
          </a:p>
        </p:txBody>
      </p:sp>
    </p:spTree>
    <p:extLst>
      <p:ext uri="{BB962C8B-B14F-4D97-AF65-F5344CB8AC3E}">
        <p14:creationId xmlns:p14="http://schemas.microsoft.com/office/powerpoint/2010/main" xmlns="" val="37405469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63688" y="1412776"/>
            <a:ext cx="5472608" cy="4752528"/>
            <a:chOff x="3946088" y="2430925"/>
            <a:chExt cx="3064311" cy="3207875"/>
          </a:xfrm>
        </p:grpSpPr>
        <p:grpSp>
          <p:nvGrpSpPr>
            <p:cNvPr id="5" name="Group 39"/>
            <p:cNvGrpSpPr/>
            <p:nvPr/>
          </p:nvGrpSpPr>
          <p:grpSpPr>
            <a:xfrm rot="5400000">
              <a:off x="3706817" y="3883477"/>
              <a:ext cx="2000477" cy="1501105"/>
              <a:chOff x="2644141" y="4082634"/>
              <a:chExt cx="2000477" cy="1501105"/>
            </a:xfrm>
            <a:effectLst>
              <a:reflection blurRad="6350" stA="52000" endA="300" endPos="35000" dir="5400000" sy="-100000" algn="bl" rotWithShape="0"/>
            </a:effectLst>
          </p:grpSpPr>
          <p:sp>
            <p:nvSpPr>
              <p:cNvPr id="20" name="Freeform 27"/>
              <p:cNvSpPr>
                <a:spLocks/>
              </p:cNvSpPr>
              <p:nvPr/>
            </p:nvSpPr>
            <p:spPr bwMode="auto">
              <a:xfrm rot="16200000">
                <a:off x="3143076" y="4086473"/>
                <a:ext cx="1501105" cy="1493427"/>
              </a:xfrm>
              <a:custGeom>
                <a:avLst/>
                <a:gdLst>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23 w 318"/>
                  <a:gd name="connsiteY4" fmla="*/ 293 h 318"/>
                  <a:gd name="connsiteX5" fmla="*/ 109 w 318"/>
                  <a:gd name="connsiteY5" fmla="*/ 259 h 318"/>
                  <a:gd name="connsiteX6" fmla="*/ 206 w 318"/>
                  <a:gd name="connsiteY6" fmla="*/ 259 h 318"/>
                  <a:gd name="connsiteX7" fmla="*/ 192 w 318"/>
                  <a:gd name="connsiteY7" fmla="*/ 293 h 318"/>
                  <a:gd name="connsiteX8" fmla="*/ 192 w 318"/>
                  <a:gd name="connsiteY8" fmla="*/ 293 h 318"/>
                  <a:gd name="connsiteX9" fmla="*/ 187 w 318"/>
                  <a:gd name="connsiteY9" fmla="*/ 307 h 318"/>
                  <a:gd name="connsiteX10" fmla="*/ 208 w 318"/>
                  <a:gd name="connsiteY10" fmla="*/ 318 h 318"/>
                  <a:gd name="connsiteX11" fmla="*/ 318 w 318"/>
                  <a:gd name="connsiteY11" fmla="*/ 318 h 318"/>
                  <a:gd name="connsiteX12" fmla="*/ 318 w 318"/>
                  <a:gd name="connsiteY12" fmla="*/ 207 h 318"/>
                  <a:gd name="connsiteX13" fmla="*/ 307 w 318"/>
                  <a:gd name="connsiteY13" fmla="*/ 187 h 318"/>
                  <a:gd name="connsiteX14" fmla="*/ 293 w 318"/>
                  <a:gd name="connsiteY14" fmla="*/ 192 h 318"/>
                  <a:gd name="connsiteX15" fmla="*/ 293 w 318"/>
                  <a:gd name="connsiteY15" fmla="*/ 192 h 318"/>
                  <a:gd name="connsiteX16" fmla="*/ 259 w 318"/>
                  <a:gd name="connsiteY16" fmla="*/ 206 h 318"/>
                  <a:gd name="connsiteX17" fmla="*/ 211 w 318"/>
                  <a:gd name="connsiteY17" fmla="*/ 158 h 318"/>
                  <a:gd name="connsiteX18" fmla="*/ 259 w 318"/>
                  <a:gd name="connsiteY18" fmla="*/ 109 h 318"/>
                  <a:gd name="connsiteX19" fmla="*/ 293 w 318"/>
                  <a:gd name="connsiteY19" fmla="*/ 124 h 318"/>
                  <a:gd name="connsiteX20" fmla="*/ 293 w 318"/>
                  <a:gd name="connsiteY20" fmla="*/ 124 h 318"/>
                  <a:gd name="connsiteX21" fmla="*/ 307 w 318"/>
                  <a:gd name="connsiteY21" fmla="*/ 129 h 318"/>
                  <a:gd name="connsiteX22" fmla="*/ 318 w 318"/>
                  <a:gd name="connsiteY22" fmla="*/ 109 h 318"/>
                  <a:gd name="connsiteX23" fmla="*/ 318 w 318"/>
                  <a:gd name="connsiteY23" fmla="*/ 30 h 318"/>
                  <a:gd name="connsiteX24" fmla="*/ 318 w 318"/>
                  <a:gd name="connsiteY24" fmla="*/ 0 h 318"/>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23 w 318"/>
                  <a:gd name="connsiteY4" fmla="*/ 293 h 318"/>
                  <a:gd name="connsiteX5" fmla="*/ 206 w 318"/>
                  <a:gd name="connsiteY5" fmla="*/ 259 h 318"/>
                  <a:gd name="connsiteX6" fmla="*/ 192 w 318"/>
                  <a:gd name="connsiteY6" fmla="*/ 293 h 318"/>
                  <a:gd name="connsiteX7" fmla="*/ 192 w 318"/>
                  <a:gd name="connsiteY7" fmla="*/ 293 h 318"/>
                  <a:gd name="connsiteX8" fmla="*/ 187 w 318"/>
                  <a:gd name="connsiteY8" fmla="*/ 307 h 318"/>
                  <a:gd name="connsiteX9" fmla="*/ 208 w 318"/>
                  <a:gd name="connsiteY9" fmla="*/ 318 h 318"/>
                  <a:gd name="connsiteX10" fmla="*/ 318 w 318"/>
                  <a:gd name="connsiteY10" fmla="*/ 318 h 318"/>
                  <a:gd name="connsiteX11" fmla="*/ 318 w 318"/>
                  <a:gd name="connsiteY11" fmla="*/ 207 h 318"/>
                  <a:gd name="connsiteX12" fmla="*/ 307 w 318"/>
                  <a:gd name="connsiteY12" fmla="*/ 187 h 318"/>
                  <a:gd name="connsiteX13" fmla="*/ 293 w 318"/>
                  <a:gd name="connsiteY13" fmla="*/ 192 h 318"/>
                  <a:gd name="connsiteX14" fmla="*/ 293 w 318"/>
                  <a:gd name="connsiteY14" fmla="*/ 192 h 318"/>
                  <a:gd name="connsiteX15" fmla="*/ 259 w 318"/>
                  <a:gd name="connsiteY15" fmla="*/ 206 h 318"/>
                  <a:gd name="connsiteX16" fmla="*/ 211 w 318"/>
                  <a:gd name="connsiteY16" fmla="*/ 158 h 318"/>
                  <a:gd name="connsiteX17" fmla="*/ 259 w 318"/>
                  <a:gd name="connsiteY17" fmla="*/ 109 h 318"/>
                  <a:gd name="connsiteX18" fmla="*/ 293 w 318"/>
                  <a:gd name="connsiteY18" fmla="*/ 124 h 318"/>
                  <a:gd name="connsiteX19" fmla="*/ 293 w 318"/>
                  <a:gd name="connsiteY19" fmla="*/ 124 h 318"/>
                  <a:gd name="connsiteX20" fmla="*/ 307 w 318"/>
                  <a:gd name="connsiteY20" fmla="*/ 129 h 318"/>
                  <a:gd name="connsiteX21" fmla="*/ 318 w 318"/>
                  <a:gd name="connsiteY21" fmla="*/ 109 h 318"/>
                  <a:gd name="connsiteX22" fmla="*/ 318 w 318"/>
                  <a:gd name="connsiteY22" fmla="*/ 30 h 318"/>
                  <a:gd name="connsiteX23" fmla="*/ 318 w 318"/>
                  <a:gd name="connsiteY23" fmla="*/ 0 h 318"/>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23 w 318"/>
                  <a:gd name="connsiteY4" fmla="*/ 293 h 318"/>
                  <a:gd name="connsiteX5" fmla="*/ 192 w 318"/>
                  <a:gd name="connsiteY5" fmla="*/ 293 h 318"/>
                  <a:gd name="connsiteX6" fmla="*/ 192 w 318"/>
                  <a:gd name="connsiteY6" fmla="*/ 293 h 318"/>
                  <a:gd name="connsiteX7" fmla="*/ 187 w 318"/>
                  <a:gd name="connsiteY7" fmla="*/ 307 h 318"/>
                  <a:gd name="connsiteX8" fmla="*/ 208 w 318"/>
                  <a:gd name="connsiteY8" fmla="*/ 318 h 318"/>
                  <a:gd name="connsiteX9" fmla="*/ 318 w 318"/>
                  <a:gd name="connsiteY9" fmla="*/ 318 h 318"/>
                  <a:gd name="connsiteX10" fmla="*/ 318 w 318"/>
                  <a:gd name="connsiteY10" fmla="*/ 207 h 318"/>
                  <a:gd name="connsiteX11" fmla="*/ 307 w 318"/>
                  <a:gd name="connsiteY11" fmla="*/ 187 h 318"/>
                  <a:gd name="connsiteX12" fmla="*/ 293 w 318"/>
                  <a:gd name="connsiteY12" fmla="*/ 192 h 318"/>
                  <a:gd name="connsiteX13" fmla="*/ 293 w 318"/>
                  <a:gd name="connsiteY13" fmla="*/ 192 h 318"/>
                  <a:gd name="connsiteX14" fmla="*/ 259 w 318"/>
                  <a:gd name="connsiteY14" fmla="*/ 206 h 318"/>
                  <a:gd name="connsiteX15" fmla="*/ 211 w 318"/>
                  <a:gd name="connsiteY15" fmla="*/ 158 h 318"/>
                  <a:gd name="connsiteX16" fmla="*/ 259 w 318"/>
                  <a:gd name="connsiteY16" fmla="*/ 109 h 318"/>
                  <a:gd name="connsiteX17" fmla="*/ 293 w 318"/>
                  <a:gd name="connsiteY17" fmla="*/ 124 h 318"/>
                  <a:gd name="connsiteX18" fmla="*/ 293 w 318"/>
                  <a:gd name="connsiteY18" fmla="*/ 124 h 318"/>
                  <a:gd name="connsiteX19" fmla="*/ 307 w 318"/>
                  <a:gd name="connsiteY19" fmla="*/ 129 h 318"/>
                  <a:gd name="connsiteX20" fmla="*/ 318 w 318"/>
                  <a:gd name="connsiteY20" fmla="*/ 109 h 318"/>
                  <a:gd name="connsiteX21" fmla="*/ 318 w 318"/>
                  <a:gd name="connsiteY21" fmla="*/ 30 h 318"/>
                  <a:gd name="connsiteX22" fmla="*/ 318 w 318"/>
                  <a:gd name="connsiteY22" fmla="*/ 0 h 318"/>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23 w 318"/>
                  <a:gd name="connsiteY4" fmla="*/ 293 h 318"/>
                  <a:gd name="connsiteX5" fmla="*/ 192 w 318"/>
                  <a:gd name="connsiteY5" fmla="*/ 293 h 318"/>
                  <a:gd name="connsiteX6" fmla="*/ 187 w 318"/>
                  <a:gd name="connsiteY6" fmla="*/ 307 h 318"/>
                  <a:gd name="connsiteX7" fmla="*/ 208 w 318"/>
                  <a:gd name="connsiteY7" fmla="*/ 318 h 318"/>
                  <a:gd name="connsiteX8" fmla="*/ 318 w 318"/>
                  <a:gd name="connsiteY8" fmla="*/ 318 h 318"/>
                  <a:gd name="connsiteX9" fmla="*/ 318 w 318"/>
                  <a:gd name="connsiteY9" fmla="*/ 207 h 318"/>
                  <a:gd name="connsiteX10" fmla="*/ 307 w 318"/>
                  <a:gd name="connsiteY10" fmla="*/ 187 h 318"/>
                  <a:gd name="connsiteX11" fmla="*/ 293 w 318"/>
                  <a:gd name="connsiteY11" fmla="*/ 192 h 318"/>
                  <a:gd name="connsiteX12" fmla="*/ 293 w 318"/>
                  <a:gd name="connsiteY12" fmla="*/ 192 h 318"/>
                  <a:gd name="connsiteX13" fmla="*/ 259 w 318"/>
                  <a:gd name="connsiteY13" fmla="*/ 206 h 318"/>
                  <a:gd name="connsiteX14" fmla="*/ 211 w 318"/>
                  <a:gd name="connsiteY14" fmla="*/ 158 h 318"/>
                  <a:gd name="connsiteX15" fmla="*/ 259 w 318"/>
                  <a:gd name="connsiteY15" fmla="*/ 109 h 318"/>
                  <a:gd name="connsiteX16" fmla="*/ 293 w 318"/>
                  <a:gd name="connsiteY16" fmla="*/ 124 h 318"/>
                  <a:gd name="connsiteX17" fmla="*/ 293 w 318"/>
                  <a:gd name="connsiteY17" fmla="*/ 124 h 318"/>
                  <a:gd name="connsiteX18" fmla="*/ 307 w 318"/>
                  <a:gd name="connsiteY18" fmla="*/ 129 h 318"/>
                  <a:gd name="connsiteX19" fmla="*/ 318 w 318"/>
                  <a:gd name="connsiteY19" fmla="*/ 109 h 318"/>
                  <a:gd name="connsiteX20" fmla="*/ 318 w 318"/>
                  <a:gd name="connsiteY20" fmla="*/ 30 h 318"/>
                  <a:gd name="connsiteX21" fmla="*/ 318 w 318"/>
                  <a:gd name="connsiteY21" fmla="*/ 0 h 318"/>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23 w 318"/>
                  <a:gd name="connsiteY4" fmla="*/ 293 h 318"/>
                  <a:gd name="connsiteX5" fmla="*/ 187 w 318"/>
                  <a:gd name="connsiteY5" fmla="*/ 307 h 318"/>
                  <a:gd name="connsiteX6" fmla="*/ 208 w 318"/>
                  <a:gd name="connsiteY6" fmla="*/ 318 h 318"/>
                  <a:gd name="connsiteX7" fmla="*/ 318 w 318"/>
                  <a:gd name="connsiteY7" fmla="*/ 318 h 318"/>
                  <a:gd name="connsiteX8" fmla="*/ 318 w 318"/>
                  <a:gd name="connsiteY8" fmla="*/ 207 h 318"/>
                  <a:gd name="connsiteX9" fmla="*/ 307 w 318"/>
                  <a:gd name="connsiteY9" fmla="*/ 187 h 318"/>
                  <a:gd name="connsiteX10" fmla="*/ 293 w 318"/>
                  <a:gd name="connsiteY10" fmla="*/ 192 h 318"/>
                  <a:gd name="connsiteX11" fmla="*/ 293 w 318"/>
                  <a:gd name="connsiteY11" fmla="*/ 192 h 318"/>
                  <a:gd name="connsiteX12" fmla="*/ 259 w 318"/>
                  <a:gd name="connsiteY12" fmla="*/ 206 h 318"/>
                  <a:gd name="connsiteX13" fmla="*/ 211 w 318"/>
                  <a:gd name="connsiteY13" fmla="*/ 158 h 318"/>
                  <a:gd name="connsiteX14" fmla="*/ 259 w 318"/>
                  <a:gd name="connsiteY14" fmla="*/ 109 h 318"/>
                  <a:gd name="connsiteX15" fmla="*/ 293 w 318"/>
                  <a:gd name="connsiteY15" fmla="*/ 124 h 318"/>
                  <a:gd name="connsiteX16" fmla="*/ 293 w 318"/>
                  <a:gd name="connsiteY16" fmla="*/ 124 h 318"/>
                  <a:gd name="connsiteX17" fmla="*/ 307 w 318"/>
                  <a:gd name="connsiteY17" fmla="*/ 129 h 318"/>
                  <a:gd name="connsiteX18" fmla="*/ 318 w 318"/>
                  <a:gd name="connsiteY18" fmla="*/ 109 h 318"/>
                  <a:gd name="connsiteX19" fmla="*/ 318 w 318"/>
                  <a:gd name="connsiteY19" fmla="*/ 30 h 318"/>
                  <a:gd name="connsiteX20" fmla="*/ 318 w 318"/>
                  <a:gd name="connsiteY20" fmla="*/ 0 h 318"/>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87 w 318"/>
                  <a:gd name="connsiteY4" fmla="*/ 307 h 318"/>
                  <a:gd name="connsiteX5" fmla="*/ 208 w 318"/>
                  <a:gd name="connsiteY5" fmla="*/ 318 h 318"/>
                  <a:gd name="connsiteX6" fmla="*/ 318 w 318"/>
                  <a:gd name="connsiteY6" fmla="*/ 318 h 318"/>
                  <a:gd name="connsiteX7" fmla="*/ 318 w 318"/>
                  <a:gd name="connsiteY7" fmla="*/ 207 h 318"/>
                  <a:gd name="connsiteX8" fmla="*/ 307 w 318"/>
                  <a:gd name="connsiteY8" fmla="*/ 187 h 318"/>
                  <a:gd name="connsiteX9" fmla="*/ 293 w 318"/>
                  <a:gd name="connsiteY9" fmla="*/ 192 h 318"/>
                  <a:gd name="connsiteX10" fmla="*/ 293 w 318"/>
                  <a:gd name="connsiteY10" fmla="*/ 192 h 318"/>
                  <a:gd name="connsiteX11" fmla="*/ 259 w 318"/>
                  <a:gd name="connsiteY11" fmla="*/ 206 h 318"/>
                  <a:gd name="connsiteX12" fmla="*/ 211 w 318"/>
                  <a:gd name="connsiteY12" fmla="*/ 158 h 318"/>
                  <a:gd name="connsiteX13" fmla="*/ 259 w 318"/>
                  <a:gd name="connsiteY13" fmla="*/ 109 h 318"/>
                  <a:gd name="connsiteX14" fmla="*/ 293 w 318"/>
                  <a:gd name="connsiteY14" fmla="*/ 124 h 318"/>
                  <a:gd name="connsiteX15" fmla="*/ 293 w 318"/>
                  <a:gd name="connsiteY15" fmla="*/ 124 h 318"/>
                  <a:gd name="connsiteX16" fmla="*/ 307 w 318"/>
                  <a:gd name="connsiteY16" fmla="*/ 129 h 318"/>
                  <a:gd name="connsiteX17" fmla="*/ 318 w 318"/>
                  <a:gd name="connsiteY17" fmla="*/ 109 h 318"/>
                  <a:gd name="connsiteX18" fmla="*/ 318 w 318"/>
                  <a:gd name="connsiteY18" fmla="*/ 30 h 318"/>
                  <a:gd name="connsiteX19" fmla="*/ 318 w 318"/>
                  <a:gd name="connsiteY19" fmla="*/ 0 h 318"/>
                  <a:gd name="connsiteX0" fmla="*/ 0 w 318"/>
                  <a:gd name="connsiteY0" fmla="*/ 318 h 318"/>
                  <a:gd name="connsiteX1" fmla="*/ 108 w 318"/>
                  <a:gd name="connsiteY1" fmla="*/ 318 h 318"/>
                  <a:gd name="connsiteX2" fmla="*/ 128 w 318"/>
                  <a:gd name="connsiteY2" fmla="*/ 307 h 318"/>
                  <a:gd name="connsiteX3" fmla="*/ 187 w 318"/>
                  <a:gd name="connsiteY3" fmla="*/ 307 h 318"/>
                  <a:gd name="connsiteX4" fmla="*/ 208 w 318"/>
                  <a:gd name="connsiteY4" fmla="*/ 318 h 318"/>
                  <a:gd name="connsiteX5" fmla="*/ 318 w 318"/>
                  <a:gd name="connsiteY5" fmla="*/ 318 h 318"/>
                  <a:gd name="connsiteX6" fmla="*/ 318 w 318"/>
                  <a:gd name="connsiteY6" fmla="*/ 207 h 318"/>
                  <a:gd name="connsiteX7" fmla="*/ 307 w 318"/>
                  <a:gd name="connsiteY7" fmla="*/ 187 h 318"/>
                  <a:gd name="connsiteX8" fmla="*/ 293 w 318"/>
                  <a:gd name="connsiteY8" fmla="*/ 192 h 318"/>
                  <a:gd name="connsiteX9" fmla="*/ 293 w 318"/>
                  <a:gd name="connsiteY9" fmla="*/ 192 h 318"/>
                  <a:gd name="connsiteX10" fmla="*/ 259 w 318"/>
                  <a:gd name="connsiteY10" fmla="*/ 206 h 318"/>
                  <a:gd name="connsiteX11" fmla="*/ 211 w 318"/>
                  <a:gd name="connsiteY11" fmla="*/ 158 h 318"/>
                  <a:gd name="connsiteX12" fmla="*/ 259 w 318"/>
                  <a:gd name="connsiteY12" fmla="*/ 109 h 318"/>
                  <a:gd name="connsiteX13" fmla="*/ 293 w 318"/>
                  <a:gd name="connsiteY13" fmla="*/ 124 h 318"/>
                  <a:gd name="connsiteX14" fmla="*/ 293 w 318"/>
                  <a:gd name="connsiteY14" fmla="*/ 124 h 318"/>
                  <a:gd name="connsiteX15" fmla="*/ 307 w 318"/>
                  <a:gd name="connsiteY15" fmla="*/ 129 h 318"/>
                  <a:gd name="connsiteX16" fmla="*/ 318 w 318"/>
                  <a:gd name="connsiteY16" fmla="*/ 109 h 318"/>
                  <a:gd name="connsiteX17" fmla="*/ 318 w 318"/>
                  <a:gd name="connsiteY17" fmla="*/ 30 h 318"/>
                  <a:gd name="connsiteX18" fmla="*/ 318 w 318"/>
                  <a:gd name="connsiteY18" fmla="*/ 0 h 318"/>
                  <a:gd name="connsiteX0" fmla="*/ 0 w 318"/>
                  <a:gd name="connsiteY0" fmla="*/ 318 h 318"/>
                  <a:gd name="connsiteX1" fmla="*/ 108 w 318"/>
                  <a:gd name="connsiteY1" fmla="*/ 318 h 318"/>
                  <a:gd name="connsiteX2" fmla="*/ 187 w 318"/>
                  <a:gd name="connsiteY2" fmla="*/ 307 h 318"/>
                  <a:gd name="connsiteX3" fmla="*/ 208 w 318"/>
                  <a:gd name="connsiteY3" fmla="*/ 318 h 318"/>
                  <a:gd name="connsiteX4" fmla="*/ 318 w 318"/>
                  <a:gd name="connsiteY4" fmla="*/ 318 h 318"/>
                  <a:gd name="connsiteX5" fmla="*/ 318 w 318"/>
                  <a:gd name="connsiteY5" fmla="*/ 207 h 318"/>
                  <a:gd name="connsiteX6" fmla="*/ 307 w 318"/>
                  <a:gd name="connsiteY6" fmla="*/ 187 h 318"/>
                  <a:gd name="connsiteX7" fmla="*/ 293 w 318"/>
                  <a:gd name="connsiteY7" fmla="*/ 192 h 318"/>
                  <a:gd name="connsiteX8" fmla="*/ 293 w 318"/>
                  <a:gd name="connsiteY8" fmla="*/ 192 h 318"/>
                  <a:gd name="connsiteX9" fmla="*/ 259 w 318"/>
                  <a:gd name="connsiteY9" fmla="*/ 206 h 318"/>
                  <a:gd name="connsiteX10" fmla="*/ 211 w 318"/>
                  <a:gd name="connsiteY10" fmla="*/ 158 h 318"/>
                  <a:gd name="connsiteX11" fmla="*/ 259 w 318"/>
                  <a:gd name="connsiteY11" fmla="*/ 109 h 318"/>
                  <a:gd name="connsiteX12" fmla="*/ 293 w 318"/>
                  <a:gd name="connsiteY12" fmla="*/ 124 h 318"/>
                  <a:gd name="connsiteX13" fmla="*/ 293 w 318"/>
                  <a:gd name="connsiteY13" fmla="*/ 124 h 318"/>
                  <a:gd name="connsiteX14" fmla="*/ 307 w 318"/>
                  <a:gd name="connsiteY14" fmla="*/ 129 h 318"/>
                  <a:gd name="connsiteX15" fmla="*/ 318 w 318"/>
                  <a:gd name="connsiteY15" fmla="*/ 109 h 318"/>
                  <a:gd name="connsiteX16" fmla="*/ 318 w 318"/>
                  <a:gd name="connsiteY16" fmla="*/ 30 h 318"/>
                  <a:gd name="connsiteX17" fmla="*/ 318 w 318"/>
                  <a:gd name="connsiteY17" fmla="*/ 0 h 318"/>
                  <a:gd name="connsiteX0" fmla="*/ 0 w 318"/>
                  <a:gd name="connsiteY0" fmla="*/ 318 h 318"/>
                  <a:gd name="connsiteX1" fmla="*/ 108 w 318"/>
                  <a:gd name="connsiteY1" fmla="*/ 318 h 318"/>
                  <a:gd name="connsiteX2" fmla="*/ 208 w 318"/>
                  <a:gd name="connsiteY2" fmla="*/ 318 h 318"/>
                  <a:gd name="connsiteX3" fmla="*/ 318 w 318"/>
                  <a:gd name="connsiteY3" fmla="*/ 318 h 318"/>
                  <a:gd name="connsiteX4" fmla="*/ 318 w 318"/>
                  <a:gd name="connsiteY4" fmla="*/ 207 h 318"/>
                  <a:gd name="connsiteX5" fmla="*/ 307 w 318"/>
                  <a:gd name="connsiteY5" fmla="*/ 187 h 318"/>
                  <a:gd name="connsiteX6" fmla="*/ 293 w 318"/>
                  <a:gd name="connsiteY6" fmla="*/ 192 h 318"/>
                  <a:gd name="connsiteX7" fmla="*/ 293 w 318"/>
                  <a:gd name="connsiteY7" fmla="*/ 192 h 318"/>
                  <a:gd name="connsiteX8" fmla="*/ 259 w 318"/>
                  <a:gd name="connsiteY8" fmla="*/ 206 h 318"/>
                  <a:gd name="connsiteX9" fmla="*/ 211 w 318"/>
                  <a:gd name="connsiteY9" fmla="*/ 158 h 318"/>
                  <a:gd name="connsiteX10" fmla="*/ 259 w 318"/>
                  <a:gd name="connsiteY10" fmla="*/ 109 h 318"/>
                  <a:gd name="connsiteX11" fmla="*/ 293 w 318"/>
                  <a:gd name="connsiteY11" fmla="*/ 124 h 318"/>
                  <a:gd name="connsiteX12" fmla="*/ 293 w 318"/>
                  <a:gd name="connsiteY12" fmla="*/ 124 h 318"/>
                  <a:gd name="connsiteX13" fmla="*/ 307 w 318"/>
                  <a:gd name="connsiteY13" fmla="*/ 129 h 318"/>
                  <a:gd name="connsiteX14" fmla="*/ 318 w 318"/>
                  <a:gd name="connsiteY14" fmla="*/ 109 h 318"/>
                  <a:gd name="connsiteX15" fmla="*/ 318 w 318"/>
                  <a:gd name="connsiteY15" fmla="*/ 30 h 318"/>
                  <a:gd name="connsiteX16" fmla="*/ 318 w 318"/>
                  <a:gd name="connsiteY16" fmla="*/ 0 h 318"/>
                  <a:gd name="connsiteX0" fmla="*/ 0 w 318"/>
                  <a:gd name="connsiteY0" fmla="*/ 318 h 318"/>
                  <a:gd name="connsiteX1" fmla="*/ 108 w 318"/>
                  <a:gd name="connsiteY1" fmla="*/ 318 h 318"/>
                  <a:gd name="connsiteX2" fmla="*/ 318 w 318"/>
                  <a:gd name="connsiteY2" fmla="*/ 318 h 318"/>
                  <a:gd name="connsiteX3" fmla="*/ 318 w 318"/>
                  <a:gd name="connsiteY3" fmla="*/ 207 h 318"/>
                  <a:gd name="connsiteX4" fmla="*/ 307 w 318"/>
                  <a:gd name="connsiteY4" fmla="*/ 187 h 318"/>
                  <a:gd name="connsiteX5" fmla="*/ 293 w 318"/>
                  <a:gd name="connsiteY5" fmla="*/ 192 h 318"/>
                  <a:gd name="connsiteX6" fmla="*/ 293 w 318"/>
                  <a:gd name="connsiteY6" fmla="*/ 192 h 318"/>
                  <a:gd name="connsiteX7" fmla="*/ 259 w 318"/>
                  <a:gd name="connsiteY7" fmla="*/ 206 h 318"/>
                  <a:gd name="connsiteX8" fmla="*/ 211 w 318"/>
                  <a:gd name="connsiteY8" fmla="*/ 158 h 318"/>
                  <a:gd name="connsiteX9" fmla="*/ 259 w 318"/>
                  <a:gd name="connsiteY9" fmla="*/ 109 h 318"/>
                  <a:gd name="connsiteX10" fmla="*/ 293 w 318"/>
                  <a:gd name="connsiteY10" fmla="*/ 124 h 318"/>
                  <a:gd name="connsiteX11" fmla="*/ 293 w 318"/>
                  <a:gd name="connsiteY11" fmla="*/ 124 h 318"/>
                  <a:gd name="connsiteX12" fmla="*/ 307 w 318"/>
                  <a:gd name="connsiteY12" fmla="*/ 129 h 318"/>
                  <a:gd name="connsiteX13" fmla="*/ 318 w 318"/>
                  <a:gd name="connsiteY13" fmla="*/ 109 h 318"/>
                  <a:gd name="connsiteX14" fmla="*/ 318 w 318"/>
                  <a:gd name="connsiteY14" fmla="*/ 30 h 318"/>
                  <a:gd name="connsiteX15" fmla="*/ 318 w 318"/>
                  <a:gd name="connsiteY15" fmla="*/ 0 h 318"/>
                  <a:gd name="connsiteX0" fmla="*/ 0 w 318"/>
                  <a:gd name="connsiteY0" fmla="*/ 318 h 318"/>
                  <a:gd name="connsiteX1" fmla="*/ 318 w 318"/>
                  <a:gd name="connsiteY1" fmla="*/ 318 h 318"/>
                  <a:gd name="connsiteX2" fmla="*/ 318 w 318"/>
                  <a:gd name="connsiteY2" fmla="*/ 207 h 318"/>
                  <a:gd name="connsiteX3" fmla="*/ 307 w 318"/>
                  <a:gd name="connsiteY3" fmla="*/ 187 h 318"/>
                  <a:gd name="connsiteX4" fmla="*/ 293 w 318"/>
                  <a:gd name="connsiteY4" fmla="*/ 192 h 318"/>
                  <a:gd name="connsiteX5" fmla="*/ 293 w 318"/>
                  <a:gd name="connsiteY5" fmla="*/ 192 h 318"/>
                  <a:gd name="connsiteX6" fmla="*/ 259 w 318"/>
                  <a:gd name="connsiteY6" fmla="*/ 206 h 318"/>
                  <a:gd name="connsiteX7" fmla="*/ 211 w 318"/>
                  <a:gd name="connsiteY7" fmla="*/ 158 h 318"/>
                  <a:gd name="connsiteX8" fmla="*/ 259 w 318"/>
                  <a:gd name="connsiteY8" fmla="*/ 109 h 318"/>
                  <a:gd name="connsiteX9" fmla="*/ 293 w 318"/>
                  <a:gd name="connsiteY9" fmla="*/ 124 h 318"/>
                  <a:gd name="connsiteX10" fmla="*/ 293 w 318"/>
                  <a:gd name="connsiteY10" fmla="*/ 124 h 318"/>
                  <a:gd name="connsiteX11" fmla="*/ 307 w 318"/>
                  <a:gd name="connsiteY11" fmla="*/ 129 h 318"/>
                  <a:gd name="connsiteX12" fmla="*/ 318 w 318"/>
                  <a:gd name="connsiteY12" fmla="*/ 109 h 318"/>
                  <a:gd name="connsiteX13" fmla="*/ 318 w 318"/>
                  <a:gd name="connsiteY13" fmla="*/ 30 h 318"/>
                  <a:gd name="connsiteX14" fmla="*/ 318 w 318"/>
                  <a:gd name="connsiteY14" fmla="*/ 0 h 318"/>
                  <a:gd name="connsiteX0" fmla="*/ 0 w 399"/>
                  <a:gd name="connsiteY0" fmla="*/ 318 h 318"/>
                  <a:gd name="connsiteX1" fmla="*/ 399 w 399"/>
                  <a:gd name="connsiteY1" fmla="*/ 318 h 318"/>
                  <a:gd name="connsiteX2" fmla="*/ 399 w 399"/>
                  <a:gd name="connsiteY2" fmla="*/ 207 h 318"/>
                  <a:gd name="connsiteX3" fmla="*/ 388 w 399"/>
                  <a:gd name="connsiteY3" fmla="*/ 187 h 318"/>
                  <a:gd name="connsiteX4" fmla="*/ 374 w 399"/>
                  <a:gd name="connsiteY4" fmla="*/ 192 h 318"/>
                  <a:gd name="connsiteX5" fmla="*/ 374 w 399"/>
                  <a:gd name="connsiteY5" fmla="*/ 192 h 318"/>
                  <a:gd name="connsiteX6" fmla="*/ 340 w 399"/>
                  <a:gd name="connsiteY6" fmla="*/ 206 h 318"/>
                  <a:gd name="connsiteX7" fmla="*/ 292 w 399"/>
                  <a:gd name="connsiteY7" fmla="*/ 158 h 318"/>
                  <a:gd name="connsiteX8" fmla="*/ 340 w 399"/>
                  <a:gd name="connsiteY8" fmla="*/ 109 h 318"/>
                  <a:gd name="connsiteX9" fmla="*/ 374 w 399"/>
                  <a:gd name="connsiteY9" fmla="*/ 124 h 318"/>
                  <a:gd name="connsiteX10" fmla="*/ 374 w 399"/>
                  <a:gd name="connsiteY10" fmla="*/ 124 h 318"/>
                  <a:gd name="connsiteX11" fmla="*/ 388 w 399"/>
                  <a:gd name="connsiteY11" fmla="*/ 129 h 318"/>
                  <a:gd name="connsiteX12" fmla="*/ 399 w 399"/>
                  <a:gd name="connsiteY12" fmla="*/ 109 h 318"/>
                  <a:gd name="connsiteX13" fmla="*/ 399 w 399"/>
                  <a:gd name="connsiteY13" fmla="*/ 30 h 318"/>
                  <a:gd name="connsiteX14" fmla="*/ 399 w 399"/>
                  <a:gd name="connsiteY14" fmla="*/ 0 h 318"/>
                  <a:gd name="connsiteX0" fmla="*/ 0 w 496"/>
                  <a:gd name="connsiteY0" fmla="*/ 318 h 318"/>
                  <a:gd name="connsiteX1" fmla="*/ 496 w 496"/>
                  <a:gd name="connsiteY1" fmla="*/ 318 h 318"/>
                  <a:gd name="connsiteX2" fmla="*/ 496 w 496"/>
                  <a:gd name="connsiteY2" fmla="*/ 207 h 318"/>
                  <a:gd name="connsiteX3" fmla="*/ 485 w 496"/>
                  <a:gd name="connsiteY3" fmla="*/ 187 h 318"/>
                  <a:gd name="connsiteX4" fmla="*/ 471 w 496"/>
                  <a:gd name="connsiteY4" fmla="*/ 192 h 318"/>
                  <a:gd name="connsiteX5" fmla="*/ 471 w 496"/>
                  <a:gd name="connsiteY5" fmla="*/ 192 h 318"/>
                  <a:gd name="connsiteX6" fmla="*/ 437 w 496"/>
                  <a:gd name="connsiteY6" fmla="*/ 206 h 318"/>
                  <a:gd name="connsiteX7" fmla="*/ 389 w 496"/>
                  <a:gd name="connsiteY7" fmla="*/ 158 h 318"/>
                  <a:gd name="connsiteX8" fmla="*/ 437 w 496"/>
                  <a:gd name="connsiteY8" fmla="*/ 109 h 318"/>
                  <a:gd name="connsiteX9" fmla="*/ 471 w 496"/>
                  <a:gd name="connsiteY9" fmla="*/ 124 h 318"/>
                  <a:gd name="connsiteX10" fmla="*/ 471 w 496"/>
                  <a:gd name="connsiteY10" fmla="*/ 124 h 318"/>
                  <a:gd name="connsiteX11" fmla="*/ 485 w 496"/>
                  <a:gd name="connsiteY11" fmla="*/ 129 h 318"/>
                  <a:gd name="connsiteX12" fmla="*/ 496 w 496"/>
                  <a:gd name="connsiteY12" fmla="*/ 109 h 318"/>
                  <a:gd name="connsiteX13" fmla="*/ 496 w 496"/>
                  <a:gd name="connsiteY13" fmla="*/ 30 h 318"/>
                  <a:gd name="connsiteX14" fmla="*/ 496 w 496"/>
                  <a:gd name="connsiteY14" fmla="*/ 0 h 318"/>
                  <a:gd name="connsiteX0" fmla="*/ 0 w 496"/>
                  <a:gd name="connsiteY0" fmla="*/ 318 h 318"/>
                  <a:gd name="connsiteX1" fmla="*/ 0 w 496"/>
                  <a:gd name="connsiteY1" fmla="*/ 318 h 318"/>
                  <a:gd name="connsiteX2" fmla="*/ 496 w 496"/>
                  <a:gd name="connsiteY2" fmla="*/ 318 h 318"/>
                  <a:gd name="connsiteX3" fmla="*/ 496 w 496"/>
                  <a:gd name="connsiteY3" fmla="*/ 207 h 318"/>
                  <a:gd name="connsiteX4" fmla="*/ 485 w 496"/>
                  <a:gd name="connsiteY4" fmla="*/ 187 h 318"/>
                  <a:gd name="connsiteX5" fmla="*/ 471 w 496"/>
                  <a:gd name="connsiteY5" fmla="*/ 192 h 318"/>
                  <a:gd name="connsiteX6" fmla="*/ 471 w 496"/>
                  <a:gd name="connsiteY6" fmla="*/ 192 h 318"/>
                  <a:gd name="connsiteX7" fmla="*/ 437 w 496"/>
                  <a:gd name="connsiteY7" fmla="*/ 206 h 318"/>
                  <a:gd name="connsiteX8" fmla="*/ 389 w 496"/>
                  <a:gd name="connsiteY8" fmla="*/ 158 h 318"/>
                  <a:gd name="connsiteX9" fmla="*/ 437 w 496"/>
                  <a:gd name="connsiteY9" fmla="*/ 109 h 318"/>
                  <a:gd name="connsiteX10" fmla="*/ 471 w 496"/>
                  <a:gd name="connsiteY10" fmla="*/ 124 h 318"/>
                  <a:gd name="connsiteX11" fmla="*/ 471 w 496"/>
                  <a:gd name="connsiteY11" fmla="*/ 124 h 318"/>
                  <a:gd name="connsiteX12" fmla="*/ 485 w 496"/>
                  <a:gd name="connsiteY12" fmla="*/ 129 h 318"/>
                  <a:gd name="connsiteX13" fmla="*/ 496 w 496"/>
                  <a:gd name="connsiteY13" fmla="*/ 109 h 318"/>
                  <a:gd name="connsiteX14" fmla="*/ 496 w 496"/>
                  <a:gd name="connsiteY14" fmla="*/ 30 h 318"/>
                  <a:gd name="connsiteX15" fmla="*/ 496 w 496"/>
                  <a:gd name="connsiteY15" fmla="*/ 0 h 318"/>
                  <a:gd name="connsiteX0" fmla="*/ 0 w 496"/>
                  <a:gd name="connsiteY0" fmla="*/ 318 h 318"/>
                  <a:gd name="connsiteX1" fmla="*/ 0 w 496"/>
                  <a:gd name="connsiteY1" fmla="*/ 318 h 318"/>
                  <a:gd name="connsiteX2" fmla="*/ 496 w 496"/>
                  <a:gd name="connsiteY2" fmla="*/ 318 h 318"/>
                  <a:gd name="connsiteX3" fmla="*/ 496 w 496"/>
                  <a:gd name="connsiteY3" fmla="*/ 207 h 318"/>
                  <a:gd name="connsiteX4" fmla="*/ 485 w 496"/>
                  <a:gd name="connsiteY4" fmla="*/ 187 h 318"/>
                  <a:gd name="connsiteX5" fmla="*/ 471 w 496"/>
                  <a:gd name="connsiteY5" fmla="*/ 192 h 318"/>
                  <a:gd name="connsiteX6" fmla="*/ 471 w 496"/>
                  <a:gd name="connsiteY6" fmla="*/ 192 h 318"/>
                  <a:gd name="connsiteX7" fmla="*/ 437 w 496"/>
                  <a:gd name="connsiteY7" fmla="*/ 206 h 318"/>
                  <a:gd name="connsiteX8" fmla="*/ 389 w 496"/>
                  <a:gd name="connsiteY8" fmla="*/ 158 h 318"/>
                  <a:gd name="connsiteX9" fmla="*/ 437 w 496"/>
                  <a:gd name="connsiteY9" fmla="*/ 109 h 318"/>
                  <a:gd name="connsiteX10" fmla="*/ 471 w 496"/>
                  <a:gd name="connsiteY10" fmla="*/ 124 h 318"/>
                  <a:gd name="connsiteX11" fmla="*/ 471 w 496"/>
                  <a:gd name="connsiteY11" fmla="*/ 124 h 318"/>
                  <a:gd name="connsiteX12" fmla="*/ 485 w 496"/>
                  <a:gd name="connsiteY12" fmla="*/ 129 h 318"/>
                  <a:gd name="connsiteX13" fmla="*/ 496 w 496"/>
                  <a:gd name="connsiteY13" fmla="*/ 109 h 318"/>
                  <a:gd name="connsiteX14" fmla="*/ 496 w 496"/>
                  <a:gd name="connsiteY14" fmla="*/ 30 h 318"/>
                  <a:gd name="connsiteX15" fmla="*/ 496 w 496"/>
                  <a:gd name="connsiteY15" fmla="*/ 0 h 318"/>
                  <a:gd name="connsiteX0" fmla="*/ 0 w 496"/>
                  <a:gd name="connsiteY0" fmla="*/ 318 h 318"/>
                  <a:gd name="connsiteX1" fmla="*/ 0 w 496"/>
                  <a:gd name="connsiteY1" fmla="*/ 318 h 318"/>
                  <a:gd name="connsiteX2" fmla="*/ 496 w 496"/>
                  <a:gd name="connsiteY2" fmla="*/ 318 h 318"/>
                  <a:gd name="connsiteX3" fmla="*/ 496 w 496"/>
                  <a:gd name="connsiteY3" fmla="*/ 207 h 318"/>
                  <a:gd name="connsiteX4" fmla="*/ 485 w 496"/>
                  <a:gd name="connsiteY4" fmla="*/ 187 h 318"/>
                  <a:gd name="connsiteX5" fmla="*/ 471 w 496"/>
                  <a:gd name="connsiteY5" fmla="*/ 192 h 318"/>
                  <a:gd name="connsiteX6" fmla="*/ 471 w 496"/>
                  <a:gd name="connsiteY6" fmla="*/ 192 h 318"/>
                  <a:gd name="connsiteX7" fmla="*/ 437 w 496"/>
                  <a:gd name="connsiteY7" fmla="*/ 206 h 318"/>
                  <a:gd name="connsiteX8" fmla="*/ 389 w 496"/>
                  <a:gd name="connsiteY8" fmla="*/ 158 h 318"/>
                  <a:gd name="connsiteX9" fmla="*/ 437 w 496"/>
                  <a:gd name="connsiteY9" fmla="*/ 109 h 318"/>
                  <a:gd name="connsiteX10" fmla="*/ 471 w 496"/>
                  <a:gd name="connsiteY10" fmla="*/ 124 h 318"/>
                  <a:gd name="connsiteX11" fmla="*/ 471 w 496"/>
                  <a:gd name="connsiteY11" fmla="*/ 124 h 318"/>
                  <a:gd name="connsiteX12" fmla="*/ 485 w 496"/>
                  <a:gd name="connsiteY12" fmla="*/ 129 h 318"/>
                  <a:gd name="connsiteX13" fmla="*/ 496 w 496"/>
                  <a:gd name="connsiteY13" fmla="*/ 109 h 318"/>
                  <a:gd name="connsiteX14" fmla="*/ 496 w 496"/>
                  <a:gd name="connsiteY14" fmla="*/ 30 h 318"/>
                  <a:gd name="connsiteX15" fmla="*/ 496 w 496"/>
                  <a:gd name="connsiteY15" fmla="*/ 0 h 318"/>
                  <a:gd name="connsiteX0" fmla="*/ 0 w 496"/>
                  <a:gd name="connsiteY0" fmla="*/ 318 h 318"/>
                  <a:gd name="connsiteX1" fmla="*/ 0 w 496"/>
                  <a:gd name="connsiteY1" fmla="*/ 318 h 318"/>
                  <a:gd name="connsiteX2" fmla="*/ 13 w 496"/>
                  <a:gd name="connsiteY2" fmla="*/ 317 h 318"/>
                  <a:gd name="connsiteX3" fmla="*/ 496 w 496"/>
                  <a:gd name="connsiteY3" fmla="*/ 318 h 318"/>
                  <a:gd name="connsiteX4" fmla="*/ 496 w 496"/>
                  <a:gd name="connsiteY4" fmla="*/ 207 h 318"/>
                  <a:gd name="connsiteX5" fmla="*/ 485 w 496"/>
                  <a:gd name="connsiteY5" fmla="*/ 187 h 318"/>
                  <a:gd name="connsiteX6" fmla="*/ 471 w 496"/>
                  <a:gd name="connsiteY6" fmla="*/ 192 h 318"/>
                  <a:gd name="connsiteX7" fmla="*/ 471 w 496"/>
                  <a:gd name="connsiteY7" fmla="*/ 192 h 318"/>
                  <a:gd name="connsiteX8" fmla="*/ 437 w 496"/>
                  <a:gd name="connsiteY8" fmla="*/ 206 h 318"/>
                  <a:gd name="connsiteX9" fmla="*/ 389 w 496"/>
                  <a:gd name="connsiteY9" fmla="*/ 158 h 318"/>
                  <a:gd name="connsiteX10" fmla="*/ 437 w 496"/>
                  <a:gd name="connsiteY10" fmla="*/ 109 h 318"/>
                  <a:gd name="connsiteX11" fmla="*/ 471 w 496"/>
                  <a:gd name="connsiteY11" fmla="*/ 124 h 318"/>
                  <a:gd name="connsiteX12" fmla="*/ 471 w 496"/>
                  <a:gd name="connsiteY12" fmla="*/ 124 h 318"/>
                  <a:gd name="connsiteX13" fmla="*/ 485 w 496"/>
                  <a:gd name="connsiteY13" fmla="*/ 129 h 318"/>
                  <a:gd name="connsiteX14" fmla="*/ 496 w 496"/>
                  <a:gd name="connsiteY14" fmla="*/ 109 h 318"/>
                  <a:gd name="connsiteX15" fmla="*/ 496 w 496"/>
                  <a:gd name="connsiteY15" fmla="*/ 30 h 318"/>
                  <a:gd name="connsiteX16" fmla="*/ 496 w 496"/>
                  <a:gd name="connsiteY16" fmla="*/ 0 h 318"/>
                  <a:gd name="connsiteX0" fmla="*/ 0 w 496"/>
                  <a:gd name="connsiteY0" fmla="*/ 318 h 318"/>
                  <a:gd name="connsiteX1" fmla="*/ 32 w 496"/>
                  <a:gd name="connsiteY1" fmla="*/ 75 h 318"/>
                  <a:gd name="connsiteX2" fmla="*/ 13 w 496"/>
                  <a:gd name="connsiteY2" fmla="*/ 317 h 318"/>
                  <a:gd name="connsiteX3" fmla="*/ 496 w 496"/>
                  <a:gd name="connsiteY3" fmla="*/ 318 h 318"/>
                  <a:gd name="connsiteX4" fmla="*/ 496 w 496"/>
                  <a:gd name="connsiteY4" fmla="*/ 207 h 318"/>
                  <a:gd name="connsiteX5" fmla="*/ 485 w 496"/>
                  <a:gd name="connsiteY5" fmla="*/ 187 h 318"/>
                  <a:gd name="connsiteX6" fmla="*/ 471 w 496"/>
                  <a:gd name="connsiteY6" fmla="*/ 192 h 318"/>
                  <a:gd name="connsiteX7" fmla="*/ 471 w 496"/>
                  <a:gd name="connsiteY7" fmla="*/ 192 h 318"/>
                  <a:gd name="connsiteX8" fmla="*/ 437 w 496"/>
                  <a:gd name="connsiteY8" fmla="*/ 206 h 318"/>
                  <a:gd name="connsiteX9" fmla="*/ 389 w 496"/>
                  <a:gd name="connsiteY9" fmla="*/ 158 h 318"/>
                  <a:gd name="connsiteX10" fmla="*/ 437 w 496"/>
                  <a:gd name="connsiteY10" fmla="*/ 109 h 318"/>
                  <a:gd name="connsiteX11" fmla="*/ 471 w 496"/>
                  <a:gd name="connsiteY11" fmla="*/ 124 h 318"/>
                  <a:gd name="connsiteX12" fmla="*/ 471 w 496"/>
                  <a:gd name="connsiteY12" fmla="*/ 124 h 318"/>
                  <a:gd name="connsiteX13" fmla="*/ 485 w 496"/>
                  <a:gd name="connsiteY13" fmla="*/ 129 h 318"/>
                  <a:gd name="connsiteX14" fmla="*/ 496 w 496"/>
                  <a:gd name="connsiteY14" fmla="*/ 109 h 318"/>
                  <a:gd name="connsiteX15" fmla="*/ 496 w 496"/>
                  <a:gd name="connsiteY15" fmla="*/ 30 h 318"/>
                  <a:gd name="connsiteX16" fmla="*/ 496 w 496"/>
                  <a:gd name="connsiteY16" fmla="*/ 0 h 318"/>
                  <a:gd name="connsiteX0" fmla="*/ 23 w 487"/>
                  <a:gd name="connsiteY0" fmla="*/ 75 h 318"/>
                  <a:gd name="connsiteX1" fmla="*/ 4 w 487"/>
                  <a:gd name="connsiteY1" fmla="*/ 317 h 318"/>
                  <a:gd name="connsiteX2" fmla="*/ 487 w 487"/>
                  <a:gd name="connsiteY2" fmla="*/ 318 h 318"/>
                  <a:gd name="connsiteX3" fmla="*/ 487 w 487"/>
                  <a:gd name="connsiteY3" fmla="*/ 207 h 318"/>
                  <a:gd name="connsiteX4" fmla="*/ 476 w 487"/>
                  <a:gd name="connsiteY4" fmla="*/ 187 h 318"/>
                  <a:gd name="connsiteX5" fmla="*/ 462 w 487"/>
                  <a:gd name="connsiteY5" fmla="*/ 192 h 318"/>
                  <a:gd name="connsiteX6" fmla="*/ 462 w 487"/>
                  <a:gd name="connsiteY6" fmla="*/ 192 h 318"/>
                  <a:gd name="connsiteX7" fmla="*/ 428 w 487"/>
                  <a:gd name="connsiteY7" fmla="*/ 206 h 318"/>
                  <a:gd name="connsiteX8" fmla="*/ 380 w 487"/>
                  <a:gd name="connsiteY8" fmla="*/ 158 h 318"/>
                  <a:gd name="connsiteX9" fmla="*/ 428 w 487"/>
                  <a:gd name="connsiteY9" fmla="*/ 109 h 318"/>
                  <a:gd name="connsiteX10" fmla="*/ 462 w 487"/>
                  <a:gd name="connsiteY10" fmla="*/ 124 h 318"/>
                  <a:gd name="connsiteX11" fmla="*/ 462 w 487"/>
                  <a:gd name="connsiteY11" fmla="*/ 124 h 318"/>
                  <a:gd name="connsiteX12" fmla="*/ 476 w 487"/>
                  <a:gd name="connsiteY12" fmla="*/ 129 h 318"/>
                  <a:gd name="connsiteX13" fmla="*/ 487 w 487"/>
                  <a:gd name="connsiteY13" fmla="*/ 109 h 318"/>
                  <a:gd name="connsiteX14" fmla="*/ 487 w 487"/>
                  <a:gd name="connsiteY14" fmla="*/ 30 h 318"/>
                  <a:gd name="connsiteX15" fmla="*/ 487 w 487"/>
                  <a:gd name="connsiteY15" fmla="*/ 0 h 318"/>
                  <a:gd name="connsiteX0" fmla="*/ 7 w 487"/>
                  <a:gd name="connsiteY0" fmla="*/ 26 h 318"/>
                  <a:gd name="connsiteX1" fmla="*/ 4 w 487"/>
                  <a:gd name="connsiteY1" fmla="*/ 317 h 318"/>
                  <a:gd name="connsiteX2" fmla="*/ 487 w 487"/>
                  <a:gd name="connsiteY2" fmla="*/ 318 h 318"/>
                  <a:gd name="connsiteX3" fmla="*/ 487 w 487"/>
                  <a:gd name="connsiteY3" fmla="*/ 207 h 318"/>
                  <a:gd name="connsiteX4" fmla="*/ 476 w 487"/>
                  <a:gd name="connsiteY4" fmla="*/ 187 h 318"/>
                  <a:gd name="connsiteX5" fmla="*/ 462 w 487"/>
                  <a:gd name="connsiteY5" fmla="*/ 192 h 318"/>
                  <a:gd name="connsiteX6" fmla="*/ 462 w 487"/>
                  <a:gd name="connsiteY6" fmla="*/ 192 h 318"/>
                  <a:gd name="connsiteX7" fmla="*/ 428 w 487"/>
                  <a:gd name="connsiteY7" fmla="*/ 206 h 318"/>
                  <a:gd name="connsiteX8" fmla="*/ 380 w 487"/>
                  <a:gd name="connsiteY8" fmla="*/ 158 h 318"/>
                  <a:gd name="connsiteX9" fmla="*/ 428 w 487"/>
                  <a:gd name="connsiteY9" fmla="*/ 109 h 318"/>
                  <a:gd name="connsiteX10" fmla="*/ 462 w 487"/>
                  <a:gd name="connsiteY10" fmla="*/ 124 h 318"/>
                  <a:gd name="connsiteX11" fmla="*/ 462 w 487"/>
                  <a:gd name="connsiteY11" fmla="*/ 124 h 318"/>
                  <a:gd name="connsiteX12" fmla="*/ 476 w 487"/>
                  <a:gd name="connsiteY12" fmla="*/ 129 h 318"/>
                  <a:gd name="connsiteX13" fmla="*/ 487 w 487"/>
                  <a:gd name="connsiteY13" fmla="*/ 109 h 318"/>
                  <a:gd name="connsiteX14" fmla="*/ 487 w 487"/>
                  <a:gd name="connsiteY14" fmla="*/ 30 h 318"/>
                  <a:gd name="connsiteX15" fmla="*/ 487 w 487"/>
                  <a:gd name="connsiteY15" fmla="*/ 0 h 318"/>
                  <a:gd name="connsiteX0" fmla="*/ 7 w 487"/>
                  <a:gd name="connsiteY0" fmla="*/ 26 h 318"/>
                  <a:gd name="connsiteX1" fmla="*/ 4 w 487"/>
                  <a:gd name="connsiteY1" fmla="*/ 317 h 318"/>
                  <a:gd name="connsiteX2" fmla="*/ 487 w 487"/>
                  <a:gd name="connsiteY2" fmla="*/ 318 h 318"/>
                  <a:gd name="connsiteX3" fmla="*/ 487 w 487"/>
                  <a:gd name="connsiteY3" fmla="*/ 207 h 318"/>
                  <a:gd name="connsiteX4" fmla="*/ 476 w 487"/>
                  <a:gd name="connsiteY4" fmla="*/ 187 h 318"/>
                  <a:gd name="connsiteX5" fmla="*/ 462 w 487"/>
                  <a:gd name="connsiteY5" fmla="*/ 192 h 318"/>
                  <a:gd name="connsiteX6" fmla="*/ 462 w 487"/>
                  <a:gd name="connsiteY6" fmla="*/ 192 h 318"/>
                  <a:gd name="connsiteX7" fmla="*/ 428 w 487"/>
                  <a:gd name="connsiteY7" fmla="*/ 206 h 318"/>
                  <a:gd name="connsiteX8" fmla="*/ 380 w 487"/>
                  <a:gd name="connsiteY8" fmla="*/ 158 h 318"/>
                  <a:gd name="connsiteX9" fmla="*/ 428 w 487"/>
                  <a:gd name="connsiteY9" fmla="*/ 109 h 318"/>
                  <a:gd name="connsiteX10" fmla="*/ 462 w 487"/>
                  <a:gd name="connsiteY10" fmla="*/ 124 h 318"/>
                  <a:gd name="connsiteX11" fmla="*/ 462 w 487"/>
                  <a:gd name="connsiteY11" fmla="*/ 124 h 318"/>
                  <a:gd name="connsiteX12" fmla="*/ 476 w 487"/>
                  <a:gd name="connsiteY12" fmla="*/ 129 h 318"/>
                  <a:gd name="connsiteX13" fmla="*/ 487 w 487"/>
                  <a:gd name="connsiteY13" fmla="*/ 109 h 318"/>
                  <a:gd name="connsiteX14" fmla="*/ 487 w 487"/>
                  <a:gd name="connsiteY14" fmla="*/ 30 h 318"/>
                  <a:gd name="connsiteX15" fmla="*/ 487 w 487"/>
                  <a:gd name="connsiteY15" fmla="*/ 0 h 318"/>
                  <a:gd name="connsiteX0" fmla="*/ 4 w 484"/>
                  <a:gd name="connsiteY0" fmla="*/ 26 h 318"/>
                  <a:gd name="connsiteX1" fmla="*/ 1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1 w 485"/>
                  <a:gd name="connsiteY0" fmla="*/ 0 h 318"/>
                  <a:gd name="connsiteX1" fmla="*/ 2 w 485"/>
                  <a:gd name="connsiteY1" fmla="*/ 317 h 318"/>
                  <a:gd name="connsiteX2" fmla="*/ 485 w 485"/>
                  <a:gd name="connsiteY2" fmla="*/ 318 h 318"/>
                  <a:gd name="connsiteX3" fmla="*/ 485 w 485"/>
                  <a:gd name="connsiteY3" fmla="*/ 207 h 318"/>
                  <a:gd name="connsiteX4" fmla="*/ 474 w 485"/>
                  <a:gd name="connsiteY4" fmla="*/ 187 h 318"/>
                  <a:gd name="connsiteX5" fmla="*/ 460 w 485"/>
                  <a:gd name="connsiteY5" fmla="*/ 192 h 318"/>
                  <a:gd name="connsiteX6" fmla="*/ 460 w 485"/>
                  <a:gd name="connsiteY6" fmla="*/ 192 h 318"/>
                  <a:gd name="connsiteX7" fmla="*/ 426 w 485"/>
                  <a:gd name="connsiteY7" fmla="*/ 206 h 318"/>
                  <a:gd name="connsiteX8" fmla="*/ 378 w 485"/>
                  <a:gd name="connsiteY8" fmla="*/ 158 h 318"/>
                  <a:gd name="connsiteX9" fmla="*/ 426 w 485"/>
                  <a:gd name="connsiteY9" fmla="*/ 109 h 318"/>
                  <a:gd name="connsiteX10" fmla="*/ 460 w 485"/>
                  <a:gd name="connsiteY10" fmla="*/ 124 h 318"/>
                  <a:gd name="connsiteX11" fmla="*/ 460 w 485"/>
                  <a:gd name="connsiteY11" fmla="*/ 124 h 318"/>
                  <a:gd name="connsiteX12" fmla="*/ 474 w 485"/>
                  <a:gd name="connsiteY12" fmla="*/ 129 h 318"/>
                  <a:gd name="connsiteX13" fmla="*/ 485 w 485"/>
                  <a:gd name="connsiteY13" fmla="*/ 109 h 318"/>
                  <a:gd name="connsiteX14" fmla="*/ 485 w 485"/>
                  <a:gd name="connsiteY14" fmla="*/ 30 h 318"/>
                  <a:gd name="connsiteX15" fmla="*/ 485 w 485"/>
                  <a:gd name="connsiteY15" fmla="*/ 0 h 318"/>
                  <a:gd name="connsiteX0" fmla="*/ 0 w 484"/>
                  <a:gd name="connsiteY0" fmla="*/ 0 h 318"/>
                  <a:gd name="connsiteX1" fmla="*/ 1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0 w 484"/>
                  <a:gd name="connsiteY0" fmla="*/ 0 h 318"/>
                  <a:gd name="connsiteX1" fmla="*/ 1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0 w 484"/>
                  <a:gd name="connsiteY0" fmla="*/ 0 h 318"/>
                  <a:gd name="connsiteX1" fmla="*/ 212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0 w 484"/>
                  <a:gd name="connsiteY0" fmla="*/ 0 h 318"/>
                  <a:gd name="connsiteX1" fmla="*/ 163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0 w 484"/>
                  <a:gd name="connsiteY0" fmla="*/ 0 h 318"/>
                  <a:gd name="connsiteX1" fmla="*/ 166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0 w 322"/>
                  <a:gd name="connsiteY0" fmla="*/ 0 h 318"/>
                  <a:gd name="connsiteX1" fmla="*/ 4 w 322"/>
                  <a:gd name="connsiteY1" fmla="*/ 317 h 318"/>
                  <a:gd name="connsiteX2" fmla="*/ 322 w 322"/>
                  <a:gd name="connsiteY2" fmla="*/ 318 h 318"/>
                  <a:gd name="connsiteX3" fmla="*/ 322 w 322"/>
                  <a:gd name="connsiteY3" fmla="*/ 207 h 318"/>
                  <a:gd name="connsiteX4" fmla="*/ 311 w 322"/>
                  <a:gd name="connsiteY4" fmla="*/ 187 h 318"/>
                  <a:gd name="connsiteX5" fmla="*/ 297 w 322"/>
                  <a:gd name="connsiteY5" fmla="*/ 192 h 318"/>
                  <a:gd name="connsiteX6" fmla="*/ 297 w 322"/>
                  <a:gd name="connsiteY6" fmla="*/ 192 h 318"/>
                  <a:gd name="connsiteX7" fmla="*/ 263 w 322"/>
                  <a:gd name="connsiteY7" fmla="*/ 206 h 318"/>
                  <a:gd name="connsiteX8" fmla="*/ 215 w 322"/>
                  <a:gd name="connsiteY8" fmla="*/ 158 h 318"/>
                  <a:gd name="connsiteX9" fmla="*/ 263 w 322"/>
                  <a:gd name="connsiteY9" fmla="*/ 109 h 318"/>
                  <a:gd name="connsiteX10" fmla="*/ 297 w 322"/>
                  <a:gd name="connsiteY10" fmla="*/ 124 h 318"/>
                  <a:gd name="connsiteX11" fmla="*/ 297 w 322"/>
                  <a:gd name="connsiteY11" fmla="*/ 124 h 318"/>
                  <a:gd name="connsiteX12" fmla="*/ 311 w 322"/>
                  <a:gd name="connsiteY12" fmla="*/ 129 h 318"/>
                  <a:gd name="connsiteX13" fmla="*/ 322 w 322"/>
                  <a:gd name="connsiteY13" fmla="*/ 109 h 318"/>
                  <a:gd name="connsiteX14" fmla="*/ 322 w 322"/>
                  <a:gd name="connsiteY14" fmla="*/ 30 h 318"/>
                  <a:gd name="connsiteX15" fmla="*/ 322 w 322"/>
                  <a:gd name="connsiteY15" fmla="*/ 0 h 318"/>
                  <a:gd name="connsiteX0" fmla="*/ 110 w 319"/>
                  <a:gd name="connsiteY0" fmla="*/ 0 h 318"/>
                  <a:gd name="connsiteX1" fmla="*/ 1 w 319"/>
                  <a:gd name="connsiteY1" fmla="*/ 317 h 318"/>
                  <a:gd name="connsiteX2" fmla="*/ 319 w 319"/>
                  <a:gd name="connsiteY2" fmla="*/ 318 h 318"/>
                  <a:gd name="connsiteX3" fmla="*/ 319 w 319"/>
                  <a:gd name="connsiteY3" fmla="*/ 207 h 318"/>
                  <a:gd name="connsiteX4" fmla="*/ 308 w 319"/>
                  <a:gd name="connsiteY4" fmla="*/ 187 h 318"/>
                  <a:gd name="connsiteX5" fmla="*/ 294 w 319"/>
                  <a:gd name="connsiteY5" fmla="*/ 192 h 318"/>
                  <a:gd name="connsiteX6" fmla="*/ 294 w 319"/>
                  <a:gd name="connsiteY6" fmla="*/ 192 h 318"/>
                  <a:gd name="connsiteX7" fmla="*/ 260 w 319"/>
                  <a:gd name="connsiteY7" fmla="*/ 206 h 318"/>
                  <a:gd name="connsiteX8" fmla="*/ 212 w 319"/>
                  <a:gd name="connsiteY8" fmla="*/ 158 h 318"/>
                  <a:gd name="connsiteX9" fmla="*/ 260 w 319"/>
                  <a:gd name="connsiteY9" fmla="*/ 109 h 318"/>
                  <a:gd name="connsiteX10" fmla="*/ 294 w 319"/>
                  <a:gd name="connsiteY10" fmla="*/ 124 h 318"/>
                  <a:gd name="connsiteX11" fmla="*/ 294 w 319"/>
                  <a:gd name="connsiteY11" fmla="*/ 124 h 318"/>
                  <a:gd name="connsiteX12" fmla="*/ 308 w 319"/>
                  <a:gd name="connsiteY12" fmla="*/ 129 h 318"/>
                  <a:gd name="connsiteX13" fmla="*/ 319 w 319"/>
                  <a:gd name="connsiteY13" fmla="*/ 109 h 318"/>
                  <a:gd name="connsiteX14" fmla="*/ 319 w 319"/>
                  <a:gd name="connsiteY14" fmla="*/ 30 h 318"/>
                  <a:gd name="connsiteX15" fmla="*/ 319 w 319"/>
                  <a:gd name="connsiteY15" fmla="*/ 0 h 318"/>
                  <a:gd name="connsiteX0" fmla="*/ 0 w 319"/>
                  <a:gd name="connsiteY0" fmla="*/ 0 h 319"/>
                  <a:gd name="connsiteX1" fmla="*/ 1 w 319"/>
                  <a:gd name="connsiteY1" fmla="*/ 318 h 319"/>
                  <a:gd name="connsiteX2" fmla="*/ 319 w 319"/>
                  <a:gd name="connsiteY2" fmla="*/ 319 h 319"/>
                  <a:gd name="connsiteX3" fmla="*/ 319 w 319"/>
                  <a:gd name="connsiteY3" fmla="*/ 208 h 319"/>
                  <a:gd name="connsiteX4" fmla="*/ 308 w 319"/>
                  <a:gd name="connsiteY4" fmla="*/ 188 h 319"/>
                  <a:gd name="connsiteX5" fmla="*/ 294 w 319"/>
                  <a:gd name="connsiteY5" fmla="*/ 193 h 319"/>
                  <a:gd name="connsiteX6" fmla="*/ 294 w 319"/>
                  <a:gd name="connsiteY6" fmla="*/ 193 h 319"/>
                  <a:gd name="connsiteX7" fmla="*/ 260 w 319"/>
                  <a:gd name="connsiteY7" fmla="*/ 207 h 319"/>
                  <a:gd name="connsiteX8" fmla="*/ 212 w 319"/>
                  <a:gd name="connsiteY8" fmla="*/ 159 h 319"/>
                  <a:gd name="connsiteX9" fmla="*/ 260 w 319"/>
                  <a:gd name="connsiteY9" fmla="*/ 110 h 319"/>
                  <a:gd name="connsiteX10" fmla="*/ 294 w 319"/>
                  <a:gd name="connsiteY10" fmla="*/ 125 h 319"/>
                  <a:gd name="connsiteX11" fmla="*/ 294 w 319"/>
                  <a:gd name="connsiteY11" fmla="*/ 125 h 319"/>
                  <a:gd name="connsiteX12" fmla="*/ 308 w 319"/>
                  <a:gd name="connsiteY12" fmla="*/ 130 h 319"/>
                  <a:gd name="connsiteX13" fmla="*/ 319 w 319"/>
                  <a:gd name="connsiteY13" fmla="*/ 110 h 319"/>
                  <a:gd name="connsiteX14" fmla="*/ 319 w 319"/>
                  <a:gd name="connsiteY14" fmla="*/ 31 h 319"/>
                  <a:gd name="connsiteX15" fmla="*/ 319 w 319"/>
                  <a:gd name="connsiteY15" fmla="*/ 1 h 319"/>
                  <a:gd name="connsiteX0" fmla="*/ 1 w 319"/>
                  <a:gd name="connsiteY0" fmla="*/ 0 h 318"/>
                  <a:gd name="connsiteX1" fmla="*/ 1 w 319"/>
                  <a:gd name="connsiteY1" fmla="*/ 317 h 318"/>
                  <a:gd name="connsiteX2" fmla="*/ 319 w 319"/>
                  <a:gd name="connsiteY2" fmla="*/ 318 h 318"/>
                  <a:gd name="connsiteX3" fmla="*/ 319 w 319"/>
                  <a:gd name="connsiteY3" fmla="*/ 207 h 318"/>
                  <a:gd name="connsiteX4" fmla="*/ 308 w 319"/>
                  <a:gd name="connsiteY4" fmla="*/ 187 h 318"/>
                  <a:gd name="connsiteX5" fmla="*/ 294 w 319"/>
                  <a:gd name="connsiteY5" fmla="*/ 192 h 318"/>
                  <a:gd name="connsiteX6" fmla="*/ 294 w 319"/>
                  <a:gd name="connsiteY6" fmla="*/ 192 h 318"/>
                  <a:gd name="connsiteX7" fmla="*/ 260 w 319"/>
                  <a:gd name="connsiteY7" fmla="*/ 206 h 318"/>
                  <a:gd name="connsiteX8" fmla="*/ 212 w 319"/>
                  <a:gd name="connsiteY8" fmla="*/ 158 h 318"/>
                  <a:gd name="connsiteX9" fmla="*/ 260 w 319"/>
                  <a:gd name="connsiteY9" fmla="*/ 109 h 318"/>
                  <a:gd name="connsiteX10" fmla="*/ 294 w 319"/>
                  <a:gd name="connsiteY10" fmla="*/ 124 h 318"/>
                  <a:gd name="connsiteX11" fmla="*/ 294 w 319"/>
                  <a:gd name="connsiteY11" fmla="*/ 124 h 318"/>
                  <a:gd name="connsiteX12" fmla="*/ 308 w 319"/>
                  <a:gd name="connsiteY12" fmla="*/ 129 h 318"/>
                  <a:gd name="connsiteX13" fmla="*/ 319 w 319"/>
                  <a:gd name="connsiteY13" fmla="*/ 109 h 318"/>
                  <a:gd name="connsiteX14" fmla="*/ 319 w 319"/>
                  <a:gd name="connsiteY14" fmla="*/ 30 h 318"/>
                  <a:gd name="connsiteX15" fmla="*/ 319 w 319"/>
                  <a:gd name="connsiteY15" fmla="*/ 0 h 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9" h="318">
                    <a:moveTo>
                      <a:pt x="1" y="0"/>
                    </a:moveTo>
                    <a:cubicBezTo>
                      <a:pt x="1" y="108"/>
                      <a:pt x="0" y="263"/>
                      <a:pt x="1" y="317"/>
                    </a:cubicBezTo>
                    <a:lnTo>
                      <a:pt x="319" y="318"/>
                    </a:lnTo>
                    <a:lnTo>
                      <a:pt x="319" y="207"/>
                    </a:lnTo>
                    <a:cubicBezTo>
                      <a:pt x="318" y="197"/>
                      <a:pt x="314" y="189"/>
                      <a:pt x="308" y="187"/>
                    </a:cubicBezTo>
                    <a:cubicBezTo>
                      <a:pt x="303" y="186"/>
                      <a:pt x="298" y="188"/>
                      <a:pt x="294" y="192"/>
                    </a:cubicBezTo>
                    <a:lnTo>
                      <a:pt x="294" y="192"/>
                    </a:lnTo>
                    <a:cubicBezTo>
                      <a:pt x="285" y="201"/>
                      <a:pt x="273" y="206"/>
                      <a:pt x="260" y="206"/>
                    </a:cubicBezTo>
                    <a:cubicBezTo>
                      <a:pt x="233" y="206"/>
                      <a:pt x="212" y="185"/>
                      <a:pt x="212" y="158"/>
                    </a:cubicBezTo>
                    <a:cubicBezTo>
                      <a:pt x="212" y="131"/>
                      <a:pt x="233" y="109"/>
                      <a:pt x="260" y="109"/>
                    </a:cubicBezTo>
                    <a:cubicBezTo>
                      <a:pt x="273" y="109"/>
                      <a:pt x="285" y="115"/>
                      <a:pt x="294" y="124"/>
                    </a:cubicBezTo>
                    <a:lnTo>
                      <a:pt x="294" y="124"/>
                    </a:lnTo>
                    <a:cubicBezTo>
                      <a:pt x="298" y="128"/>
                      <a:pt x="303" y="130"/>
                      <a:pt x="308" y="129"/>
                    </a:cubicBezTo>
                    <a:cubicBezTo>
                      <a:pt x="314" y="127"/>
                      <a:pt x="318" y="119"/>
                      <a:pt x="319" y="109"/>
                    </a:cubicBezTo>
                    <a:lnTo>
                      <a:pt x="319" y="30"/>
                    </a:lnTo>
                    <a:lnTo>
                      <a:pt x="319" y="0"/>
                    </a:lnTo>
                  </a:path>
                </a:pathLst>
              </a:custGeom>
              <a:solidFill>
                <a:schemeClr val="tx1">
                  <a:lumMod val="60000"/>
                  <a:lumOff val="40000"/>
                </a:schemeClr>
              </a:solidFill>
              <a:ln w="50800">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p:cNvSpPr>
              <p:nvPr/>
            </p:nvSpPr>
            <p:spPr bwMode="auto">
              <a:xfrm rot="16200000">
                <a:off x="2895326" y="3832866"/>
                <a:ext cx="1498107" cy="2000477"/>
              </a:xfrm>
              <a:custGeom>
                <a:avLst/>
                <a:gdLst>
                  <a:gd name="connsiteX0" fmla="*/ 396 w 396"/>
                  <a:gd name="connsiteY0" fmla="*/ 108 h 428"/>
                  <a:gd name="connsiteX1" fmla="*/ 396 w 396"/>
                  <a:gd name="connsiteY1" fmla="*/ 108 h 428"/>
                  <a:gd name="connsiteX2" fmla="*/ 396 w 396"/>
                  <a:gd name="connsiteY2" fmla="*/ 108 h 428"/>
                  <a:gd name="connsiteX3" fmla="*/ 274 w 396"/>
                  <a:gd name="connsiteY3" fmla="*/ 108 h 428"/>
                  <a:gd name="connsiteX4" fmla="*/ 255 w 396"/>
                  <a:gd name="connsiteY4" fmla="*/ 82 h 428"/>
                  <a:gd name="connsiteX5" fmla="*/ 258 w 396"/>
                  <a:gd name="connsiteY5" fmla="*/ 68 h 428"/>
                  <a:gd name="connsiteX6" fmla="*/ 275 w 396"/>
                  <a:gd name="connsiteY6" fmla="*/ 37 h 428"/>
                  <a:gd name="connsiteX7" fmla="*/ 236 w 396"/>
                  <a:gd name="connsiteY7" fmla="*/ 0 h 428"/>
                  <a:gd name="connsiteX8" fmla="*/ 198 w 396"/>
                  <a:gd name="connsiteY8" fmla="*/ 37 h 428"/>
                  <a:gd name="connsiteX9" fmla="*/ 216 w 396"/>
                  <a:gd name="connsiteY9" fmla="*/ 69 h 428"/>
                  <a:gd name="connsiteX10" fmla="*/ 218 w 396"/>
                  <a:gd name="connsiteY10" fmla="*/ 82 h 428"/>
                  <a:gd name="connsiteX11" fmla="*/ 199 w 396"/>
                  <a:gd name="connsiteY11" fmla="*/ 108 h 428"/>
                  <a:gd name="connsiteX12" fmla="*/ 76 w 396"/>
                  <a:gd name="connsiteY12" fmla="*/ 108 h 428"/>
                  <a:gd name="connsiteX13" fmla="*/ 76 w 396"/>
                  <a:gd name="connsiteY13" fmla="*/ 230 h 428"/>
                  <a:gd name="connsiteX14" fmla="*/ 50 w 396"/>
                  <a:gd name="connsiteY14" fmla="*/ 249 h 428"/>
                  <a:gd name="connsiteX15" fmla="*/ 36 w 396"/>
                  <a:gd name="connsiteY15" fmla="*/ 246 h 428"/>
                  <a:gd name="connsiteX16" fmla="*/ 5 w 396"/>
                  <a:gd name="connsiteY16" fmla="*/ 229 h 428"/>
                  <a:gd name="connsiteX17" fmla="*/ 5 w 396"/>
                  <a:gd name="connsiteY17" fmla="*/ 306 h 428"/>
                  <a:gd name="connsiteX18" fmla="*/ 37 w 396"/>
                  <a:gd name="connsiteY18" fmla="*/ 288 h 428"/>
                  <a:gd name="connsiteX19" fmla="*/ 50 w 396"/>
                  <a:gd name="connsiteY19" fmla="*/ 286 h 428"/>
                  <a:gd name="connsiteX20" fmla="*/ 76 w 396"/>
                  <a:gd name="connsiteY20" fmla="*/ 305 h 428"/>
                  <a:gd name="connsiteX21" fmla="*/ 76 w 396"/>
                  <a:gd name="connsiteY21" fmla="*/ 428 h 428"/>
                  <a:gd name="connsiteX22" fmla="*/ 186 w 396"/>
                  <a:gd name="connsiteY22" fmla="*/ 428 h 428"/>
                  <a:gd name="connsiteX23" fmla="*/ 207 w 396"/>
                  <a:gd name="connsiteY23" fmla="*/ 417 h 428"/>
                  <a:gd name="connsiteX24" fmla="*/ 202 w 396"/>
                  <a:gd name="connsiteY24" fmla="*/ 403 h 428"/>
                  <a:gd name="connsiteX25" fmla="*/ 202 w 396"/>
                  <a:gd name="connsiteY25" fmla="*/ 403 h 428"/>
                  <a:gd name="connsiteX26" fmla="*/ 187 w 396"/>
                  <a:gd name="connsiteY26" fmla="*/ 369 h 428"/>
                  <a:gd name="connsiteX27" fmla="*/ 236 w 396"/>
                  <a:gd name="connsiteY27" fmla="*/ 321 h 428"/>
                  <a:gd name="connsiteX28" fmla="*/ 284 w 396"/>
                  <a:gd name="connsiteY28" fmla="*/ 369 h 428"/>
                  <a:gd name="connsiteX29" fmla="*/ 270 w 396"/>
                  <a:gd name="connsiteY29" fmla="*/ 403 h 428"/>
                  <a:gd name="connsiteX30" fmla="*/ 270 w 396"/>
                  <a:gd name="connsiteY30" fmla="*/ 403 h 428"/>
                  <a:gd name="connsiteX31" fmla="*/ 265 w 396"/>
                  <a:gd name="connsiteY31" fmla="*/ 417 h 428"/>
                  <a:gd name="connsiteX32" fmla="*/ 286 w 396"/>
                  <a:gd name="connsiteY32" fmla="*/ 428 h 428"/>
                  <a:gd name="connsiteX33" fmla="*/ 396 w 396"/>
                  <a:gd name="connsiteY33" fmla="*/ 428 h 428"/>
                  <a:gd name="connsiteX34" fmla="*/ 396 w 396"/>
                  <a:gd name="connsiteY34" fmla="*/ 317 h 428"/>
                  <a:gd name="connsiteX35" fmla="*/ 385 w 396"/>
                  <a:gd name="connsiteY35" fmla="*/ 297 h 428"/>
                  <a:gd name="connsiteX36" fmla="*/ 371 w 396"/>
                  <a:gd name="connsiteY36" fmla="*/ 302 h 428"/>
                  <a:gd name="connsiteX37" fmla="*/ 371 w 396"/>
                  <a:gd name="connsiteY37" fmla="*/ 302 h 428"/>
                  <a:gd name="connsiteX38" fmla="*/ 337 w 396"/>
                  <a:gd name="connsiteY38" fmla="*/ 316 h 428"/>
                  <a:gd name="connsiteX39" fmla="*/ 289 w 396"/>
                  <a:gd name="connsiteY39" fmla="*/ 268 h 428"/>
                  <a:gd name="connsiteX40" fmla="*/ 337 w 396"/>
                  <a:gd name="connsiteY40" fmla="*/ 219 h 428"/>
                  <a:gd name="connsiteX41" fmla="*/ 371 w 396"/>
                  <a:gd name="connsiteY41" fmla="*/ 234 h 428"/>
                  <a:gd name="connsiteX42" fmla="*/ 371 w 396"/>
                  <a:gd name="connsiteY42" fmla="*/ 234 h 428"/>
                  <a:gd name="connsiteX43" fmla="*/ 385 w 396"/>
                  <a:gd name="connsiteY43" fmla="*/ 239 h 428"/>
                  <a:gd name="connsiteX44" fmla="*/ 396 w 396"/>
                  <a:gd name="connsiteY44" fmla="*/ 219 h 428"/>
                  <a:gd name="connsiteX45" fmla="*/ 396 w 396"/>
                  <a:gd name="connsiteY45" fmla="*/ 140 h 428"/>
                  <a:gd name="connsiteX46" fmla="*/ 396 w 396"/>
                  <a:gd name="connsiteY46" fmla="*/ 140 h 428"/>
                  <a:gd name="connsiteX47" fmla="*/ 396 w 396"/>
                  <a:gd name="connsiteY47" fmla="*/ 108 h 428"/>
                  <a:gd name="connsiteX0" fmla="*/ 391 w 391"/>
                  <a:gd name="connsiteY0" fmla="*/ 108 h 428"/>
                  <a:gd name="connsiteX1" fmla="*/ 391 w 391"/>
                  <a:gd name="connsiteY1" fmla="*/ 108 h 428"/>
                  <a:gd name="connsiteX2" fmla="*/ 391 w 391"/>
                  <a:gd name="connsiteY2" fmla="*/ 108 h 428"/>
                  <a:gd name="connsiteX3" fmla="*/ 269 w 391"/>
                  <a:gd name="connsiteY3" fmla="*/ 108 h 428"/>
                  <a:gd name="connsiteX4" fmla="*/ 250 w 391"/>
                  <a:gd name="connsiteY4" fmla="*/ 82 h 428"/>
                  <a:gd name="connsiteX5" fmla="*/ 253 w 391"/>
                  <a:gd name="connsiteY5" fmla="*/ 68 h 428"/>
                  <a:gd name="connsiteX6" fmla="*/ 270 w 391"/>
                  <a:gd name="connsiteY6" fmla="*/ 37 h 428"/>
                  <a:gd name="connsiteX7" fmla="*/ 231 w 391"/>
                  <a:gd name="connsiteY7" fmla="*/ 0 h 428"/>
                  <a:gd name="connsiteX8" fmla="*/ 193 w 391"/>
                  <a:gd name="connsiteY8" fmla="*/ 37 h 428"/>
                  <a:gd name="connsiteX9" fmla="*/ 211 w 391"/>
                  <a:gd name="connsiteY9" fmla="*/ 69 h 428"/>
                  <a:gd name="connsiteX10" fmla="*/ 213 w 391"/>
                  <a:gd name="connsiteY10" fmla="*/ 82 h 428"/>
                  <a:gd name="connsiteX11" fmla="*/ 194 w 391"/>
                  <a:gd name="connsiteY11" fmla="*/ 108 h 428"/>
                  <a:gd name="connsiteX12" fmla="*/ 71 w 391"/>
                  <a:gd name="connsiteY12" fmla="*/ 108 h 428"/>
                  <a:gd name="connsiteX13" fmla="*/ 71 w 391"/>
                  <a:gd name="connsiteY13" fmla="*/ 230 h 428"/>
                  <a:gd name="connsiteX14" fmla="*/ 45 w 391"/>
                  <a:gd name="connsiteY14" fmla="*/ 249 h 428"/>
                  <a:gd name="connsiteX15" fmla="*/ 31 w 391"/>
                  <a:gd name="connsiteY15" fmla="*/ 246 h 428"/>
                  <a:gd name="connsiteX16" fmla="*/ 0 w 391"/>
                  <a:gd name="connsiteY16" fmla="*/ 306 h 428"/>
                  <a:gd name="connsiteX17" fmla="*/ 32 w 391"/>
                  <a:gd name="connsiteY17" fmla="*/ 288 h 428"/>
                  <a:gd name="connsiteX18" fmla="*/ 45 w 391"/>
                  <a:gd name="connsiteY18" fmla="*/ 286 h 428"/>
                  <a:gd name="connsiteX19" fmla="*/ 71 w 391"/>
                  <a:gd name="connsiteY19" fmla="*/ 305 h 428"/>
                  <a:gd name="connsiteX20" fmla="*/ 71 w 391"/>
                  <a:gd name="connsiteY20" fmla="*/ 428 h 428"/>
                  <a:gd name="connsiteX21" fmla="*/ 181 w 391"/>
                  <a:gd name="connsiteY21" fmla="*/ 428 h 428"/>
                  <a:gd name="connsiteX22" fmla="*/ 202 w 391"/>
                  <a:gd name="connsiteY22" fmla="*/ 417 h 428"/>
                  <a:gd name="connsiteX23" fmla="*/ 197 w 391"/>
                  <a:gd name="connsiteY23" fmla="*/ 403 h 428"/>
                  <a:gd name="connsiteX24" fmla="*/ 197 w 391"/>
                  <a:gd name="connsiteY24" fmla="*/ 403 h 428"/>
                  <a:gd name="connsiteX25" fmla="*/ 182 w 391"/>
                  <a:gd name="connsiteY25" fmla="*/ 369 h 428"/>
                  <a:gd name="connsiteX26" fmla="*/ 231 w 391"/>
                  <a:gd name="connsiteY26" fmla="*/ 321 h 428"/>
                  <a:gd name="connsiteX27" fmla="*/ 279 w 391"/>
                  <a:gd name="connsiteY27" fmla="*/ 369 h 428"/>
                  <a:gd name="connsiteX28" fmla="*/ 265 w 391"/>
                  <a:gd name="connsiteY28" fmla="*/ 403 h 428"/>
                  <a:gd name="connsiteX29" fmla="*/ 265 w 391"/>
                  <a:gd name="connsiteY29" fmla="*/ 403 h 428"/>
                  <a:gd name="connsiteX30" fmla="*/ 260 w 391"/>
                  <a:gd name="connsiteY30" fmla="*/ 417 h 428"/>
                  <a:gd name="connsiteX31" fmla="*/ 281 w 391"/>
                  <a:gd name="connsiteY31" fmla="*/ 428 h 428"/>
                  <a:gd name="connsiteX32" fmla="*/ 391 w 391"/>
                  <a:gd name="connsiteY32" fmla="*/ 428 h 428"/>
                  <a:gd name="connsiteX33" fmla="*/ 391 w 391"/>
                  <a:gd name="connsiteY33" fmla="*/ 317 h 428"/>
                  <a:gd name="connsiteX34" fmla="*/ 380 w 391"/>
                  <a:gd name="connsiteY34" fmla="*/ 297 h 428"/>
                  <a:gd name="connsiteX35" fmla="*/ 366 w 391"/>
                  <a:gd name="connsiteY35" fmla="*/ 302 h 428"/>
                  <a:gd name="connsiteX36" fmla="*/ 366 w 391"/>
                  <a:gd name="connsiteY36" fmla="*/ 302 h 428"/>
                  <a:gd name="connsiteX37" fmla="*/ 332 w 391"/>
                  <a:gd name="connsiteY37" fmla="*/ 316 h 428"/>
                  <a:gd name="connsiteX38" fmla="*/ 284 w 391"/>
                  <a:gd name="connsiteY38" fmla="*/ 268 h 428"/>
                  <a:gd name="connsiteX39" fmla="*/ 332 w 391"/>
                  <a:gd name="connsiteY39" fmla="*/ 219 h 428"/>
                  <a:gd name="connsiteX40" fmla="*/ 366 w 391"/>
                  <a:gd name="connsiteY40" fmla="*/ 234 h 428"/>
                  <a:gd name="connsiteX41" fmla="*/ 366 w 391"/>
                  <a:gd name="connsiteY41" fmla="*/ 234 h 428"/>
                  <a:gd name="connsiteX42" fmla="*/ 380 w 391"/>
                  <a:gd name="connsiteY42" fmla="*/ 239 h 428"/>
                  <a:gd name="connsiteX43" fmla="*/ 391 w 391"/>
                  <a:gd name="connsiteY43" fmla="*/ 219 h 428"/>
                  <a:gd name="connsiteX44" fmla="*/ 391 w 391"/>
                  <a:gd name="connsiteY44" fmla="*/ 140 h 428"/>
                  <a:gd name="connsiteX45" fmla="*/ 391 w 391"/>
                  <a:gd name="connsiteY45" fmla="*/ 140 h 428"/>
                  <a:gd name="connsiteX46" fmla="*/ 391 w 391"/>
                  <a:gd name="connsiteY46" fmla="*/ 108 h 428"/>
                  <a:gd name="connsiteX0" fmla="*/ 362 w 362"/>
                  <a:gd name="connsiteY0" fmla="*/ 108 h 428"/>
                  <a:gd name="connsiteX1" fmla="*/ 362 w 362"/>
                  <a:gd name="connsiteY1" fmla="*/ 108 h 428"/>
                  <a:gd name="connsiteX2" fmla="*/ 362 w 362"/>
                  <a:gd name="connsiteY2" fmla="*/ 108 h 428"/>
                  <a:gd name="connsiteX3" fmla="*/ 240 w 362"/>
                  <a:gd name="connsiteY3" fmla="*/ 108 h 428"/>
                  <a:gd name="connsiteX4" fmla="*/ 221 w 362"/>
                  <a:gd name="connsiteY4" fmla="*/ 82 h 428"/>
                  <a:gd name="connsiteX5" fmla="*/ 224 w 362"/>
                  <a:gd name="connsiteY5" fmla="*/ 68 h 428"/>
                  <a:gd name="connsiteX6" fmla="*/ 241 w 362"/>
                  <a:gd name="connsiteY6" fmla="*/ 37 h 428"/>
                  <a:gd name="connsiteX7" fmla="*/ 202 w 362"/>
                  <a:gd name="connsiteY7" fmla="*/ 0 h 428"/>
                  <a:gd name="connsiteX8" fmla="*/ 164 w 362"/>
                  <a:gd name="connsiteY8" fmla="*/ 37 h 428"/>
                  <a:gd name="connsiteX9" fmla="*/ 182 w 362"/>
                  <a:gd name="connsiteY9" fmla="*/ 69 h 428"/>
                  <a:gd name="connsiteX10" fmla="*/ 184 w 362"/>
                  <a:gd name="connsiteY10" fmla="*/ 82 h 428"/>
                  <a:gd name="connsiteX11" fmla="*/ 165 w 362"/>
                  <a:gd name="connsiteY11" fmla="*/ 108 h 428"/>
                  <a:gd name="connsiteX12" fmla="*/ 42 w 362"/>
                  <a:gd name="connsiteY12" fmla="*/ 108 h 428"/>
                  <a:gd name="connsiteX13" fmla="*/ 42 w 362"/>
                  <a:gd name="connsiteY13" fmla="*/ 230 h 428"/>
                  <a:gd name="connsiteX14" fmla="*/ 16 w 362"/>
                  <a:gd name="connsiteY14" fmla="*/ 249 h 428"/>
                  <a:gd name="connsiteX15" fmla="*/ 2 w 362"/>
                  <a:gd name="connsiteY15" fmla="*/ 246 h 428"/>
                  <a:gd name="connsiteX16" fmla="*/ 3 w 362"/>
                  <a:gd name="connsiteY16" fmla="*/ 288 h 428"/>
                  <a:gd name="connsiteX17" fmla="*/ 16 w 362"/>
                  <a:gd name="connsiteY17" fmla="*/ 286 h 428"/>
                  <a:gd name="connsiteX18" fmla="*/ 42 w 362"/>
                  <a:gd name="connsiteY18" fmla="*/ 305 h 428"/>
                  <a:gd name="connsiteX19" fmla="*/ 42 w 362"/>
                  <a:gd name="connsiteY19" fmla="*/ 428 h 428"/>
                  <a:gd name="connsiteX20" fmla="*/ 152 w 362"/>
                  <a:gd name="connsiteY20" fmla="*/ 428 h 428"/>
                  <a:gd name="connsiteX21" fmla="*/ 173 w 362"/>
                  <a:gd name="connsiteY21" fmla="*/ 417 h 428"/>
                  <a:gd name="connsiteX22" fmla="*/ 168 w 362"/>
                  <a:gd name="connsiteY22" fmla="*/ 403 h 428"/>
                  <a:gd name="connsiteX23" fmla="*/ 168 w 362"/>
                  <a:gd name="connsiteY23" fmla="*/ 403 h 428"/>
                  <a:gd name="connsiteX24" fmla="*/ 153 w 362"/>
                  <a:gd name="connsiteY24" fmla="*/ 369 h 428"/>
                  <a:gd name="connsiteX25" fmla="*/ 202 w 362"/>
                  <a:gd name="connsiteY25" fmla="*/ 321 h 428"/>
                  <a:gd name="connsiteX26" fmla="*/ 250 w 362"/>
                  <a:gd name="connsiteY26" fmla="*/ 369 h 428"/>
                  <a:gd name="connsiteX27" fmla="*/ 236 w 362"/>
                  <a:gd name="connsiteY27" fmla="*/ 403 h 428"/>
                  <a:gd name="connsiteX28" fmla="*/ 236 w 362"/>
                  <a:gd name="connsiteY28" fmla="*/ 403 h 428"/>
                  <a:gd name="connsiteX29" fmla="*/ 231 w 362"/>
                  <a:gd name="connsiteY29" fmla="*/ 417 h 428"/>
                  <a:gd name="connsiteX30" fmla="*/ 252 w 362"/>
                  <a:gd name="connsiteY30" fmla="*/ 428 h 428"/>
                  <a:gd name="connsiteX31" fmla="*/ 362 w 362"/>
                  <a:gd name="connsiteY31" fmla="*/ 428 h 428"/>
                  <a:gd name="connsiteX32" fmla="*/ 362 w 362"/>
                  <a:gd name="connsiteY32" fmla="*/ 317 h 428"/>
                  <a:gd name="connsiteX33" fmla="*/ 351 w 362"/>
                  <a:gd name="connsiteY33" fmla="*/ 297 h 428"/>
                  <a:gd name="connsiteX34" fmla="*/ 337 w 362"/>
                  <a:gd name="connsiteY34" fmla="*/ 302 h 428"/>
                  <a:gd name="connsiteX35" fmla="*/ 337 w 362"/>
                  <a:gd name="connsiteY35" fmla="*/ 302 h 428"/>
                  <a:gd name="connsiteX36" fmla="*/ 303 w 362"/>
                  <a:gd name="connsiteY36" fmla="*/ 316 h 428"/>
                  <a:gd name="connsiteX37" fmla="*/ 255 w 362"/>
                  <a:gd name="connsiteY37" fmla="*/ 268 h 428"/>
                  <a:gd name="connsiteX38" fmla="*/ 303 w 362"/>
                  <a:gd name="connsiteY38" fmla="*/ 219 h 428"/>
                  <a:gd name="connsiteX39" fmla="*/ 337 w 362"/>
                  <a:gd name="connsiteY39" fmla="*/ 234 h 428"/>
                  <a:gd name="connsiteX40" fmla="*/ 337 w 362"/>
                  <a:gd name="connsiteY40" fmla="*/ 234 h 428"/>
                  <a:gd name="connsiteX41" fmla="*/ 351 w 362"/>
                  <a:gd name="connsiteY41" fmla="*/ 239 h 428"/>
                  <a:gd name="connsiteX42" fmla="*/ 362 w 362"/>
                  <a:gd name="connsiteY42" fmla="*/ 219 h 428"/>
                  <a:gd name="connsiteX43" fmla="*/ 362 w 362"/>
                  <a:gd name="connsiteY43" fmla="*/ 140 h 428"/>
                  <a:gd name="connsiteX44" fmla="*/ 362 w 362"/>
                  <a:gd name="connsiteY44" fmla="*/ 140 h 428"/>
                  <a:gd name="connsiteX45" fmla="*/ 362 w 362"/>
                  <a:gd name="connsiteY45" fmla="*/ 108 h 428"/>
                  <a:gd name="connsiteX0" fmla="*/ 360 w 360"/>
                  <a:gd name="connsiteY0" fmla="*/ 108 h 428"/>
                  <a:gd name="connsiteX1" fmla="*/ 360 w 360"/>
                  <a:gd name="connsiteY1" fmla="*/ 108 h 428"/>
                  <a:gd name="connsiteX2" fmla="*/ 360 w 360"/>
                  <a:gd name="connsiteY2" fmla="*/ 108 h 428"/>
                  <a:gd name="connsiteX3" fmla="*/ 238 w 360"/>
                  <a:gd name="connsiteY3" fmla="*/ 108 h 428"/>
                  <a:gd name="connsiteX4" fmla="*/ 219 w 360"/>
                  <a:gd name="connsiteY4" fmla="*/ 82 h 428"/>
                  <a:gd name="connsiteX5" fmla="*/ 222 w 360"/>
                  <a:gd name="connsiteY5" fmla="*/ 68 h 428"/>
                  <a:gd name="connsiteX6" fmla="*/ 239 w 360"/>
                  <a:gd name="connsiteY6" fmla="*/ 37 h 428"/>
                  <a:gd name="connsiteX7" fmla="*/ 200 w 360"/>
                  <a:gd name="connsiteY7" fmla="*/ 0 h 428"/>
                  <a:gd name="connsiteX8" fmla="*/ 162 w 360"/>
                  <a:gd name="connsiteY8" fmla="*/ 37 h 428"/>
                  <a:gd name="connsiteX9" fmla="*/ 180 w 360"/>
                  <a:gd name="connsiteY9" fmla="*/ 69 h 428"/>
                  <a:gd name="connsiteX10" fmla="*/ 182 w 360"/>
                  <a:gd name="connsiteY10" fmla="*/ 82 h 428"/>
                  <a:gd name="connsiteX11" fmla="*/ 163 w 360"/>
                  <a:gd name="connsiteY11" fmla="*/ 108 h 428"/>
                  <a:gd name="connsiteX12" fmla="*/ 40 w 360"/>
                  <a:gd name="connsiteY12" fmla="*/ 108 h 428"/>
                  <a:gd name="connsiteX13" fmla="*/ 40 w 360"/>
                  <a:gd name="connsiteY13" fmla="*/ 230 h 428"/>
                  <a:gd name="connsiteX14" fmla="*/ 14 w 360"/>
                  <a:gd name="connsiteY14" fmla="*/ 249 h 428"/>
                  <a:gd name="connsiteX15" fmla="*/ 0 w 360"/>
                  <a:gd name="connsiteY15" fmla="*/ 246 h 428"/>
                  <a:gd name="connsiteX16" fmla="*/ 14 w 360"/>
                  <a:gd name="connsiteY16" fmla="*/ 286 h 428"/>
                  <a:gd name="connsiteX17" fmla="*/ 40 w 360"/>
                  <a:gd name="connsiteY17" fmla="*/ 305 h 428"/>
                  <a:gd name="connsiteX18" fmla="*/ 40 w 360"/>
                  <a:gd name="connsiteY18" fmla="*/ 428 h 428"/>
                  <a:gd name="connsiteX19" fmla="*/ 150 w 360"/>
                  <a:gd name="connsiteY19" fmla="*/ 428 h 428"/>
                  <a:gd name="connsiteX20" fmla="*/ 171 w 360"/>
                  <a:gd name="connsiteY20" fmla="*/ 417 h 428"/>
                  <a:gd name="connsiteX21" fmla="*/ 166 w 360"/>
                  <a:gd name="connsiteY21" fmla="*/ 403 h 428"/>
                  <a:gd name="connsiteX22" fmla="*/ 166 w 360"/>
                  <a:gd name="connsiteY22" fmla="*/ 403 h 428"/>
                  <a:gd name="connsiteX23" fmla="*/ 151 w 360"/>
                  <a:gd name="connsiteY23" fmla="*/ 369 h 428"/>
                  <a:gd name="connsiteX24" fmla="*/ 200 w 360"/>
                  <a:gd name="connsiteY24" fmla="*/ 321 h 428"/>
                  <a:gd name="connsiteX25" fmla="*/ 248 w 360"/>
                  <a:gd name="connsiteY25" fmla="*/ 369 h 428"/>
                  <a:gd name="connsiteX26" fmla="*/ 234 w 360"/>
                  <a:gd name="connsiteY26" fmla="*/ 403 h 428"/>
                  <a:gd name="connsiteX27" fmla="*/ 234 w 360"/>
                  <a:gd name="connsiteY27" fmla="*/ 403 h 428"/>
                  <a:gd name="connsiteX28" fmla="*/ 229 w 360"/>
                  <a:gd name="connsiteY28" fmla="*/ 417 h 428"/>
                  <a:gd name="connsiteX29" fmla="*/ 250 w 360"/>
                  <a:gd name="connsiteY29" fmla="*/ 428 h 428"/>
                  <a:gd name="connsiteX30" fmla="*/ 360 w 360"/>
                  <a:gd name="connsiteY30" fmla="*/ 428 h 428"/>
                  <a:gd name="connsiteX31" fmla="*/ 360 w 360"/>
                  <a:gd name="connsiteY31" fmla="*/ 317 h 428"/>
                  <a:gd name="connsiteX32" fmla="*/ 349 w 360"/>
                  <a:gd name="connsiteY32" fmla="*/ 297 h 428"/>
                  <a:gd name="connsiteX33" fmla="*/ 335 w 360"/>
                  <a:gd name="connsiteY33" fmla="*/ 302 h 428"/>
                  <a:gd name="connsiteX34" fmla="*/ 335 w 360"/>
                  <a:gd name="connsiteY34" fmla="*/ 302 h 428"/>
                  <a:gd name="connsiteX35" fmla="*/ 301 w 360"/>
                  <a:gd name="connsiteY35" fmla="*/ 316 h 428"/>
                  <a:gd name="connsiteX36" fmla="*/ 253 w 360"/>
                  <a:gd name="connsiteY36" fmla="*/ 268 h 428"/>
                  <a:gd name="connsiteX37" fmla="*/ 301 w 360"/>
                  <a:gd name="connsiteY37" fmla="*/ 219 h 428"/>
                  <a:gd name="connsiteX38" fmla="*/ 335 w 360"/>
                  <a:gd name="connsiteY38" fmla="*/ 234 h 428"/>
                  <a:gd name="connsiteX39" fmla="*/ 335 w 360"/>
                  <a:gd name="connsiteY39" fmla="*/ 234 h 428"/>
                  <a:gd name="connsiteX40" fmla="*/ 349 w 360"/>
                  <a:gd name="connsiteY40" fmla="*/ 239 h 428"/>
                  <a:gd name="connsiteX41" fmla="*/ 360 w 360"/>
                  <a:gd name="connsiteY41" fmla="*/ 219 h 428"/>
                  <a:gd name="connsiteX42" fmla="*/ 360 w 360"/>
                  <a:gd name="connsiteY42" fmla="*/ 140 h 428"/>
                  <a:gd name="connsiteX43" fmla="*/ 360 w 360"/>
                  <a:gd name="connsiteY43" fmla="*/ 140 h 428"/>
                  <a:gd name="connsiteX44" fmla="*/ 360 w 360"/>
                  <a:gd name="connsiteY44" fmla="*/ 108 h 428"/>
                  <a:gd name="connsiteX0" fmla="*/ 350 w 350"/>
                  <a:gd name="connsiteY0" fmla="*/ 108 h 428"/>
                  <a:gd name="connsiteX1" fmla="*/ 350 w 350"/>
                  <a:gd name="connsiteY1" fmla="*/ 108 h 428"/>
                  <a:gd name="connsiteX2" fmla="*/ 350 w 350"/>
                  <a:gd name="connsiteY2" fmla="*/ 108 h 428"/>
                  <a:gd name="connsiteX3" fmla="*/ 228 w 350"/>
                  <a:gd name="connsiteY3" fmla="*/ 108 h 428"/>
                  <a:gd name="connsiteX4" fmla="*/ 209 w 350"/>
                  <a:gd name="connsiteY4" fmla="*/ 82 h 428"/>
                  <a:gd name="connsiteX5" fmla="*/ 212 w 350"/>
                  <a:gd name="connsiteY5" fmla="*/ 68 h 428"/>
                  <a:gd name="connsiteX6" fmla="*/ 229 w 350"/>
                  <a:gd name="connsiteY6" fmla="*/ 37 h 428"/>
                  <a:gd name="connsiteX7" fmla="*/ 190 w 350"/>
                  <a:gd name="connsiteY7" fmla="*/ 0 h 428"/>
                  <a:gd name="connsiteX8" fmla="*/ 152 w 350"/>
                  <a:gd name="connsiteY8" fmla="*/ 37 h 428"/>
                  <a:gd name="connsiteX9" fmla="*/ 170 w 350"/>
                  <a:gd name="connsiteY9" fmla="*/ 69 h 428"/>
                  <a:gd name="connsiteX10" fmla="*/ 172 w 350"/>
                  <a:gd name="connsiteY10" fmla="*/ 82 h 428"/>
                  <a:gd name="connsiteX11" fmla="*/ 153 w 350"/>
                  <a:gd name="connsiteY11" fmla="*/ 108 h 428"/>
                  <a:gd name="connsiteX12" fmla="*/ 30 w 350"/>
                  <a:gd name="connsiteY12" fmla="*/ 108 h 428"/>
                  <a:gd name="connsiteX13" fmla="*/ 30 w 350"/>
                  <a:gd name="connsiteY13" fmla="*/ 230 h 428"/>
                  <a:gd name="connsiteX14" fmla="*/ 4 w 350"/>
                  <a:gd name="connsiteY14" fmla="*/ 249 h 428"/>
                  <a:gd name="connsiteX15" fmla="*/ 4 w 350"/>
                  <a:gd name="connsiteY15" fmla="*/ 286 h 428"/>
                  <a:gd name="connsiteX16" fmla="*/ 30 w 350"/>
                  <a:gd name="connsiteY16" fmla="*/ 305 h 428"/>
                  <a:gd name="connsiteX17" fmla="*/ 30 w 350"/>
                  <a:gd name="connsiteY17" fmla="*/ 428 h 428"/>
                  <a:gd name="connsiteX18" fmla="*/ 140 w 350"/>
                  <a:gd name="connsiteY18" fmla="*/ 428 h 428"/>
                  <a:gd name="connsiteX19" fmla="*/ 161 w 350"/>
                  <a:gd name="connsiteY19" fmla="*/ 417 h 428"/>
                  <a:gd name="connsiteX20" fmla="*/ 156 w 350"/>
                  <a:gd name="connsiteY20" fmla="*/ 403 h 428"/>
                  <a:gd name="connsiteX21" fmla="*/ 156 w 350"/>
                  <a:gd name="connsiteY21" fmla="*/ 403 h 428"/>
                  <a:gd name="connsiteX22" fmla="*/ 141 w 350"/>
                  <a:gd name="connsiteY22" fmla="*/ 369 h 428"/>
                  <a:gd name="connsiteX23" fmla="*/ 190 w 350"/>
                  <a:gd name="connsiteY23" fmla="*/ 321 h 428"/>
                  <a:gd name="connsiteX24" fmla="*/ 238 w 350"/>
                  <a:gd name="connsiteY24" fmla="*/ 369 h 428"/>
                  <a:gd name="connsiteX25" fmla="*/ 224 w 350"/>
                  <a:gd name="connsiteY25" fmla="*/ 403 h 428"/>
                  <a:gd name="connsiteX26" fmla="*/ 224 w 350"/>
                  <a:gd name="connsiteY26" fmla="*/ 403 h 428"/>
                  <a:gd name="connsiteX27" fmla="*/ 219 w 350"/>
                  <a:gd name="connsiteY27" fmla="*/ 417 h 428"/>
                  <a:gd name="connsiteX28" fmla="*/ 240 w 350"/>
                  <a:gd name="connsiteY28" fmla="*/ 428 h 428"/>
                  <a:gd name="connsiteX29" fmla="*/ 350 w 350"/>
                  <a:gd name="connsiteY29" fmla="*/ 428 h 428"/>
                  <a:gd name="connsiteX30" fmla="*/ 350 w 350"/>
                  <a:gd name="connsiteY30" fmla="*/ 317 h 428"/>
                  <a:gd name="connsiteX31" fmla="*/ 339 w 350"/>
                  <a:gd name="connsiteY31" fmla="*/ 297 h 428"/>
                  <a:gd name="connsiteX32" fmla="*/ 325 w 350"/>
                  <a:gd name="connsiteY32" fmla="*/ 302 h 428"/>
                  <a:gd name="connsiteX33" fmla="*/ 325 w 350"/>
                  <a:gd name="connsiteY33" fmla="*/ 302 h 428"/>
                  <a:gd name="connsiteX34" fmla="*/ 291 w 350"/>
                  <a:gd name="connsiteY34" fmla="*/ 316 h 428"/>
                  <a:gd name="connsiteX35" fmla="*/ 243 w 350"/>
                  <a:gd name="connsiteY35" fmla="*/ 268 h 428"/>
                  <a:gd name="connsiteX36" fmla="*/ 291 w 350"/>
                  <a:gd name="connsiteY36" fmla="*/ 219 h 428"/>
                  <a:gd name="connsiteX37" fmla="*/ 325 w 350"/>
                  <a:gd name="connsiteY37" fmla="*/ 234 h 428"/>
                  <a:gd name="connsiteX38" fmla="*/ 325 w 350"/>
                  <a:gd name="connsiteY38" fmla="*/ 234 h 428"/>
                  <a:gd name="connsiteX39" fmla="*/ 339 w 350"/>
                  <a:gd name="connsiteY39" fmla="*/ 239 h 428"/>
                  <a:gd name="connsiteX40" fmla="*/ 350 w 350"/>
                  <a:gd name="connsiteY40" fmla="*/ 219 h 428"/>
                  <a:gd name="connsiteX41" fmla="*/ 350 w 350"/>
                  <a:gd name="connsiteY41" fmla="*/ 140 h 428"/>
                  <a:gd name="connsiteX42" fmla="*/ 350 w 350"/>
                  <a:gd name="connsiteY42" fmla="*/ 140 h 428"/>
                  <a:gd name="connsiteX43" fmla="*/ 350 w 350"/>
                  <a:gd name="connsiteY43" fmla="*/ 108 h 428"/>
                  <a:gd name="connsiteX0" fmla="*/ 346 w 346"/>
                  <a:gd name="connsiteY0" fmla="*/ 108 h 428"/>
                  <a:gd name="connsiteX1" fmla="*/ 346 w 346"/>
                  <a:gd name="connsiteY1" fmla="*/ 108 h 428"/>
                  <a:gd name="connsiteX2" fmla="*/ 346 w 346"/>
                  <a:gd name="connsiteY2" fmla="*/ 108 h 428"/>
                  <a:gd name="connsiteX3" fmla="*/ 224 w 346"/>
                  <a:gd name="connsiteY3" fmla="*/ 108 h 428"/>
                  <a:gd name="connsiteX4" fmla="*/ 205 w 346"/>
                  <a:gd name="connsiteY4" fmla="*/ 82 h 428"/>
                  <a:gd name="connsiteX5" fmla="*/ 208 w 346"/>
                  <a:gd name="connsiteY5" fmla="*/ 68 h 428"/>
                  <a:gd name="connsiteX6" fmla="*/ 225 w 346"/>
                  <a:gd name="connsiteY6" fmla="*/ 37 h 428"/>
                  <a:gd name="connsiteX7" fmla="*/ 186 w 346"/>
                  <a:gd name="connsiteY7" fmla="*/ 0 h 428"/>
                  <a:gd name="connsiteX8" fmla="*/ 148 w 346"/>
                  <a:gd name="connsiteY8" fmla="*/ 37 h 428"/>
                  <a:gd name="connsiteX9" fmla="*/ 166 w 346"/>
                  <a:gd name="connsiteY9" fmla="*/ 69 h 428"/>
                  <a:gd name="connsiteX10" fmla="*/ 168 w 346"/>
                  <a:gd name="connsiteY10" fmla="*/ 82 h 428"/>
                  <a:gd name="connsiteX11" fmla="*/ 149 w 346"/>
                  <a:gd name="connsiteY11" fmla="*/ 108 h 428"/>
                  <a:gd name="connsiteX12" fmla="*/ 26 w 346"/>
                  <a:gd name="connsiteY12" fmla="*/ 108 h 428"/>
                  <a:gd name="connsiteX13" fmla="*/ 26 w 346"/>
                  <a:gd name="connsiteY13" fmla="*/ 230 h 428"/>
                  <a:gd name="connsiteX14" fmla="*/ 0 w 346"/>
                  <a:gd name="connsiteY14" fmla="*/ 286 h 428"/>
                  <a:gd name="connsiteX15" fmla="*/ 26 w 346"/>
                  <a:gd name="connsiteY15" fmla="*/ 305 h 428"/>
                  <a:gd name="connsiteX16" fmla="*/ 26 w 346"/>
                  <a:gd name="connsiteY16" fmla="*/ 428 h 428"/>
                  <a:gd name="connsiteX17" fmla="*/ 136 w 346"/>
                  <a:gd name="connsiteY17" fmla="*/ 428 h 428"/>
                  <a:gd name="connsiteX18" fmla="*/ 157 w 346"/>
                  <a:gd name="connsiteY18" fmla="*/ 417 h 428"/>
                  <a:gd name="connsiteX19" fmla="*/ 152 w 346"/>
                  <a:gd name="connsiteY19" fmla="*/ 403 h 428"/>
                  <a:gd name="connsiteX20" fmla="*/ 152 w 346"/>
                  <a:gd name="connsiteY20" fmla="*/ 403 h 428"/>
                  <a:gd name="connsiteX21" fmla="*/ 137 w 346"/>
                  <a:gd name="connsiteY21" fmla="*/ 369 h 428"/>
                  <a:gd name="connsiteX22" fmla="*/ 186 w 346"/>
                  <a:gd name="connsiteY22" fmla="*/ 321 h 428"/>
                  <a:gd name="connsiteX23" fmla="*/ 234 w 346"/>
                  <a:gd name="connsiteY23" fmla="*/ 369 h 428"/>
                  <a:gd name="connsiteX24" fmla="*/ 220 w 346"/>
                  <a:gd name="connsiteY24" fmla="*/ 403 h 428"/>
                  <a:gd name="connsiteX25" fmla="*/ 220 w 346"/>
                  <a:gd name="connsiteY25" fmla="*/ 403 h 428"/>
                  <a:gd name="connsiteX26" fmla="*/ 215 w 346"/>
                  <a:gd name="connsiteY26" fmla="*/ 417 h 428"/>
                  <a:gd name="connsiteX27" fmla="*/ 236 w 346"/>
                  <a:gd name="connsiteY27" fmla="*/ 428 h 428"/>
                  <a:gd name="connsiteX28" fmla="*/ 346 w 346"/>
                  <a:gd name="connsiteY28" fmla="*/ 428 h 428"/>
                  <a:gd name="connsiteX29" fmla="*/ 346 w 346"/>
                  <a:gd name="connsiteY29" fmla="*/ 317 h 428"/>
                  <a:gd name="connsiteX30" fmla="*/ 335 w 346"/>
                  <a:gd name="connsiteY30" fmla="*/ 297 h 428"/>
                  <a:gd name="connsiteX31" fmla="*/ 321 w 346"/>
                  <a:gd name="connsiteY31" fmla="*/ 302 h 428"/>
                  <a:gd name="connsiteX32" fmla="*/ 321 w 346"/>
                  <a:gd name="connsiteY32" fmla="*/ 302 h 428"/>
                  <a:gd name="connsiteX33" fmla="*/ 287 w 346"/>
                  <a:gd name="connsiteY33" fmla="*/ 316 h 428"/>
                  <a:gd name="connsiteX34" fmla="*/ 239 w 346"/>
                  <a:gd name="connsiteY34" fmla="*/ 268 h 428"/>
                  <a:gd name="connsiteX35" fmla="*/ 287 w 346"/>
                  <a:gd name="connsiteY35" fmla="*/ 219 h 428"/>
                  <a:gd name="connsiteX36" fmla="*/ 321 w 346"/>
                  <a:gd name="connsiteY36" fmla="*/ 234 h 428"/>
                  <a:gd name="connsiteX37" fmla="*/ 321 w 346"/>
                  <a:gd name="connsiteY37" fmla="*/ 234 h 428"/>
                  <a:gd name="connsiteX38" fmla="*/ 335 w 346"/>
                  <a:gd name="connsiteY38" fmla="*/ 239 h 428"/>
                  <a:gd name="connsiteX39" fmla="*/ 346 w 346"/>
                  <a:gd name="connsiteY39" fmla="*/ 219 h 428"/>
                  <a:gd name="connsiteX40" fmla="*/ 346 w 346"/>
                  <a:gd name="connsiteY40" fmla="*/ 140 h 428"/>
                  <a:gd name="connsiteX41" fmla="*/ 346 w 346"/>
                  <a:gd name="connsiteY41" fmla="*/ 140 h 428"/>
                  <a:gd name="connsiteX42" fmla="*/ 346 w 346"/>
                  <a:gd name="connsiteY42"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230 h 428"/>
                  <a:gd name="connsiteX14" fmla="*/ 0 w 320"/>
                  <a:gd name="connsiteY14" fmla="*/ 305 h 428"/>
                  <a:gd name="connsiteX15" fmla="*/ 0 w 320"/>
                  <a:gd name="connsiteY15" fmla="*/ 428 h 428"/>
                  <a:gd name="connsiteX16" fmla="*/ 110 w 320"/>
                  <a:gd name="connsiteY16" fmla="*/ 428 h 428"/>
                  <a:gd name="connsiteX17" fmla="*/ 131 w 320"/>
                  <a:gd name="connsiteY17" fmla="*/ 417 h 428"/>
                  <a:gd name="connsiteX18" fmla="*/ 126 w 320"/>
                  <a:gd name="connsiteY18" fmla="*/ 403 h 428"/>
                  <a:gd name="connsiteX19" fmla="*/ 126 w 320"/>
                  <a:gd name="connsiteY19" fmla="*/ 403 h 428"/>
                  <a:gd name="connsiteX20" fmla="*/ 111 w 320"/>
                  <a:gd name="connsiteY20" fmla="*/ 369 h 428"/>
                  <a:gd name="connsiteX21" fmla="*/ 160 w 320"/>
                  <a:gd name="connsiteY21" fmla="*/ 321 h 428"/>
                  <a:gd name="connsiteX22" fmla="*/ 208 w 320"/>
                  <a:gd name="connsiteY22" fmla="*/ 369 h 428"/>
                  <a:gd name="connsiteX23" fmla="*/ 194 w 320"/>
                  <a:gd name="connsiteY23" fmla="*/ 403 h 428"/>
                  <a:gd name="connsiteX24" fmla="*/ 194 w 320"/>
                  <a:gd name="connsiteY24" fmla="*/ 403 h 428"/>
                  <a:gd name="connsiteX25" fmla="*/ 189 w 320"/>
                  <a:gd name="connsiteY25" fmla="*/ 417 h 428"/>
                  <a:gd name="connsiteX26" fmla="*/ 210 w 320"/>
                  <a:gd name="connsiteY26" fmla="*/ 428 h 428"/>
                  <a:gd name="connsiteX27" fmla="*/ 320 w 320"/>
                  <a:gd name="connsiteY27" fmla="*/ 428 h 428"/>
                  <a:gd name="connsiteX28" fmla="*/ 320 w 320"/>
                  <a:gd name="connsiteY28" fmla="*/ 317 h 428"/>
                  <a:gd name="connsiteX29" fmla="*/ 309 w 320"/>
                  <a:gd name="connsiteY29" fmla="*/ 297 h 428"/>
                  <a:gd name="connsiteX30" fmla="*/ 295 w 320"/>
                  <a:gd name="connsiteY30" fmla="*/ 302 h 428"/>
                  <a:gd name="connsiteX31" fmla="*/ 295 w 320"/>
                  <a:gd name="connsiteY31" fmla="*/ 302 h 428"/>
                  <a:gd name="connsiteX32" fmla="*/ 261 w 320"/>
                  <a:gd name="connsiteY32" fmla="*/ 316 h 428"/>
                  <a:gd name="connsiteX33" fmla="*/ 213 w 320"/>
                  <a:gd name="connsiteY33" fmla="*/ 268 h 428"/>
                  <a:gd name="connsiteX34" fmla="*/ 261 w 320"/>
                  <a:gd name="connsiteY34" fmla="*/ 219 h 428"/>
                  <a:gd name="connsiteX35" fmla="*/ 295 w 320"/>
                  <a:gd name="connsiteY35" fmla="*/ 234 h 428"/>
                  <a:gd name="connsiteX36" fmla="*/ 295 w 320"/>
                  <a:gd name="connsiteY36" fmla="*/ 234 h 428"/>
                  <a:gd name="connsiteX37" fmla="*/ 309 w 320"/>
                  <a:gd name="connsiteY37" fmla="*/ 239 h 428"/>
                  <a:gd name="connsiteX38" fmla="*/ 320 w 320"/>
                  <a:gd name="connsiteY38" fmla="*/ 219 h 428"/>
                  <a:gd name="connsiteX39" fmla="*/ 320 w 320"/>
                  <a:gd name="connsiteY39" fmla="*/ 140 h 428"/>
                  <a:gd name="connsiteX40" fmla="*/ 320 w 320"/>
                  <a:gd name="connsiteY40" fmla="*/ 140 h 428"/>
                  <a:gd name="connsiteX41" fmla="*/ 320 w 320"/>
                  <a:gd name="connsiteY41"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305 h 428"/>
                  <a:gd name="connsiteX14" fmla="*/ 0 w 320"/>
                  <a:gd name="connsiteY14" fmla="*/ 428 h 428"/>
                  <a:gd name="connsiteX15" fmla="*/ 110 w 320"/>
                  <a:gd name="connsiteY15" fmla="*/ 428 h 428"/>
                  <a:gd name="connsiteX16" fmla="*/ 131 w 320"/>
                  <a:gd name="connsiteY16" fmla="*/ 417 h 428"/>
                  <a:gd name="connsiteX17" fmla="*/ 126 w 320"/>
                  <a:gd name="connsiteY17" fmla="*/ 403 h 428"/>
                  <a:gd name="connsiteX18" fmla="*/ 126 w 320"/>
                  <a:gd name="connsiteY18" fmla="*/ 403 h 428"/>
                  <a:gd name="connsiteX19" fmla="*/ 111 w 320"/>
                  <a:gd name="connsiteY19" fmla="*/ 369 h 428"/>
                  <a:gd name="connsiteX20" fmla="*/ 160 w 320"/>
                  <a:gd name="connsiteY20" fmla="*/ 321 h 428"/>
                  <a:gd name="connsiteX21" fmla="*/ 208 w 320"/>
                  <a:gd name="connsiteY21" fmla="*/ 369 h 428"/>
                  <a:gd name="connsiteX22" fmla="*/ 194 w 320"/>
                  <a:gd name="connsiteY22" fmla="*/ 403 h 428"/>
                  <a:gd name="connsiteX23" fmla="*/ 194 w 320"/>
                  <a:gd name="connsiteY23" fmla="*/ 403 h 428"/>
                  <a:gd name="connsiteX24" fmla="*/ 189 w 320"/>
                  <a:gd name="connsiteY24" fmla="*/ 417 h 428"/>
                  <a:gd name="connsiteX25" fmla="*/ 210 w 320"/>
                  <a:gd name="connsiteY25" fmla="*/ 428 h 428"/>
                  <a:gd name="connsiteX26" fmla="*/ 320 w 320"/>
                  <a:gd name="connsiteY26" fmla="*/ 428 h 428"/>
                  <a:gd name="connsiteX27" fmla="*/ 320 w 320"/>
                  <a:gd name="connsiteY27" fmla="*/ 317 h 428"/>
                  <a:gd name="connsiteX28" fmla="*/ 309 w 320"/>
                  <a:gd name="connsiteY28" fmla="*/ 297 h 428"/>
                  <a:gd name="connsiteX29" fmla="*/ 295 w 320"/>
                  <a:gd name="connsiteY29" fmla="*/ 302 h 428"/>
                  <a:gd name="connsiteX30" fmla="*/ 295 w 320"/>
                  <a:gd name="connsiteY30" fmla="*/ 302 h 428"/>
                  <a:gd name="connsiteX31" fmla="*/ 261 w 320"/>
                  <a:gd name="connsiteY31" fmla="*/ 316 h 428"/>
                  <a:gd name="connsiteX32" fmla="*/ 213 w 320"/>
                  <a:gd name="connsiteY32" fmla="*/ 268 h 428"/>
                  <a:gd name="connsiteX33" fmla="*/ 261 w 320"/>
                  <a:gd name="connsiteY33" fmla="*/ 219 h 428"/>
                  <a:gd name="connsiteX34" fmla="*/ 295 w 320"/>
                  <a:gd name="connsiteY34" fmla="*/ 234 h 428"/>
                  <a:gd name="connsiteX35" fmla="*/ 295 w 320"/>
                  <a:gd name="connsiteY35" fmla="*/ 234 h 428"/>
                  <a:gd name="connsiteX36" fmla="*/ 309 w 320"/>
                  <a:gd name="connsiteY36" fmla="*/ 239 h 428"/>
                  <a:gd name="connsiteX37" fmla="*/ 320 w 320"/>
                  <a:gd name="connsiteY37" fmla="*/ 219 h 428"/>
                  <a:gd name="connsiteX38" fmla="*/ 320 w 320"/>
                  <a:gd name="connsiteY38" fmla="*/ 140 h 428"/>
                  <a:gd name="connsiteX39" fmla="*/ 320 w 320"/>
                  <a:gd name="connsiteY39" fmla="*/ 140 h 428"/>
                  <a:gd name="connsiteX40" fmla="*/ 320 w 320"/>
                  <a:gd name="connsiteY40"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111 w 320"/>
                  <a:gd name="connsiteY18" fmla="*/ 369 h 428"/>
                  <a:gd name="connsiteX19" fmla="*/ 160 w 320"/>
                  <a:gd name="connsiteY19" fmla="*/ 321 h 428"/>
                  <a:gd name="connsiteX20" fmla="*/ 208 w 320"/>
                  <a:gd name="connsiteY20" fmla="*/ 369 h 428"/>
                  <a:gd name="connsiteX21" fmla="*/ 194 w 320"/>
                  <a:gd name="connsiteY21" fmla="*/ 403 h 428"/>
                  <a:gd name="connsiteX22" fmla="*/ 194 w 320"/>
                  <a:gd name="connsiteY22" fmla="*/ 403 h 428"/>
                  <a:gd name="connsiteX23" fmla="*/ 189 w 320"/>
                  <a:gd name="connsiteY23" fmla="*/ 417 h 428"/>
                  <a:gd name="connsiteX24" fmla="*/ 210 w 320"/>
                  <a:gd name="connsiteY24" fmla="*/ 428 h 428"/>
                  <a:gd name="connsiteX25" fmla="*/ 320 w 320"/>
                  <a:gd name="connsiteY25" fmla="*/ 428 h 428"/>
                  <a:gd name="connsiteX26" fmla="*/ 320 w 320"/>
                  <a:gd name="connsiteY26" fmla="*/ 317 h 428"/>
                  <a:gd name="connsiteX27" fmla="*/ 309 w 320"/>
                  <a:gd name="connsiteY27" fmla="*/ 297 h 428"/>
                  <a:gd name="connsiteX28" fmla="*/ 295 w 320"/>
                  <a:gd name="connsiteY28" fmla="*/ 302 h 428"/>
                  <a:gd name="connsiteX29" fmla="*/ 295 w 320"/>
                  <a:gd name="connsiteY29" fmla="*/ 302 h 428"/>
                  <a:gd name="connsiteX30" fmla="*/ 261 w 320"/>
                  <a:gd name="connsiteY30" fmla="*/ 316 h 428"/>
                  <a:gd name="connsiteX31" fmla="*/ 213 w 320"/>
                  <a:gd name="connsiteY31" fmla="*/ 268 h 428"/>
                  <a:gd name="connsiteX32" fmla="*/ 261 w 320"/>
                  <a:gd name="connsiteY32" fmla="*/ 219 h 428"/>
                  <a:gd name="connsiteX33" fmla="*/ 295 w 320"/>
                  <a:gd name="connsiteY33" fmla="*/ 234 h 428"/>
                  <a:gd name="connsiteX34" fmla="*/ 295 w 320"/>
                  <a:gd name="connsiteY34" fmla="*/ 234 h 428"/>
                  <a:gd name="connsiteX35" fmla="*/ 309 w 320"/>
                  <a:gd name="connsiteY35" fmla="*/ 239 h 428"/>
                  <a:gd name="connsiteX36" fmla="*/ 320 w 320"/>
                  <a:gd name="connsiteY36" fmla="*/ 219 h 428"/>
                  <a:gd name="connsiteX37" fmla="*/ 320 w 320"/>
                  <a:gd name="connsiteY37" fmla="*/ 140 h 428"/>
                  <a:gd name="connsiteX38" fmla="*/ 320 w 320"/>
                  <a:gd name="connsiteY38" fmla="*/ 140 h 428"/>
                  <a:gd name="connsiteX39" fmla="*/ 320 w 320"/>
                  <a:gd name="connsiteY39"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111 w 320"/>
                  <a:gd name="connsiteY18" fmla="*/ 369 h 428"/>
                  <a:gd name="connsiteX19" fmla="*/ 208 w 320"/>
                  <a:gd name="connsiteY19" fmla="*/ 369 h 428"/>
                  <a:gd name="connsiteX20" fmla="*/ 194 w 320"/>
                  <a:gd name="connsiteY20" fmla="*/ 403 h 428"/>
                  <a:gd name="connsiteX21" fmla="*/ 194 w 320"/>
                  <a:gd name="connsiteY21" fmla="*/ 403 h 428"/>
                  <a:gd name="connsiteX22" fmla="*/ 189 w 320"/>
                  <a:gd name="connsiteY22" fmla="*/ 417 h 428"/>
                  <a:gd name="connsiteX23" fmla="*/ 210 w 320"/>
                  <a:gd name="connsiteY23" fmla="*/ 428 h 428"/>
                  <a:gd name="connsiteX24" fmla="*/ 320 w 320"/>
                  <a:gd name="connsiteY24" fmla="*/ 428 h 428"/>
                  <a:gd name="connsiteX25" fmla="*/ 320 w 320"/>
                  <a:gd name="connsiteY25" fmla="*/ 317 h 428"/>
                  <a:gd name="connsiteX26" fmla="*/ 309 w 320"/>
                  <a:gd name="connsiteY26" fmla="*/ 297 h 428"/>
                  <a:gd name="connsiteX27" fmla="*/ 295 w 320"/>
                  <a:gd name="connsiteY27" fmla="*/ 302 h 428"/>
                  <a:gd name="connsiteX28" fmla="*/ 295 w 320"/>
                  <a:gd name="connsiteY28" fmla="*/ 302 h 428"/>
                  <a:gd name="connsiteX29" fmla="*/ 261 w 320"/>
                  <a:gd name="connsiteY29" fmla="*/ 316 h 428"/>
                  <a:gd name="connsiteX30" fmla="*/ 213 w 320"/>
                  <a:gd name="connsiteY30" fmla="*/ 268 h 428"/>
                  <a:gd name="connsiteX31" fmla="*/ 261 w 320"/>
                  <a:gd name="connsiteY31" fmla="*/ 219 h 428"/>
                  <a:gd name="connsiteX32" fmla="*/ 295 w 320"/>
                  <a:gd name="connsiteY32" fmla="*/ 234 h 428"/>
                  <a:gd name="connsiteX33" fmla="*/ 295 w 320"/>
                  <a:gd name="connsiteY33" fmla="*/ 234 h 428"/>
                  <a:gd name="connsiteX34" fmla="*/ 309 w 320"/>
                  <a:gd name="connsiteY34" fmla="*/ 239 h 428"/>
                  <a:gd name="connsiteX35" fmla="*/ 320 w 320"/>
                  <a:gd name="connsiteY35" fmla="*/ 219 h 428"/>
                  <a:gd name="connsiteX36" fmla="*/ 320 w 320"/>
                  <a:gd name="connsiteY36" fmla="*/ 140 h 428"/>
                  <a:gd name="connsiteX37" fmla="*/ 320 w 320"/>
                  <a:gd name="connsiteY37" fmla="*/ 140 h 428"/>
                  <a:gd name="connsiteX38" fmla="*/ 320 w 320"/>
                  <a:gd name="connsiteY38"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208 w 320"/>
                  <a:gd name="connsiteY18" fmla="*/ 369 h 428"/>
                  <a:gd name="connsiteX19" fmla="*/ 194 w 320"/>
                  <a:gd name="connsiteY19" fmla="*/ 403 h 428"/>
                  <a:gd name="connsiteX20" fmla="*/ 194 w 320"/>
                  <a:gd name="connsiteY20" fmla="*/ 403 h 428"/>
                  <a:gd name="connsiteX21" fmla="*/ 189 w 320"/>
                  <a:gd name="connsiteY21" fmla="*/ 417 h 428"/>
                  <a:gd name="connsiteX22" fmla="*/ 210 w 320"/>
                  <a:gd name="connsiteY22" fmla="*/ 428 h 428"/>
                  <a:gd name="connsiteX23" fmla="*/ 320 w 320"/>
                  <a:gd name="connsiteY23" fmla="*/ 428 h 428"/>
                  <a:gd name="connsiteX24" fmla="*/ 320 w 320"/>
                  <a:gd name="connsiteY24" fmla="*/ 317 h 428"/>
                  <a:gd name="connsiteX25" fmla="*/ 309 w 320"/>
                  <a:gd name="connsiteY25" fmla="*/ 297 h 428"/>
                  <a:gd name="connsiteX26" fmla="*/ 295 w 320"/>
                  <a:gd name="connsiteY26" fmla="*/ 302 h 428"/>
                  <a:gd name="connsiteX27" fmla="*/ 295 w 320"/>
                  <a:gd name="connsiteY27" fmla="*/ 302 h 428"/>
                  <a:gd name="connsiteX28" fmla="*/ 261 w 320"/>
                  <a:gd name="connsiteY28" fmla="*/ 316 h 428"/>
                  <a:gd name="connsiteX29" fmla="*/ 213 w 320"/>
                  <a:gd name="connsiteY29" fmla="*/ 268 h 428"/>
                  <a:gd name="connsiteX30" fmla="*/ 261 w 320"/>
                  <a:gd name="connsiteY30" fmla="*/ 219 h 428"/>
                  <a:gd name="connsiteX31" fmla="*/ 295 w 320"/>
                  <a:gd name="connsiteY31" fmla="*/ 234 h 428"/>
                  <a:gd name="connsiteX32" fmla="*/ 295 w 320"/>
                  <a:gd name="connsiteY32" fmla="*/ 234 h 428"/>
                  <a:gd name="connsiteX33" fmla="*/ 309 w 320"/>
                  <a:gd name="connsiteY33" fmla="*/ 239 h 428"/>
                  <a:gd name="connsiteX34" fmla="*/ 320 w 320"/>
                  <a:gd name="connsiteY34" fmla="*/ 219 h 428"/>
                  <a:gd name="connsiteX35" fmla="*/ 320 w 320"/>
                  <a:gd name="connsiteY35" fmla="*/ 140 h 428"/>
                  <a:gd name="connsiteX36" fmla="*/ 320 w 320"/>
                  <a:gd name="connsiteY36" fmla="*/ 140 h 428"/>
                  <a:gd name="connsiteX37" fmla="*/ 320 w 320"/>
                  <a:gd name="connsiteY37"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194 w 320"/>
                  <a:gd name="connsiteY18" fmla="*/ 403 h 428"/>
                  <a:gd name="connsiteX19" fmla="*/ 194 w 320"/>
                  <a:gd name="connsiteY19" fmla="*/ 403 h 428"/>
                  <a:gd name="connsiteX20" fmla="*/ 189 w 320"/>
                  <a:gd name="connsiteY20" fmla="*/ 417 h 428"/>
                  <a:gd name="connsiteX21" fmla="*/ 210 w 320"/>
                  <a:gd name="connsiteY21" fmla="*/ 428 h 428"/>
                  <a:gd name="connsiteX22" fmla="*/ 320 w 320"/>
                  <a:gd name="connsiteY22" fmla="*/ 428 h 428"/>
                  <a:gd name="connsiteX23" fmla="*/ 320 w 320"/>
                  <a:gd name="connsiteY23" fmla="*/ 317 h 428"/>
                  <a:gd name="connsiteX24" fmla="*/ 309 w 320"/>
                  <a:gd name="connsiteY24" fmla="*/ 297 h 428"/>
                  <a:gd name="connsiteX25" fmla="*/ 295 w 320"/>
                  <a:gd name="connsiteY25" fmla="*/ 302 h 428"/>
                  <a:gd name="connsiteX26" fmla="*/ 295 w 320"/>
                  <a:gd name="connsiteY26" fmla="*/ 302 h 428"/>
                  <a:gd name="connsiteX27" fmla="*/ 261 w 320"/>
                  <a:gd name="connsiteY27" fmla="*/ 316 h 428"/>
                  <a:gd name="connsiteX28" fmla="*/ 213 w 320"/>
                  <a:gd name="connsiteY28" fmla="*/ 268 h 428"/>
                  <a:gd name="connsiteX29" fmla="*/ 261 w 320"/>
                  <a:gd name="connsiteY29" fmla="*/ 219 h 428"/>
                  <a:gd name="connsiteX30" fmla="*/ 295 w 320"/>
                  <a:gd name="connsiteY30" fmla="*/ 234 h 428"/>
                  <a:gd name="connsiteX31" fmla="*/ 295 w 320"/>
                  <a:gd name="connsiteY31" fmla="*/ 234 h 428"/>
                  <a:gd name="connsiteX32" fmla="*/ 309 w 320"/>
                  <a:gd name="connsiteY32" fmla="*/ 239 h 428"/>
                  <a:gd name="connsiteX33" fmla="*/ 320 w 320"/>
                  <a:gd name="connsiteY33" fmla="*/ 219 h 428"/>
                  <a:gd name="connsiteX34" fmla="*/ 320 w 320"/>
                  <a:gd name="connsiteY34" fmla="*/ 140 h 428"/>
                  <a:gd name="connsiteX35" fmla="*/ 320 w 320"/>
                  <a:gd name="connsiteY35" fmla="*/ 140 h 428"/>
                  <a:gd name="connsiteX36" fmla="*/ 320 w 320"/>
                  <a:gd name="connsiteY36"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194 w 320"/>
                  <a:gd name="connsiteY18" fmla="*/ 403 h 428"/>
                  <a:gd name="connsiteX19" fmla="*/ 189 w 320"/>
                  <a:gd name="connsiteY19" fmla="*/ 417 h 428"/>
                  <a:gd name="connsiteX20" fmla="*/ 210 w 320"/>
                  <a:gd name="connsiteY20" fmla="*/ 428 h 428"/>
                  <a:gd name="connsiteX21" fmla="*/ 320 w 320"/>
                  <a:gd name="connsiteY21" fmla="*/ 428 h 428"/>
                  <a:gd name="connsiteX22" fmla="*/ 320 w 320"/>
                  <a:gd name="connsiteY22" fmla="*/ 317 h 428"/>
                  <a:gd name="connsiteX23" fmla="*/ 309 w 320"/>
                  <a:gd name="connsiteY23" fmla="*/ 297 h 428"/>
                  <a:gd name="connsiteX24" fmla="*/ 295 w 320"/>
                  <a:gd name="connsiteY24" fmla="*/ 302 h 428"/>
                  <a:gd name="connsiteX25" fmla="*/ 295 w 320"/>
                  <a:gd name="connsiteY25" fmla="*/ 302 h 428"/>
                  <a:gd name="connsiteX26" fmla="*/ 261 w 320"/>
                  <a:gd name="connsiteY26" fmla="*/ 316 h 428"/>
                  <a:gd name="connsiteX27" fmla="*/ 213 w 320"/>
                  <a:gd name="connsiteY27" fmla="*/ 268 h 428"/>
                  <a:gd name="connsiteX28" fmla="*/ 261 w 320"/>
                  <a:gd name="connsiteY28" fmla="*/ 219 h 428"/>
                  <a:gd name="connsiteX29" fmla="*/ 295 w 320"/>
                  <a:gd name="connsiteY29" fmla="*/ 234 h 428"/>
                  <a:gd name="connsiteX30" fmla="*/ 295 w 320"/>
                  <a:gd name="connsiteY30" fmla="*/ 234 h 428"/>
                  <a:gd name="connsiteX31" fmla="*/ 309 w 320"/>
                  <a:gd name="connsiteY31" fmla="*/ 239 h 428"/>
                  <a:gd name="connsiteX32" fmla="*/ 320 w 320"/>
                  <a:gd name="connsiteY32" fmla="*/ 219 h 428"/>
                  <a:gd name="connsiteX33" fmla="*/ 320 w 320"/>
                  <a:gd name="connsiteY33" fmla="*/ 140 h 428"/>
                  <a:gd name="connsiteX34" fmla="*/ 320 w 320"/>
                  <a:gd name="connsiteY34" fmla="*/ 140 h 428"/>
                  <a:gd name="connsiteX35" fmla="*/ 320 w 320"/>
                  <a:gd name="connsiteY35"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189 w 320"/>
                  <a:gd name="connsiteY18" fmla="*/ 417 h 428"/>
                  <a:gd name="connsiteX19" fmla="*/ 210 w 320"/>
                  <a:gd name="connsiteY19" fmla="*/ 428 h 428"/>
                  <a:gd name="connsiteX20" fmla="*/ 320 w 320"/>
                  <a:gd name="connsiteY20" fmla="*/ 428 h 428"/>
                  <a:gd name="connsiteX21" fmla="*/ 320 w 320"/>
                  <a:gd name="connsiteY21" fmla="*/ 317 h 428"/>
                  <a:gd name="connsiteX22" fmla="*/ 309 w 320"/>
                  <a:gd name="connsiteY22" fmla="*/ 297 h 428"/>
                  <a:gd name="connsiteX23" fmla="*/ 295 w 320"/>
                  <a:gd name="connsiteY23" fmla="*/ 302 h 428"/>
                  <a:gd name="connsiteX24" fmla="*/ 295 w 320"/>
                  <a:gd name="connsiteY24" fmla="*/ 302 h 428"/>
                  <a:gd name="connsiteX25" fmla="*/ 261 w 320"/>
                  <a:gd name="connsiteY25" fmla="*/ 316 h 428"/>
                  <a:gd name="connsiteX26" fmla="*/ 213 w 320"/>
                  <a:gd name="connsiteY26" fmla="*/ 268 h 428"/>
                  <a:gd name="connsiteX27" fmla="*/ 261 w 320"/>
                  <a:gd name="connsiteY27" fmla="*/ 219 h 428"/>
                  <a:gd name="connsiteX28" fmla="*/ 295 w 320"/>
                  <a:gd name="connsiteY28" fmla="*/ 234 h 428"/>
                  <a:gd name="connsiteX29" fmla="*/ 295 w 320"/>
                  <a:gd name="connsiteY29" fmla="*/ 234 h 428"/>
                  <a:gd name="connsiteX30" fmla="*/ 309 w 320"/>
                  <a:gd name="connsiteY30" fmla="*/ 239 h 428"/>
                  <a:gd name="connsiteX31" fmla="*/ 320 w 320"/>
                  <a:gd name="connsiteY31" fmla="*/ 219 h 428"/>
                  <a:gd name="connsiteX32" fmla="*/ 320 w 320"/>
                  <a:gd name="connsiteY32" fmla="*/ 140 h 428"/>
                  <a:gd name="connsiteX33" fmla="*/ 320 w 320"/>
                  <a:gd name="connsiteY33" fmla="*/ 140 h 428"/>
                  <a:gd name="connsiteX34" fmla="*/ 320 w 320"/>
                  <a:gd name="connsiteY34"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89 w 320"/>
                  <a:gd name="connsiteY17" fmla="*/ 417 h 428"/>
                  <a:gd name="connsiteX18" fmla="*/ 210 w 320"/>
                  <a:gd name="connsiteY18" fmla="*/ 428 h 428"/>
                  <a:gd name="connsiteX19" fmla="*/ 320 w 320"/>
                  <a:gd name="connsiteY19" fmla="*/ 428 h 428"/>
                  <a:gd name="connsiteX20" fmla="*/ 320 w 320"/>
                  <a:gd name="connsiteY20" fmla="*/ 317 h 428"/>
                  <a:gd name="connsiteX21" fmla="*/ 309 w 320"/>
                  <a:gd name="connsiteY21" fmla="*/ 297 h 428"/>
                  <a:gd name="connsiteX22" fmla="*/ 295 w 320"/>
                  <a:gd name="connsiteY22" fmla="*/ 302 h 428"/>
                  <a:gd name="connsiteX23" fmla="*/ 295 w 320"/>
                  <a:gd name="connsiteY23" fmla="*/ 302 h 428"/>
                  <a:gd name="connsiteX24" fmla="*/ 261 w 320"/>
                  <a:gd name="connsiteY24" fmla="*/ 316 h 428"/>
                  <a:gd name="connsiteX25" fmla="*/ 213 w 320"/>
                  <a:gd name="connsiteY25" fmla="*/ 268 h 428"/>
                  <a:gd name="connsiteX26" fmla="*/ 261 w 320"/>
                  <a:gd name="connsiteY26" fmla="*/ 219 h 428"/>
                  <a:gd name="connsiteX27" fmla="*/ 295 w 320"/>
                  <a:gd name="connsiteY27" fmla="*/ 234 h 428"/>
                  <a:gd name="connsiteX28" fmla="*/ 295 w 320"/>
                  <a:gd name="connsiteY28" fmla="*/ 234 h 428"/>
                  <a:gd name="connsiteX29" fmla="*/ 309 w 320"/>
                  <a:gd name="connsiteY29" fmla="*/ 239 h 428"/>
                  <a:gd name="connsiteX30" fmla="*/ 320 w 320"/>
                  <a:gd name="connsiteY30" fmla="*/ 219 h 428"/>
                  <a:gd name="connsiteX31" fmla="*/ 320 w 320"/>
                  <a:gd name="connsiteY31" fmla="*/ 140 h 428"/>
                  <a:gd name="connsiteX32" fmla="*/ 320 w 320"/>
                  <a:gd name="connsiteY32" fmla="*/ 140 h 428"/>
                  <a:gd name="connsiteX33" fmla="*/ 320 w 320"/>
                  <a:gd name="connsiteY33"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89 w 320"/>
                  <a:gd name="connsiteY16" fmla="*/ 417 h 428"/>
                  <a:gd name="connsiteX17" fmla="*/ 210 w 320"/>
                  <a:gd name="connsiteY17" fmla="*/ 428 h 428"/>
                  <a:gd name="connsiteX18" fmla="*/ 320 w 320"/>
                  <a:gd name="connsiteY18" fmla="*/ 428 h 428"/>
                  <a:gd name="connsiteX19" fmla="*/ 320 w 320"/>
                  <a:gd name="connsiteY19" fmla="*/ 317 h 428"/>
                  <a:gd name="connsiteX20" fmla="*/ 309 w 320"/>
                  <a:gd name="connsiteY20" fmla="*/ 297 h 428"/>
                  <a:gd name="connsiteX21" fmla="*/ 295 w 320"/>
                  <a:gd name="connsiteY21" fmla="*/ 302 h 428"/>
                  <a:gd name="connsiteX22" fmla="*/ 295 w 320"/>
                  <a:gd name="connsiteY22" fmla="*/ 302 h 428"/>
                  <a:gd name="connsiteX23" fmla="*/ 261 w 320"/>
                  <a:gd name="connsiteY23" fmla="*/ 316 h 428"/>
                  <a:gd name="connsiteX24" fmla="*/ 213 w 320"/>
                  <a:gd name="connsiteY24" fmla="*/ 268 h 428"/>
                  <a:gd name="connsiteX25" fmla="*/ 261 w 320"/>
                  <a:gd name="connsiteY25" fmla="*/ 219 h 428"/>
                  <a:gd name="connsiteX26" fmla="*/ 295 w 320"/>
                  <a:gd name="connsiteY26" fmla="*/ 234 h 428"/>
                  <a:gd name="connsiteX27" fmla="*/ 295 w 320"/>
                  <a:gd name="connsiteY27" fmla="*/ 234 h 428"/>
                  <a:gd name="connsiteX28" fmla="*/ 309 w 320"/>
                  <a:gd name="connsiteY28" fmla="*/ 239 h 428"/>
                  <a:gd name="connsiteX29" fmla="*/ 320 w 320"/>
                  <a:gd name="connsiteY29" fmla="*/ 219 h 428"/>
                  <a:gd name="connsiteX30" fmla="*/ 320 w 320"/>
                  <a:gd name="connsiteY30" fmla="*/ 140 h 428"/>
                  <a:gd name="connsiteX31" fmla="*/ 320 w 320"/>
                  <a:gd name="connsiteY31" fmla="*/ 140 h 428"/>
                  <a:gd name="connsiteX32" fmla="*/ 320 w 320"/>
                  <a:gd name="connsiteY32"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89 w 320"/>
                  <a:gd name="connsiteY15" fmla="*/ 417 h 428"/>
                  <a:gd name="connsiteX16" fmla="*/ 210 w 320"/>
                  <a:gd name="connsiteY16" fmla="*/ 428 h 428"/>
                  <a:gd name="connsiteX17" fmla="*/ 320 w 320"/>
                  <a:gd name="connsiteY17" fmla="*/ 428 h 428"/>
                  <a:gd name="connsiteX18" fmla="*/ 320 w 320"/>
                  <a:gd name="connsiteY18" fmla="*/ 317 h 428"/>
                  <a:gd name="connsiteX19" fmla="*/ 309 w 320"/>
                  <a:gd name="connsiteY19" fmla="*/ 297 h 428"/>
                  <a:gd name="connsiteX20" fmla="*/ 295 w 320"/>
                  <a:gd name="connsiteY20" fmla="*/ 302 h 428"/>
                  <a:gd name="connsiteX21" fmla="*/ 295 w 320"/>
                  <a:gd name="connsiteY21" fmla="*/ 302 h 428"/>
                  <a:gd name="connsiteX22" fmla="*/ 261 w 320"/>
                  <a:gd name="connsiteY22" fmla="*/ 316 h 428"/>
                  <a:gd name="connsiteX23" fmla="*/ 213 w 320"/>
                  <a:gd name="connsiteY23" fmla="*/ 268 h 428"/>
                  <a:gd name="connsiteX24" fmla="*/ 261 w 320"/>
                  <a:gd name="connsiteY24" fmla="*/ 219 h 428"/>
                  <a:gd name="connsiteX25" fmla="*/ 295 w 320"/>
                  <a:gd name="connsiteY25" fmla="*/ 234 h 428"/>
                  <a:gd name="connsiteX26" fmla="*/ 295 w 320"/>
                  <a:gd name="connsiteY26" fmla="*/ 234 h 428"/>
                  <a:gd name="connsiteX27" fmla="*/ 309 w 320"/>
                  <a:gd name="connsiteY27" fmla="*/ 239 h 428"/>
                  <a:gd name="connsiteX28" fmla="*/ 320 w 320"/>
                  <a:gd name="connsiteY28" fmla="*/ 219 h 428"/>
                  <a:gd name="connsiteX29" fmla="*/ 320 w 320"/>
                  <a:gd name="connsiteY29" fmla="*/ 140 h 428"/>
                  <a:gd name="connsiteX30" fmla="*/ 320 w 320"/>
                  <a:gd name="connsiteY30" fmla="*/ 140 h 428"/>
                  <a:gd name="connsiteX31" fmla="*/ 320 w 320"/>
                  <a:gd name="connsiteY31"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210 w 320"/>
                  <a:gd name="connsiteY15" fmla="*/ 428 h 428"/>
                  <a:gd name="connsiteX16" fmla="*/ 320 w 320"/>
                  <a:gd name="connsiteY16" fmla="*/ 428 h 428"/>
                  <a:gd name="connsiteX17" fmla="*/ 320 w 320"/>
                  <a:gd name="connsiteY17" fmla="*/ 317 h 428"/>
                  <a:gd name="connsiteX18" fmla="*/ 309 w 320"/>
                  <a:gd name="connsiteY18" fmla="*/ 297 h 428"/>
                  <a:gd name="connsiteX19" fmla="*/ 295 w 320"/>
                  <a:gd name="connsiteY19" fmla="*/ 302 h 428"/>
                  <a:gd name="connsiteX20" fmla="*/ 295 w 320"/>
                  <a:gd name="connsiteY20" fmla="*/ 302 h 428"/>
                  <a:gd name="connsiteX21" fmla="*/ 261 w 320"/>
                  <a:gd name="connsiteY21" fmla="*/ 316 h 428"/>
                  <a:gd name="connsiteX22" fmla="*/ 213 w 320"/>
                  <a:gd name="connsiteY22" fmla="*/ 268 h 428"/>
                  <a:gd name="connsiteX23" fmla="*/ 261 w 320"/>
                  <a:gd name="connsiteY23" fmla="*/ 219 h 428"/>
                  <a:gd name="connsiteX24" fmla="*/ 295 w 320"/>
                  <a:gd name="connsiteY24" fmla="*/ 234 h 428"/>
                  <a:gd name="connsiteX25" fmla="*/ 295 w 320"/>
                  <a:gd name="connsiteY25" fmla="*/ 234 h 428"/>
                  <a:gd name="connsiteX26" fmla="*/ 309 w 320"/>
                  <a:gd name="connsiteY26" fmla="*/ 239 h 428"/>
                  <a:gd name="connsiteX27" fmla="*/ 320 w 320"/>
                  <a:gd name="connsiteY27" fmla="*/ 219 h 428"/>
                  <a:gd name="connsiteX28" fmla="*/ 320 w 320"/>
                  <a:gd name="connsiteY28" fmla="*/ 140 h 428"/>
                  <a:gd name="connsiteX29" fmla="*/ 320 w 320"/>
                  <a:gd name="connsiteY29" fmla="*/ 140 h 428"/>
                  <a:gd name="connsiteX30" fmla="*/ 320 w 320"/>
                  <a:gd name="connsiteY30"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320 w 320"/>
                  <a:gd name="connsiteY15" fmla="*/ 428 h 428"/>
                  <a:gd name="connsiteX16" fmla="*/ 320 w 320"/>
                  <a:gd name="connsiteY16" fmla="*/ 317 h 428"/>
                  <a:gd name="connsiteX17" fmla="*/ 309 w 320"/>
                  <a:gd name="connsiteY17" fmla="*/ 297 h 428"/>
                  <a:gd name="connsiteX18" fmla="*/ 295 w 320"/>
                  <a:gd name="connsiteY18" fmla="*/ 302 h 428"/>
                  <a:gd name="connsiteX19" fmla="*/ 295 w 320"/>
                  <a:gd name="connsiteY19" fmla="*/ 302 h 428"/>
                  <a:gd name="connsiteX20" fmla="*/ 261 w 320"/>
                  <a:gd name="connsiteY20" fmla="*/ 316 h 428"/>
                  <a:gd name="connsiteX21" fmla="*/ 213 w 320"/>
                  <a:gd name="connsiteY21" fmla="*/ 268 h 428"/>
                  <a:gd name="connsiteX22" fmla="*/ 261 w 320"/>
                  <a:gd name="connsiteY22" fmla="*/ 219 h 428"/>
                  <a:gd name="connsiteX23" fmla="*/ 295 w 320"/>
                  <a:gd name="connsiteY23" fmla="*/ 234 h 428"/>
                  <a:gd name="connsiteX24" fmla="*/ 295 w 320"/>
                  <a:gd name="connsiteY24" fmla="*/ 234 h 428"/>
                  <a:gd name="connsiteX25" fmla="*/ 309 w 320"/>
                  <a:gd name="connsiteY25" fmla="*/ 239 h 428"/>
                  <a:gd name="connsiteX26" fmla="*/ 320 w 320"/>
                  <a:gd name="connsiteY26" fmla="*/ 219 h 428"/>
                  <a:gd name="connsiteX27" fmla="*/ 320 w 320"/>
                  <a:gd name="connsiteY27" fmla="*/ 140 h 428"/>
                  <a:gd name="connsiteX28" fmla="*/ 320 w 320"/>
                  <a:gd name="connsiteY28" fmla="*/ 140 h 428"/>
                  <a:gd name="connsiteX29" fmla="*/ 320 w 320"/>
                  <a:gd name="connsiteY29"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320 w 320"/>
                  <a:gd name="connsiteY14" fmla="*/ 428 h 428"/>
                  <a:gd name="connsiteX15" fmla="*/ 320 w 320"/>
                  <a:gd name="connsiteY15" fmla="*/ 317 h 428"/>
                  <a:gd name="connsiteX16" fmla="*/ 309 w 320"/>
                  <a:gd name="connsiteY16" fmla="*/ 297 h 428"/>
                  <a:gd name="connsiteX17" fmla="*/ 295 w 320"/>
                  <a:gd name="connsiteY17" fmla="*/ 302 h 428"/>
                  <a:gd name="connsiteX18" fmla="*/ 295 w 320"/>
                  <a:gd name="connsiteY18" fmla="*/ 302 h 428"/>
                  <a:gd name="connsiteX19" fmla="*/ 261 w 320"/>
                  <a:gd name="connsiteY19" fmla="*/ 316 h 428"/>
                  <a:gd name="connsiteX20" fmla="*/ 213 w 320"/>
                  <a:gd name="connsiteY20" fmla="*/ 268 h 428"/>
                  <a:gd name="connsiteX21" fmla="*/ 261 w 320"/>
                  <a:gd name="connsiteY21" fmla="*/ 219 h 428"/>
                  <a:gd name="connsiteX22" fmla="*/ 295 w 320"/>
                  <a:gd name="connsiteY22" fmla="*/ 234 h 428"/>
                  <a:gd name="connsiteX23" fmla="*/ 295 w 320"/>
                  <a:gd name="connsiteY23" fmla="*/ 234 h 428"/>
                  <a:gd name="connsiteX24" fmla="*/ 309 w 320"/>
                  <a:gd name="connsiteY24" fmla="*/ 239 h 428"/>
                  <a:gd name="connsiteX25" fmla="*/ 320 w 320"/>
                  <a:gd name="connsiteY25" fmla="*/ 219 h 428"/>
                  <a:gd name="connsiteX26" fmla="*/ 320 w 320"/>
                  <a:gd name="connsiteY26" fmla="*/ 140 h 428"/>
                  <a:gd name="connsiteX27" fmla="*/ 320 w 320"/>
                  <a:gd name="connsiteY27" fmla="*/ 140 h 428"/>
                  <a:gd name="connsiteX28" fmla="*/ 320 w 320"/>
                  <a:gd name="connsiteY28" fmla="*/ 108 h 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0" h="428">
                    <a:moveTo>
                      <a:pt x="320" y="108"/>
                    </a:moveTo>
                    <a:lnTo>
                      <a:pt x="320" y="108"/>
                    </a:lnTo>
                    <a:lnTo>
                      <a:pt x="320" y="108"/>
                    </a:lnTo>
                    <a:lnTo>
                      <a:pt x="198" y="108"/>
                    </a:lnTo>
                    <a:cubicBezTo>
                      <a:pt x="186" y="103"/>
                      <a:pt x="179" y="95"/>
                      <a:pt x="179" y="82"/>
                    </a:cubicBezTo>
                    <a:cubicBezTo>
                      <a:pt x="179" y="77"/>
                      <a:pt x="180" y="73"/>
                      <a:pt x="182" y="68"/>
                    </a:cubicBezTo>
                    <a:cubicBezTo>
                      <a:pt x="192" y="62"/>
                      <a:pt x="199" y="50"/>
                      <a:pt x="199" y="37"/>
                    </a:cubicBezTo>
                    <a:cubicBezTo>
                      <a:pt x="199" y="16"/>
                      <a:pt x="181" y="0"/>
                      <a:pt x="160" y="0"/>
                    </a:cubicBezTo>
                    <a:cubicBezTo>
                      <a:pt x="139" y="0"/>
                      <a:pt x="122" y="16"/>
                      <a:pt x="122" y="37"/>
                    </a:cubicBezTo>
                    <a:cubicBezTo>
                      <a:pt x="122" y="50"/>
                      <a:pt x="129" y="62"/>
                      <a:pt x="140" y="69"/>
                    </a:cubicBezTo>
                    <a:cubicBezTo>
                      <a:pt x="141" y="73"/>
                      <a:pt x="142" y="77"/>
                      <a:pt x="142" y="82"/>
                    </a:cubicBezTo>
                    <a:cubicBezTo>
                      <a:pt x="142" y="95"/>
                      <a:pt x="135" y="103"/>
                      <a:pt x="123" y="108"/>
                    </a:cubicBezTo>
                    <a:lnTo>
                      <a:pt x="0" y="108"/>
                    </a:lnTo>
                    <a:lnTo>
                      <a:pt x="0" y="428"/>
                    </a:lnTo>
                    <a:lnTo>
                      <a:pt x="320" y="428"/>
                    </a:lnTo>
                    <a:lnTo>
                      <a:pt x="320" y="317"/>
                    </a:lnTo>
                    <a:cubicBezTo>
                      <a:pt x="319" y="307"/>
                      <a:pt x="315" y="299"/>
                      <a:pt x="309" y="297"/>
                    </a:cubicBezTo>
                    <a:cubicBezTo>
                      <a:pt x="304" y="296"/>
                      <a:pt x="300" y="298"/>
                      <a:pt x="295" y="302"/>
                    </a:cubicBezTo>
                    <a:lnTo>
                      <a:pt x="295" y="302"/>
                    </a:lnTo>
                    <a:cubicBezTo>
                      <a:pt x="286" y="311"/>
                      <a:pt x="274" y="316"/>
                      <a:pt x="261" y="316"/>
                    </a:cubicBezTo>
                    <a:cubicBezTo>
                      <a:pt x="235" y="316"/>
                      <a:pt x="213" y="295"/>
                      <a:pt x="213" y="268"/>
                    </a:cubicBezTo>
                    <a:cubicBezTo>
                      <a:pt x="213" y="241"/>
                      <a:pt x="235" y="219"/>
                      <a:pt x="261" y="219"/>
                    </a:cubicBezTo>
                    <a:cubicBezTo>
                      <a:pt x="274" y="219"/>
                      <a:pt x="286" y="225"/>
                      <a:pt x="295" y="234"/>
                    </a:cubicBezTo>
                    <a:lnTo>
                      <a:pt x="295" y="234"/>
                    </a:lnTo>
                    <a:cubicBezTo>
                      <a:pt x="300" y="238"/>
                      <a:pt x="304" y="240"/>
                      <a:pt x="309" y="239"/>
                    </a:cubicBezTo>
                    <a:cubicBezTo>
                      <a:pt x="315" y="237"/>
                      <a:pt x="319" y="229"/>
                      <a:pt x="320" y="219"/>
                    </a:cubicBezTo>
                    <a:lnTo>
                      <a:pt x="320" y="140"/>
                    </a:lnTo>
                    <a:lnTo>
                      <a:pt x="320" y="140"/>
                    </a:lnTo>
                    <a:lnTo>
                      <a:pt x="320" y="108"/>
                    </a:lnTo>
                  </a:path>
                </a:pathLst>
              </a:custGeom>
              <a:solidFill>
                <a:srgbClr val="92D050"/>
              </a:solidFill>
              <a:ln w="9525">
                <a:noFill/>
                <a:round/>
                <a:headEnd/>
                <a:tailEnd/>
              </a:ln>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endParaRPr lang="en-US"/>
              </a:p>
            </p:txBody>
          </p:sp>
        </p:grpSp>
        <p:grpSp>
          <p:nvGrpSpPr>
            <p:cNvPr id="6" name="Group 47"/>
            <p:cNvGrpSpPr/>
            <p:nvPr/>
          </p:nvGrpSpPr>
          <p:grpSpPr>
            <a:xfrm rot="16200000">
              <a:off x="5251495" y="3887515"/>
              <a:ext cx="1502092" cy="2000477"/>
              <a:chOff x="5512896" y="4343400"/>
              <a:chExt cx="1502092" cy="2000477"/>
            </a:xfrm>
          </p:grpSpPr>
          <p:sp>
            <p:nvSpPr>
              <p:cNvPr id="18" name="Freeform 27"/>
              <p:cNvSpPr>
                <a:spLocks/>
              </p:cNvSpPr>
              <p:nvPr/>
            </p:nvSpPr>
            <p:spPr bwMode="auto">
              <a:xfrm>
                <a:off x="5512896" y="4848473"/>
                <a:ext cx="1501105" cy="1493427"/>
              </a:xfrm>
              <a:custGeom>
                <a:avLst/>
                <a:gdLst>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23 w 318"/>
                  <a:gd name="connsiteY4" fmla="*/ 293 h 318"/>
                  <a:gd name="connsiteX5" fmla="*/ 109 w 318"/>
                  <a:gd name="connsiteY5" fmla="*/ 259 h 318"/>
                  <a:gd name="connsiteX6" fmla="*/ 206 w 318"/>
                  <a:gd name="connsiteY6" fmla="*/ 259 h 318"/>
                  <a:gd name="connsiteX7" fmla="*/ 192 w 318"/>
                  <a:gd name="connsiteY7" fmla="*/ 293 h 318"/>
                  <a:gd name="connsiteX8" fmla="*/ 192 w 318"/>
                  <a:gd name="connsiteY8" fmla="*/ 293 h 318"/>
                  <a:gd name="connsiteX9" fmla="*/ 187 w 318"/>
                  <a:gd name="connsiteY9" fmla="*/ 307 h 318"/>
                  <a:gd name="connsiteX10" fmla="*/ 208 w 318"/>
                  <a:gd name="connsiteY10" fmla="*/ 318 h 318"/>
                  <a:gd name="connsiteX11" fmla="*/ 318 w 318"/>
                  <a:gd name="connsiteY11" fmla="*/ 318 h 318"/>
                  <a:gd name="connsiteX12" fmla="*/ 318 w 318"/>
                  <a:gd name="connsiteY12" fmla="*/ 207 h 318"/>
                  <a:gd name="connsiteX13" fmla="*/ 307 w 318"/>
                  <a:gd name="connsiteY13" fmla="*/ 187 h 318"/>
                  <a:gd name="connsiteX14" fmla="*/ 293 w 318"/>
                  <a:gd name="connsiteY14" fmla="*/ 192 h 318"/>
                  <a:gd name="connsiteX15" fmla="*/ 293 w 318"/>
                  <a:gd name="connsiteY15" fmla="*/ 192 h 318"/>
                  <a:gd name="connsiteX16" fmla="*/ 259 w 318"/>
                  <a:gd name="connsiteY16" fmla="*/ 206 h 318"/>
                  <a:gd name="connsiteX17" fmla="*/ 211 w 318"/>
                  <a:gd name="connsiteY17" fmla="*/ 158 h 318"/>
                  <a:gd name="connsiteX18" fmla="*/ 259 w 318"/>
                  <a:gd name="connsiteY18" fmla="*/ 109 h 318"/>
                  <a:gd name="connsiteX19" fmla="*/ 293 w 318"/>
                  <a:gd name="connsiteY19" fmla="*/ 124 h 318"/>
                  <a:gd name="connsiteX20" fmla="*/ 293 w 318"/>
                  <a:gd name="connsiteY20" fmla="*/ 124 h 318"/>
                  <a:gd name="connsiteX21" fmla="*/ 307 w 318"/>
                  <a:gd name="connsiteY21" fmla="*/ 129 h 318"/>
                  <a:gd name="connsiteX22" fmla="*/ 318 w 318"/>
                  <a:gd name="connsiteY22" fmla="*/ 109 h 318"/>
                  <a:gd name="connsiteX23" fmla="*/ 318 w 318"/>
                  <a:gd name="connsiteY23" fmla="*/ 30 h 318"/>
                  <a:gd name="connsiteX24" fmla="*/ 318 w 318"/>
                  <a:gd name="connsiteY24" fmla="*/ 0 h 318"/>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23 w 318"/>
                  <a:gd name="connsiteY4" fmla="*/ 293 h 318"/>
                  <a:gd name="connsiteX5" fmla="*/ 206 w 318"/>
                  <a:gd name="connsiteY5" fmla="*/ 259 h 318"/>
                  <a:gd name="connsiteX6" fmla="*/ 192 w 318"/>
                  <a:gd name="connsiteY6" fmla="*/ 293 h 318"/>
                  <a:gd name="connsiteX7" fmla="*/ 192 w 318"/>
                  <a:gd name="connsiteY7" fmla="*/ 293 h 318"/>
                  <a:gd name="connsiteX8" fmla="*/ 187 w 318"/>
                  <a:gd name="connsiteY8" fmla="*/ 307 h 318"/>
                  <a:gd name="connsiteX9" fmla="*/ 208 w 318"/>
                  <a:gd name="connsiteY9" fmla="*/ 318 h 318"/>
                  <a:gd name="connsiteX10" fmla="*/ 318 w 318"/>
                  <a:gd name="connsiteY10" fmla="*/ 318 h 318"/>
                  <a:gd name="connsiteX11" fmla="*/ 318 w 318"/>
                  <a:gd name="connsiteY11" fmla="*/ 207 h 318"/>
                  <a:gd name="connsiteX12" fmla="*/ 307 w 318"/>
                  <a:gd name="connsiteY12" fmla="*/ 187 h 318"/>
                  <a:gd name="connsiteX13" fmla="*/ 293 w 318"/>
                  <a:gd name="connsiteY13" fmla="*/ 192 h 318"/>
                  <a:gd name="connsiteX14" fmla="*/ 293 w 318"/>
                  <a:gd name="connsiteY14" fmla="*/ 192 h 318"/>
                  <a:gd name="connsiteX15" fmla="*/ 259 w 318"/>
                  <a:gd name="connsiteY15" fmla="*/ 206 h 318"/>
                  <a:gd name="connsiteX16" fmla="*/ 211 w 318"/>
                  <a:gd name="connsiteY16" fmla="*/ 158 h 318"/>
                  <a:gd name="connsiteX17" fmla="*/ 259 w 318"/>
                  <a:gd name="connsiteY17" fmla="*/ 109 h 318"/>
                  <a:gd name="connsiteX18" fmla="*/ 293 w 318"/>
                  <a:gd name="connsiteY18" fmla="*/ 124 h 318"/>
                  <a:gd name="connsiteX19" fmla="*/ 293 w 318"/>
                  <a:gd name="connsiteY19" fmla="*/ 124 h 318"/>
                  <a:gd name="connsiteX20" fmla="*/ 307 w 318"/>
                  <a:gd name="connsiteY20" fmla="*/ 129 h 318"/>
                  <a:gd name="connsiteX21" fmla="*/ 318 w 318"/>
                  <a:gd name="connsiteY21" fmla="*/ 109 h 318"/>
                  <a:gd name="connsiteX22" fmla="*/ 318 w 318"/>
                  <a:gd name="connsiteY22" fmla="*/ 30 h 318"/>
                  <a:gd name="connsiteX23" fmla="*/ 318 w 318"/>
                  <a:gd name="connsiteY23" fmla="*/ 0 h 318"/>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23 w 318"/>
                  <a:gd name="connsiteY4" fmla="*/ 293 h 318"/>
                  <a:gd name="connsiteX5" fmla="*/ 192 w 318"/>
                  <a:gd name="connsiteY5" fmla="*/ 293 h 318"/>
                  <a:gd name="connsiteX6" fmla="*/ 192 w 318"/>
                  <a:gd name="connsiteY6" fmla="*/ 293 h 318"/>
                  <a:gd name="connsiteX7" fmla="*/ 187 w 318"/>
                  <a:gd name="connsiteY7" fmla="*/ 307 h 318"/>
                  <a:gd name="connsiteX8" fmla="*/ 208 w 318"/>
                  <a:gd name="connsiteY8" fmla="*/ 318 h 318"/>
                  <a:gd name="connsiteX9" fmla="*/ 318 w 318"/>
                  <a:gd name="connsiteY9" fmla="*/ 318 h 318"/>
                  <a:gd name="connsiteX10" fmla="*/ 318 w 318"/>
                  <a:gd name="connsiteY10" fmla="*/ 207 h 318"/>
                  <a:gd name="connsiteX11" fmla="*/ 307 w 318"/>
                  <a:gd name="connsiteY11" fmla="*/ 187 h 318"/>
                  <a:gd name="connsiteX12" fmla="*/ 293 w 318"/>
                  <a:gd name="connsiteY12" fmla="*/ 192 h 318"/>
                  <a:gd name="connsiteX13" fmla="*/ 293 w 318"/>
                  <a:gd name="connsiteY13" fmla="*/ 192 h 318"/>
                  <a:gd name="connsiteX14" fmla="*/ 259 w 318"/>
                  <a:gd name="connsiteY14" fmla="*/ 206 h 318"/>
                  <a:gd name="connsiteX15" fmla="*/ 211 w 318"/>
                  <a:gd name="connsiteY15" fmla="*/ 158 h 318"/>
                  <a:gd name="connsiteX16" fmla="*/ 259 w 318"/>
                  <a:gd name="connsiteY16" fmla="*/ 109 h 318"/>
                  <a:gd name="connsiteX17" fmla="*/ 293 w 318"/>
                  <a:gd name="connsiteY17" fmla="*/ 124 h 318"/>
                  <a:gd name="connsiteX18" fmla="*/ 293 w 318"/>
                  <a:gd name="connsiteY18" fmla="*/ 124 h 318"/>
                  <a:gd name="connsiteX19" fmla="*/ 307 w 318"/>
                  <a:gd name="connsiteY19" fmla="*/ 129 h 318"/>
                  <a:gd name="connsiteX20" fmla="*/ 318 w 318"/>
                  <a:gd name="connsiteY20" fmla="*/ 109 h 318"/>
                  <a:gd name="connsiteX21" fmla="*/ 318 w 318"/>
                  <a:gd name="connsiteY21" fmla="*/ 30 h 318"/>
                  <a:gd name="connsiteX22" fmla="*/ 318 w 318"/>
                  <a:gd name="connsiteY22" fmla="*/ 0 h 318"/>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23 w 318"/>
                  <a:gd name="connsiteY4" fmla="*/ 293 h 318"/>
                  <a:gd name="connsiteX5" fmla="*/ 192 w 318"/>
                  <a:gd name="connsiteY5" fmla="*/ 293 h 318"/>
                  <a:gd name="connsiteX6" fmla="*/ 187 w 318"/>
                  <a:gd name="connsiteY6" fmla="*/ 307 h 318"/>
                  <a:gd name="connsiteX7" fmla="*/ 208 w 318"/>
                  <a:gd name="connsiteY7" fmla="*/ 318 h 318"/>
                  <a:gd name="connsiteX8" fmla="*/ 318 w 318"/>
                  <a:gd name="connsiteY8" fmla="*/ 318 h 318"/>
                  <a:gd name="connsiteX9" fmla="*/ 318 w 318"/>
                  <a:gd name="connsiteY9" fmla="*/ 207 h 318"/>
                  <a:gd name="connsiteX10" fmla="*/ 307 w 318"/>
                  <a:gd name="connsiteY10" fmla="*/ 187 h 318"/>
                  <a:gd name="connsiteX11" fmla="*/ 293 w 318"/>
                  <a:gd name="connsiteY11" fmla="*/ 192 h 318"/>
                  <a:gd name="connsiteX12" fmla="*/ 293 w 318"/>
                  <a:gd name="connsiteY12" fmla="*/ 192 h 318"/>
                  <a:gd name="connsiteX13" fmla="*/ 259 w 318"/>
                  <a:gd name="connsiteY13" fmla="*/ 206 h 318"/>
                  <a:gd name="connsiteX14" fmla="*/ 211 w 318"/>
                  <a:gd name="connsiteY14" fmla="*/ 158 h 318"/>
                  <a:gd name="connsiteX15" fmla="*/ 259 w 318"/>
                  <a:gd name="connsiteY15" fmla="*/ 109 h 318"/>
                  <a:gd name="connsiteX16" fmla="*/ 293 w 318"/>
                  <a:gd name="connsiteY16" fmla="*/ 124 h 318"/>
                  <a:gd name="connsiteX17" fmla="*/ 293 w 318"/>
                  <a:gd name="connsiteY17" fmla="*/ 124 h 318"/>
                  <a:gd name="connsiteX18" fmla="*/ 307 w 318"/>
                  <a:gd name="connsiteY18" fmla="*/ 129 h 318"/>
                  <a:gd name="connsiteX19" fmla="*/ 318 w 318"/>
                  <a:gd name="connsiteY19" fmla="*/ 109 h 318"/>
                  <a:gd name="connsiteX20" fmla="*/ 318 w 318"/>
                  <a:gd name="connsiteY20" fmla="*/ 30 h 318"/>
                  <a:gd name="connsiteX21" fmla="*/ 318 w 318"/>
                  <a:gd name="connsiteY21" fmla="*/ 0 h 318"/>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23 w 318"/>
                  <a:gd name="connsiteY4" fmla="*/ 293 h 318"/>
                  <a:gd name="connsiteX5" fmla="*/ 187 w 318"/>
                  <a:gd name="connsiteY5" fmla="*/ 307 h 318"/>
                  <a:gd name="connsiteX6" fmla="*/ 208 w 318"/>
                  <a:gd name="connsiteY6" fmla="*/ 318 h 318"/>
                  <a:gd name="connsiteX7" fmla="*/ 318 w 318"/>
                  <a:gd name="connsiteY7" fmla="*/ 318 h 318"/>
                  <a:gd name="connsiteX8" fmla="*/ 318 w 318"/>
                  <a:gd name="connsiteY8" fmla="*/ 207 h 318"/>
                  <a:gd name="connsiteX9" fmla="*/ 307 w 318"/>
                  <a:gd name="connsiteY9" fmla="*/ 187 h 318"/>
                  <a:gd name="connsiteX10" fmla="*/ 293 w 318"/>
                  <a:gd name="connsiteY10" fmla="*/ 192 h 318"/>
                  <a:gd name="connsiteX11" fmla="*/ 293 w 318"/>
                  <a:gd name="connsiteY11" fmla="*/ 192 h 318"/>
                  <a:gd name="connsiteX12" fmla="*/ 259 w 318"/>
                  <a:gd name="connsiteY12" fmla="*/ 206 h 318"/>
                  <a:gd name="connsiteX13" fmla="*/ 211 w 318"/>
                  <a:gd name="connsiteY13" fmla="*/ 158 h 318"/>
                  <a:gd name="connsiteX14" fmla="*/ 259 w 318"/>
                  <a:gd name="connsiteY14" fmla="*/ 109 h 318"/>
                  <a:gd name="connsiteX15" fmla="*/ 293 w 318"/>
                  <a:gd name="connsiteY15" fmla="*/ 124 h 318"/>
                  <a:gd name="connsiteX16" fmla="*/ 293 w 318"/>
                  <a:gd name="connsiteY16" fmla="*/ 124 h 318"/>
                  <a:gd name="connsiteX17" fmla="*/ 307 w 318"/>
                  <a:gd name="connsiteY17" fmla="*/ 129 h 318"/>
                  <a:gd name="connsiteX18" fmla="*/ 318 w 318"/>
                  <a:gd name="connsiteY18" fmla="*/ 109 h 318"/>
                  <a:gd name="connsiteX19" fmla="*/ 318 w 318"/>
                  <a:gd name="connsiteY19" fmla="*/ 30 h 318"/>
                  <a:gd name="connsiteX20" fmla="*/ 318 w 318"/>
                  <a:gd name="connsiteY20" fmla="*/ 0 h 318"/>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87 w 318"/>
                  <a:gd name="connsiteY4" fmla="*/ 307 h 318"/>
                  <a:gd name="connsiteX5" fmla="*/ 208 w 318"/>
                  <a:gd name="connsiteY5" fmla="*/ 318 h 318"/>
                  <a:gd name="connsiteX6" fmla="*/ 318 w 318"/>
                  <a:gd name="connsiteY6" fmla="*/ 318 h 318"/>
                  <a:gd name="connsiteX7" fmla="*/ 318 w 318"/>
                  <a:gd name="connsiteY7" fmla="*/ 207 h 318"/>
                  <a:gd name="connsiteX8" fmla="*/ 307 w 318"/>
                  <a:gd name="connsiteY8" fmla="*/ 187 h 318"/>
                  <a:gd name="connsiteX9" fmla="*/ 293 w 318"/>
                  <a:gd name="connsiteY9" fmla="*/ 192 h 318"/>
                  <a:gd name="connsiteX10" fmla="*/ 293 w 318"/>
                  <a:gd name="connsiteY10" fmla="*/ 192 h 318"/>
                  <a:gd name="connsiteX11" fmla="*/ 259 w 318"/>
                  <a:gd name="connsiteY11" fmla="*/ 206 h 318"/>
                  <a:gd name="connsiteX12" fmla="*/ 211 w 318"/>
                  <a:gd name="connsiteY12" fmla="*/ 158 h 318"/>
                  <a:gd name="connsiteX13" fmla="*/ 259 w 318"/>
                  <a:gd name="connsiteY13" fmla="*/ 109 h 318"/>
                  <a:gd name="connsiteX14" fmla="*/ 293 w 318"/>
                  <a:gd name="connsiteY14" fmla="*/ 124 h 318"/>
                  <a:gd name="connsiteX15" fmla="*/ 293 w 318"/>
                  <a:gd name="connsiteY15" fmla="*/ 124 h 318"/>
                  <a:gd name="connsiteX16" fmla="*/ 307 w 318"/>
                  <a:gd name="connsiteY16" fmla="*/ 129 h 318"/>
                  <a:gd name="connsiteX17" fmla="*/ 318 w 318"/>
                  <a:gd name="connsiteY17" fmla="*/ 109 h 318"/>
                  <a:gd name="connsiteX18" fmla="*/ 318 w 318"/>
                  <a:gd name="connsiteY18" fmla="*/ 30 h 318"/>
                  <a:gd name="connsiteX19" fmla="*/ 318 w 318"/>
                  <a:gd name="connsiteY19" fmla="*/ 0 h 318"/>
                  <a:gd name="connsiteX0" fmla="*/ 0 w 318"/>
                  <a:gd name="connsiteY0" fmla="*/ 318 h 318"/>
                  <a:gd name="connsiteX1" fmla="*/ 108 w 318"/>
                  <a:gd name="connsiteY1" fmla="*/ 318 h 318"/>
                  <a:gd name="connsiteX2" fmla="*/ 128 w 318"/>
                  <a:gd name="connsiteY2" fmla="*/ 307 h 318"/>
                  <a:gd name="connsiteX3" fmla="*/ 187 w 318"/>
                  <a:gd name="connsiteY3" fmla="*/ 307 h 318"/>
                  <a:gd name="connsiteX4" fmla="*/ 208 w 318"/>
                  <a:gd name="connsiteY4" fmla="*/ 318 h 318"/>
                  <a:gd name="connsiteX5" fmla="*/ 318 w 318"/>
                  <a:gd name="connsiteY5" fmla="*/ 318 h 318"/>
                  <a:gd name="connsiteX6" fmla="*/ 318 w 318"/>
                  <a:gd name="connsiteY6" fmla="*/ 207 h 318"/>
                  <a:gd name="connsiteX7" fmla="*/ 307 w 318"/>
                  <a:gd name="connsiteY7" fmla="*/ 187 h 318"/>
                  <a:gd name="connsiteX8" fmla="*/ 293 w 318"/>
                  <a:gd name="connsiteY8" fmla="*/ 192 h 318"/>
                  <a:gd name="connsiteX9" fmla="*/ 293 w 318"/>
                  <a:gd name="connsiteY9" fmla="*/ 192 h 318"/>
                  <a:gd name="connsiteX10" fmla="*/ 259 w 318"/>
                  <a:gd name="connsiteY10" fmla="*/ 206 h 318"/>
                  <a:gd name="connsiteX11" fmla="*/ 211 w 318"/>
                  <a:gd name="connsiteY11" fmla="*/ 158 h 318"/>
                  <a:gd name="connsiteX12" fmla="*/ 259 w 318"/>
                  <a:gd name="connsiteY12" fmla="*/ 109 h 318"/>
                  <a:gd name="connsiteX13" fmla="*/ 293 w 318"/>
                  <a:gd name="connsiteY13" fmla="*/ 124 h 318"/>
                  <a:gd name="connsiteX14" fmla="*/ 293 w 318"/>
                  <a:gd name="connsiteY14" fmla="*/ 124 h 318"/>
                  <a:gd name="connsiteX15" fmla="*/ 307 w 318"/>
                  <a:gd name="connsiteY15" fmla="*/ 129 h 318"/>
                  <a:gd name="connsiteX16" fmla="*/ 318 w 318"/>
                  <a:gd name="connsiteY16" fmla="*/ 109 h 318"/>
                  <a:gd name="connsiteX17" fmla="*/ 318 w 318"/>
                  <a:gd name="connsiteY17" fmla="*/ 30 h 318"/>
                  <a:gd name="connsiteX18" fmla="*/ 318 w 318"/>
                  <a:gd name="connsiteY18" fmla="*/ 0 h 318"/>
                  <a:gd name="connsiteX0" fmla="*/ 0 w 318"/>
                  <a:gd name="connsiteY0" fmla="*/ 318 h 318"/>
                  <a:gd name="connsiteX1" fmla="*/ 108 w 318"/>
                  <a:gd name="connsiteY1" fmla="*/ 318 h 318"/>
                  <a:gd name="connsiteX2" fmla="*/ 187 w 318"/>
                  <a:gd name="connsiteY2" fmla="*/ 307 h 318"/>
                  <a:gd name="connsiteX3" fmla="*/ 208 w 318"/>
                  <a:gd name="connsiteY3" fmla="*/ 318 h 318"/>
                  <a:gd name="connsiteX4" fmla="*/ 318 w 318"/>
                  <a:gd name="connsiteY4" fmla="*/ 318 h 318"/>
                  <a:gd name="connsiteX5" fmla="*/ 318 w 318"/>
                  <a:gd name="connsiteY5" fmla="*/ 207 h 318"/>
                  <a:gd name="connsiteX6" fmla="*/ 307 w 318"/>
                  <a:gd name="connsiteY6" fmla="*/ 187 h 318"/>
                  <a:gd name="connsiteX7" fmla="*/ 293 w 318"/>
                  <a:gd name="connsiteY7" fmla="*/ 192 h 318"/>
                  <a:gd name="connsiteX8" fmla="*/ 293 w 318"/>
                  <a:gd name="connsiteY8" fmla="*/ 192 h 318"/>
                  <a:gd name="connsiteX9" fmla="*/ 259 w 318"/>
                  <a:gd name="connsiteY9" fmla="*/ 206 h 318"/>
                  <a:gd name="connsiteX10" fmla="*/ 211 w 318"/>
                  <a:gd name="connsiteY10" fmla="*/ 158 h 318"/>
                  <a:gd name="connsiteX11" fmla="*/ 259 w 318"/>
                  <a:gd name="connsiteY11" fmla="*/ 109 h 318"/>
                  <a:gd name="connsiteX12" fmla="*/ 293 w 318"/>
                  <a:gd name="connsiteY12" fmla="*/ 124 h 318"/>
                  <a:gd name="connsiteX13" fmla="*/ 293 w 318"/>
                  <a:gd name="connsiteY13" fmla="*/ 124 h 318"/>
                  <a:gd name="connsiteX14" fmla="*/ 307 w 318"/>
                  <a:gd name="connsiteY14" fmla="*/ 129 h 318"/>
                  <a:gd name="connsiteX15" fmla="*/ 318 w 318"/>
                  <a:gd name="connsiteY15" fmla="*/ 109 h 318"/>
                  <a:gd name="connsiteX16" fmla="*/ 318 w 318"/>
                  <a:gd name="connsiteY16" fmla="*/ 30 h 318"/>
                  <a:gd name="connsiteX17" fmla="*/ 318 w 318"/>
                  <a:gd name="connsiteY17" fmla="*/ 0 h 318"/>
                  <a:gd name="connsiteX0" fmla="*/ 0 w 318"/>
                  <a:gd name="connsiteY0" fmla="*/ 318 h 318"/>
                  <a:gd name="connsiteX1" fmla="*/ 108 w 318"/>
                  <a:gd name="connsiteY1" fmla="*/ 318 h 318"/>
                  <a:gd name="connsiteX2" fmla="*/ 208 w 318"/>
                  <a:gd name="connsiteY2" fmla="*/ 318 h 318"/>
                  <a:gd name="connsiteX3" fmla="*/ 318 w 318"/>
                  <a:gd name="connsiteY3" fmla="*/ 318 h 318"/>
                  <a:gd name="connsiteX4" fmla="*/ 318 w 318"/>
                  <a:gd name="connsiteY4" fmla="*/ 207 h 318"/>
                  <a:gd name="connsiteX5" fmla="*/ 307 w 318"/>
                  <a:gd name="connsiteY5" fmla="*/ 187 h 318"/>
                  <a:gd name="connsiteX6" fmla="*/ 293 w 318"/>
                  <a:gd name="connsiteY6" fmla="*/ 192 h 318"/>
                  <a:gd name="connsiteX7" fmla="*/ 293 w 318"/>
                  <a:gd name="connsiteY7" fmla="*/ 192 h 318"/>
                  <a:gd name="connsiteX8" fmla="*/ 259 w 318"/>
                  <a:gd name="connsiteY8" fmla="*/ 206 h 318"/>
                  <a:gd name="connsiteX9" fmla="*/ 211 w 318"/>
                  <a:gd name="connsiteY9" fmla="*/ 158 h 318"/>
                  <a:gd name="connsiteX10" fmla="*/ 259 w 318"/>
                  <a:gd name="connsiteY10" fmla="*/ 109 h 318"/>
                  <a:gd name="connsiteX11" fmla="*/ 293 w 318"/>
                  <a:gd name="connsiteY11" fmla="*/ 124 h 318"/>
                  <a:gd name="connsiteX12" fmla="*/ 293 w 318"/>
                  <a:gd name="connsiteY12" fmla="*/ 124 h 318"/>
                  <a:gd name="connsiteX13" fmla="*/ 307 w 318"/>
                  <a:gd name="connsiteY13" fmla="*/ 129 h 318"/>
                  <a:gd name="connsiteX14" fmla="*/ 318 w 318"/>
                  <a:gd name="connsiteY14" fmla="*/ 109 h 318"/>
                  <a:gd name="connsiteX15" fmla="*/ 318 w 318"/>
                  <a:gd name="connsiteY15" fmla="*/ 30 h 318"/>
                  <a:gd name="connsiteX16" fmla="*/ 318 w 318"/>
                  <a:gd name="connsiteY16" fmla="*/ 0 h 318"/>
                  <a:gd name="connsiteX0" fmla="*/ 0 w 318"/>
                  <a:gd name="connsiteY0" fmla="*/ 318 h 318"/>
                  <a:gd name="connsiteX1" fmla="*/ 108 w 318"/>
                  <a:gd name="connsiteY1" fmla="*/ 318 h 318"/>
                  <a:gd name="connsiteX2" fmla="*/ 318 w 318"/>
                  <a:gd name="connsiteY2" fmla="*/ 318 h 318"/>
                  <a:gd name="connsiteX3" fmla="*/ 318 w 318"/>
                  <a:gd name="connsiteY3" fmla="*/ 207 h 318"/>
                  <a:gd name="connsiteX4" fmla="*/ 307 w 318"/>
                  <a:gd name="connsiteY4" fmla="*/ 187 h 318"/>
                  <a:gd name="connsiteX5" fmla="*/ 293 w 318"/>
                  <a:gd name="connsiteY5" fmla="*/ 192 h 318"/>
                  <a:gd name="connsiteX6" fmla="*/ 293 w 318"/>
                  <a:gd name="connsiteY6" fmla="*/ 192 h 318"/>
                  <a:gd name="connsiteX7" fmla="*/ 259 w 318"/>
                  <a:gd name="connsiteY7" fmla="*/ 206 h 318"/>
                  <a:gd name="connsiteX8" fmla="*/ 211 w 318"/>
                  <a:gd name="connsiteY8" fmla="*/ 158 h 318"/>
                  <a:gd name="connsiteX9" fmla="*/ 259 w 318"/>
                  <a:gd name="connsiteY9" fmla="*/ 109 h 318"/>
                  <a:gd name="connsiteX10" fmla="*/ 293 w 318"/>
                  <a:gd name="connsiteY10" fmla="*/ 124 h 318"/>
                  <a:gd name="connsiteX11" fmla="*/ 293 w 318"/>
                  <a:gd name="connsiteY11" fmla="*/ 124 h 318"/>
                  <a:gd name="connsiteX12" fmla="*/ 307 w 318"/>
                  <a:gd name="connsiteY12" fmla="*/ 129 h 318"/>
                  <a:gd name="connsiteX13" fmla="*/ 318 w 318"/>
                  <a:gd name="connsiteY13" fmla="*/ 109 h 318"/>
                  <a:gd name="connsiteX14" fmla="*/ 318 w 318"/>
                  <a:gd name="connsiteY14" fmla="*/ 30 h 318"/>
                  <a:gd name="connsiteX15" fmla="*/ 318 w 318"/>
                  <a:gd name="connsiteY15" fmla="*/ 0 h 318"/>
                  <a:gd name="connsiteX0" fmla="*/ 0 w 318"/>
                  <a:gd name="connsiteY0" fmla="*/ 318 h 318"/>
                  <a:gd name="connsiteX1" fmla="*/ 318 w 318"/>
                  <a:gd name="connsiteY1" fmla="*/ 318 h 318"/>
                  <a:gd name="connsiteX2" fmla="*/ 318 w 318"/>
                  <a:gd name="connsiteY2" fmla="*/ 207 h 318"/>
                  <a:gd name="connsiteX3" fmla="*/ 307 w 318"/>
                  <a:gd name="connsiteY3" fmla="*/ 187 h 318"/>
                  <a:gd name="connsiteX4" fmla="*/ 293 w 318"/>
                  <a:gd name="connsiteY4" fmla="*/ 192 h 318"/>
                  <a:gd name="connsiteX5" fmla="*/ 293 w 318"/>
                  <a:gd name="connsiteY5" fmla="*/ 192 h 318"/>
                  <a:gd name="connsiteX6" fmla="*/ 259 w 318"/>
                  <a:gd name="connsiteY6" fmla="*/ 206 h 318"/>
                  <a:gd name="connsiteX7" fmla="*/ 211 w 318"/>
                  <a:gd name="connsiteY7" fmla="*/ 158 h 318"/>
                  <a:gd name="connsiteX8" fmla="*/ 259 w 318"/>
                  <a:gd name="connsiteY8" fmla="*/ 109 h 318"/>
                  <a:gd name="connsiteX9" fmla="*/ 293 w 318"/>
                  <a:gd name="connsiteY9" fmla="*/ 124 h 318"/>
                  <a:gd name="connsiteX10" fmla="*/ 293 w 318"/>
                  <a:gd name="connsiteY10" fmla="*/ 124 h 318"/>
                  <a:gd name="connsiteX11" fmla="*/ 307 w 318"/>
                  <a:gd name="connsiteY11" fmla="*/ 129 h 318"/>
                  <a:gd name="connsiteX12" fmla="*/ 318 w 318"/>
                  <a:gd name="connsiteY12" fmla="*/ 109 h 318"/>
                  <a:gd name="connsiteX13" fmla="*/ 318 w 318"/>
                  <a:gd name="connsiteY13" fmla="*/ 30 h 318"/>
                  <a:gd name="connsiteX14" fmla="*/ 318 w 318"/>
                  <a:gd name="connsiteY14" fmla="*/ 0 h 318"/>
                  <a:gd name="connsiteX0" fmla="*/ 0 w 399"/>
                  <a:gd name="connsiteY0" fmla="*/ 318 h 318"/>
                  <a:gd name="connsiteX1" fmla="*/ 399 w 399"/>
                  <a:gd name="connsiteY1" fmla="*/ 318 h 318"/>
                  <a:gd name="connsiteX2" fmla="*/ 399 w 399"/>
                  <a:gd name="connsiteY2" fmla="*/ 207 h 318"/>
                  <a:gd name="connsiteX3" fmla="*/ 388 w 399"/>
                  <a:gd name="connsiteY3" fmla="*/ 187 h 318"/>
                  <a:gd name="connsiteX4" fmla="*/ 374 w 399"/>
                  <a:gd name="connsiteY4" fmla="*/ 192 h 318"/>
                  <a:gd name="connsiteX5" fmla="*/ 374 w 399"/>
                  <a:gd name="connsiteY5" fmla="*/ 192 h 318"/>
                  <a:gd name="connsiteX6" fmla="*/ 340 w 399"/>
                  <a:gd name="connsiteY6" fmla="*/ 206 h 318"/>
                  <a:gd name="connsiteX7" fmla="*/ 292 w 399"/>
                  <a:gd name="connsiteY7" fmla="*/ 158 h 318"/>
                  <a:gd name="connsiteX8" fmla="*/ 340 w 399"/>
                  <a:gd name="connsiteY8" fmla="*/ 109 h 318"/>
                  <a:gd name="connsiteX9" fmla="*/ 374 w 399"/>
                  <a:gd name="connsiteY9" fmla="*/ 124 h 318"/>
                  <a:gd name="connsiteX10" fmla="*/ 374 w 399"/>
                  <a:gd name="connsiteY10" fmla="*/ 124 h 318"/>
                  <a:gd name="connsiteX11" fmla="*/ 388 w 399"/>
                  <a:gd name="connsiteY11" fmla="*/ 129 h 318"/>
                  <a:gd name="connsiteX12" fmla="*/ 399 w 399"/>
                  <a:gd name="connsiteY12" fmla="*/ 109 h 318"/>
                  <a:gd name="connsiteX13" fmla="*/ 399 w 399"/>
                  <a:gd name="connsiteY13" fmla="*/ 30 h 318"/>
                  <a:gd name="connsiteX14" fmla="*/ 399 w 399"/>
                  <a:gd name="connsiteY14" fmla="*/ 0 h 318"/>
                  <a:gd name="connsiteX0" fmla="*/ 0 w 496"/>
                  <a:gd name="connsiteY0" fmla="*/ 318 h 318"/>
                  <a:gd name="connsiteX1" fmla="*/ 496 w 496"/>
                  <a:gd name="connsiteY1" fmla="*/ 318 h 318"/>
                  <a:gd name="connsiteX2" fmla="*/ 496 w 496"/>
                  <a:gd name="connsiteY2" fmla="*/ 207 h 318"/>
                  <a:gd name="connsiteX3" fmla="*/ 485 w 496"/>
                  <a:gd name="connsiteY3" fmla="*/ 187 h 318"/>
                  <a:gd name="connsiteX4" fmla="*/ 471 w 496"/>
                  <a:gd name="connsiteY4" fmla="*/ 192 h 318"/>
                  <a:gd name="connsiteX5" fmla="*/ 471 w 496"/>
                  <a:gd name="connsiteY5" fmla="*/ 192 h 318"/>
                  <a:gd name="connsiteX6" fmla="*/ 437 w 496"/>
                  <a:gd name="connsiteY6" fmla="*/ 206 h 318"/>
                  <a:gd name="connsiteX7" fmla="*/ 389 w 496"/>
                  <a:gd name="connsiteY7" fmla="*/ 158 h 318"/>
                  <a:gd name="connsiteX8" fmla="*/ 437 w 496"/>
                  <a:gd name="connsiteY8" fmla="*/ 109 h 318"/>
                  <a:gd name="connsiteX9" fmla="*/ 471 w 496"/>
                  <a:gd name="connsiteY9" fmla="*/ 124 h 318"/>
                  <a:gd name="connsiteX10" fmla="*/ 471 w 496"/>
                  <a:gd name="connsiteY10" fmla="*/ 124 h 318"/>
                  <a:gd name="connsiteX11" fmla="*/ 485 w 496"/>
                  <a:gd name="connsiteY11" fmla="*/ 129 h 318"/>
                  <a:gd name="connsiteX12" fmla="*/ 496 w 496"/>
                  <a:gd name="connsiteY12" fmla="*/ 109 h 318"/>
                  <a:gd name="connsiteX13" fmla="*/ 496 w 496"/>
                  <a:gd name="connsiteY13" fmla="*/ 30 h 318"/>
                  <a:gd name="connsiteX14" fmla="*/ 496 w 496"/>
                  <a:gd name="connsiteY14" fmla="*/ 0 h 318"/>
                  <a:gd name="connsiteX0" fmla="*/ 0 w 496"/>
                  <a:gd name="connsiteY0" fmla="*/ 318 h 318"/>
                  <a:gd name="connsiteX1" fmla="*/ 0 w 496"/>
                  <a:gd name="connsiteY1" fmla="*/ 318 h 318"/>
                  <a:gd name="connsiteX2" fmla="*/ 496 w 496"/>
                  <a:gd name="connsiteY2" fmla="*/ 318 h 318"/>
                  <a:gd name="connsiteX3" fmla="*/ 496 w 496"/>
                  <a:gd name="connsiteY3" fmla="*/ 207 h 318"/>
                  <a:gd name="connsiteX4" fmla="*/ 485 w 496"/>
                  <a:gd name="connsiteY4" fmla="*/ 187 h 318"/>
                  <a:gd name="connsiteX5" fmla="*/ 471 w 496"/>
                  <a:gd name="connsiteY5" fmla="*/ 192 h 318"/>
                  <a:gd name="connsiteX6" fmla="*/ 471 w 496"/>
                  <a:gd name="connsiteY6" fmla="*/ 192 h 318"/>
                  <a:gd name="connsiteX7" fmla="*/ 437 w 496"/>
                  <a:gd name="connsiteY7" fmla="*/ 206 h 318"/>
                  <a:gd name="connsiteX8" fmla="*/ 389 w 496"/>
                  <a:gd name="connsiteY8" fmla="*/ 158 h 318"/>
                  <a:gd name="connsiteX9" fmla="*/ 437 w 496"/>
                  <a:gd name="connsiteY9" fmla="*/ 109 h 318"/>
                  <a:gd name="connsiteX10" fmla="*/ 471 w 496"/>
                  <a:gd name="connsiteY10" fmla="*/ 124 h 318"/>
                  <a:gd name="connsiteX11" fmla="*/ 471 w 496"/>
                  <a:gd name="connsiteY11" fmla="*/ 124 h 318"/>
                  <a:gd name="connsiteX12" fmla="*/ 485 w 496"/>
                  <a:gd name="connsiteY12" fmla="*/ 129 h 318"/>
                  <a:gd name="connsiteX13" fmla="*/ 496 w 496"/>
                  <a:gd name="connsiteY13" fmla="*/ 109 h 318"/>
                  <a:gd name="connsiteX14" fmla="*/ 496 w 496"/>
                  <a:gd name="connsiteY14" fmla="*/ 30 h 318"/>
                  <a:gd name="connsiteX15" fmla="*/ 496 w 496"/>
                  <a:gd name="connsiteY15" fmla="*/ 0 h 318"/>
                  <a:gd name="connsiteX0" fmla="*/ 0 w 496"/>
                  <a:gd name="connsiteY0" fmla="*/ 318 h 318"/>
                  <a:gd name="connsiteX1" fmla="*/ 0 w 496"/>
                  <a:gd name="connsiteY1" fmla="*/ 318 h 318"/>
                  <a:gd name="connsiteX2" fmla="*/ 496 w 496"/>
                  <a:gd name="connsiteY2" fmla="*/ 318 h 318"/>
                  <a:gd name="connsiteX3" fmla="*/ 496 w 496"/>
                  <a:gd name="connsiteY3" fmla="*/ 207 h 318"/>
                  <a:gd name="connsiteX4" fmla="*/ 485 w 496"/>
                  <a:gd name="connsiteY4" fmla="*/ 187 h 318"/>
                  <a:gd name="connsiteX5" fmla="*/ 471 w 496"/>
                  <a:gd name="connsiteY5" fmla="*/ 192 h 318"/>
                  <a:gd name="connsiteX6" fmla="*/ 471 w 496"/>
                  <a:gd name="connsiteY6" fmla="*/ 192 h 318"/>
                  <a:gd name="connsiteX7" fmla="*/ 437 w 496"/>
                  <a:gd name="connsiteY7" fmla="*/ 206 h 318"/>
                  <a:gd name="connsiteX8" fmla="*/ 389 w 496"/>
                  <a:gd name="connsiteY8" fmla="*/ 158 h 318"/>
                  <a:gd name="connsiteX9" fmla="*/ 437 w 496"/>
                  <a:gd name="connsiteY9" fmla="*/ 109 h 318"/>
                  <a:gd name="connsiteX10" fmla="*/ 471 w 496"/>
                  <a:gd name="connsiteY10" fmla="*/ 124 h 318"/>
                  <a:gd name="connsiteX11" fmla="*/ 471 w 496"/>
                  <a:gd name="connsiteY11" fmla="*/ 124 h 318"/>
                  <a:gd name="connsiteX12" fmla="*/ 485 w 496"/>
                  <a:gd name="connsiteY12" fmla="*/ 129 h 318"/>
                  <a:gd name="connsiteX13" fmla="*/ 496 w 496"/>
                  <a:gd name="connsiteY13" fmla="*/ 109 h 318"/>
                  <a:gd name="connsiteX14" fmla="*/ 496 w 496"/>
                  <a:gd name="connsiteY14" fmla="*/ 30 h 318"/>
                  <a:gd name="connsiteX15" fmla="*/ 496 w 496"/>
                  <a:gd name="connsiteY15" fmla="*/ 0 h 318"/>
                  <a:gd name="connsiteX0" fmla="*/ 0 w 496"/>
                  <a:gd name="connsiteY0" fmla="*/ 318 h 318"/>
                  <a:gd name="connsiteX1" fmla="*/ 0 w 496"/>
                  <a:gd name="connsiteY1" fmla="*/ 318 h 318"/>
                  <a:gd name="connsiteX2" fmla="*/ 496 w 496"/>
                  <a:gd name="connsiteY2" fmla="*/ 318 h 318"/>
                  <a:gd name="connsiteX3" fmla="*/ 496 w 496"/>
                  <a:gd name="connsiteY3" fmla="*/ 207 h 318"/>
                  <a:gd name="connsiteX4" fmla="*/ 485 w 496"/>
                  <a:gd name="connsiteY4" fmla="*/ 187 h 318"/>
                  <a:gd name="connsiteX5" fmla="*/ 471 w 496"/>
                  <a:gd name="connsiteY5" fmla="*/ 192 h 318"/>
                  <a:gd name="connsiteX6" fmla="*/ 471 w 496"/>
                  <a:gd name="connsiteY6" fmla="*/ 192 h 318"/>
                  <a:gd name="connsiteX7" fmla="*/ 437 w 496"/>
                  <a:gd name="connsiteY7" fmla="*/ 206 h 318"/>
                  <a:gd name="connsiteX8" fmla="*/ 389 w 496"/>
                  <a:gd name="connsiteY8" fmla="*/ 158 h 318"/>
                  <a:gd name="connsiteX9" fmla="*/ 437 w 496"/>
                  <a:gd name="connsiteY9" fmla="*/ 109 h 318"/>
                  <a:gd name="connsiteX10" fmla="*/ 471 w 496"/>
                  <a:gd name="connsiteY10" fmla="*/ 124 h 318"/>
                  <a:gd name="connsiteX11" fmla="*/ 471 w 496"/>
                  <a:gd name="connsiteY11" fmla="*/ 124 h 318"/>
                  <a:gd name="connsiteX12" fmla="*/ 485 w 496"/>
                  <a:gd name="connsiteY12" fmla="*/ 129 h 318"/>
                  <a:gd name="connsiteX13" fmla="*/ 496 w 496"/>
                  <a:gd name="connsiteY13" fmla="*/ 109 h 318"/>
                  <a:gd name="connsiteX14" fmla="*/ 496 w 496"/>
                  <a:gd name="connsiteY14" fmla="*/ 30 h 318"/>
                  <a:gd name="connsiteX15" fmla="*/ 496 w 496"/>
                  <a:gd name="connsiteY15" fmla="*/ 0 h 318"/>
                  <a:gd name="connsiteX0" fmla="*/ 0 w 496"/>
                  <a:gd name="connsiteY0" fmla="*/ 318 h 318"/>
                  <a:gd name="connsiteX1" fmla="*/ 0 w 496"/>
                  <a:gd name="connsiteY1" fmla="*/ 318 h 318"/>
                  <a:gd name="connsiteX2" fmla="*/ 13 w 496"/>
                  <a:gd name="connsiteY2" fmla="*/ 317 h 318"/>
                  <a:gd name="connsiteX3" fmla="*/ 496 w 496"/>
                  <a:gd name="connsiteY3" fmla="*/ 318 h 318"/>
                  <a:gd name="connsiteX4" fmla="*/ 496 w 496"/>
                  <a:gd name="connsiteY4" fmla="*/ 207 h 318"/>
                  <a:gd name="connsiteX5" fmla="*/ 485 w 496"/>
                  <a:gd name="connsiteY5" fmla="*/ 187 h 318"/>
                  <a:gd name="connsiteX6" fmla="*/ 471 w 496"/>
                  <a:gd name="connsiteY6" fmla="*/ 192 h 318"/>
                  <a:gd name="connsiteX7" fmla="*/ 471 w 496"/>
                  <a:gd name="connsiteY7" fmla="*/ 192 h 318"/>
                  <a:gd name="connsiteX8" fmla="*/ 437 w 496"/>
                  <a:gd name="connsiteY8" fmla="*/ 206 h 318"/>
                  <a:gd name="connsiteX9" fmla="*/ 389 w 496"/>
                  <a:gd name="connsiteY9" fmla="*/ 158 h 318"/>
                  <a:gd name="connsiteX10" fmla="*/ 437 w 496"/>
                  <a:gd name="connsiteY10" fmla="*/ 109 h 318"/>
                  <a:gd name="connsiteX11" fmla="*/ 471 w 496"/>
                  <a:gd name="connsiteY11" fmla="*/ 124 h 318"/>
                  <a:gd name="connsiteX12" fmla="*/ 471 w 496"/>
                  <a:gd name="connsiteY12" fmla="*/ 124 h 318"/>
                  <a:gd name="connsiteX13" fmla="*/ 485 w 496"/>
                  <a:gd name="connsiteY13" fmla="*/ 129 h 318"/>
                  <a:gd name="connsiteX14" fmla="*/ 496 w 496"/>
                  <a:gd name="connsiteY14" fmla="*/ 109 h 318"/>
                  <a:gd name="connsiteX15" fmla="*/ 496 w 496"/>
                  <a:gd name="connsiteY15" fmla="*/ 30 h 318"/>
                  <a:gd name="connsiteX16" fmla="*/ 496 w 496"/>
                  <a:gd name="connsiteY16" fmla="*/ 0 h 318"/>
                  <a:gd name="connsiteX0" fmla="*/ 0 w 496"/>
                  <a:gd name="connsiteY0" fmla="*/ 318 h 318"/>
                  <a:gd name="connsiteX1" fmla="*/ 32 w 496"/>
                  <a:gd name="connsiteY1" fmla="*/ 75 h 318"/>
                  <a:gd name="connsiteX2" fmla="*/ 13 w 496"/>
                  <a:gd name="connsiteY2" fmla="*/ 317 h 318"/>
                  <a:gd name="connsiteX3" fmla="*/ 496 w 496"/>
                  <a:gd name="connsiteY3" fmla="*/ 318 h 318"/>
                  <a:gd name="connsiteX4" fmla="*/ 496 w 496"/>
                  <a:gd name="connsiteY4" fmla="*/ 207 h 318"/>
                  <a:gd name="connsiteX5" fmla="*/ 485 w 496"/>
                  <a:gd name="connsiteY5" fmla="*/ 187 h 318"/>
                  <a:gd name="connsiteX6" fmla="*/ 471 w 496"/>
                  <a:gd name="connsiteY6" fmla="*/ 192 h 318"/>
                  <a:gd name="connsiteX7" fmla="*/ 471 w 496"/>
                  <a:gd name="connsiteY7" fmla="*/ 192 h 318"/>
                  <a:gd name="connsiteX8" fmla="*/ 437 w 496"/>
                  <a:gd name="connsiteY8" fmla="*/ 206 h 318"/>
                  <a:gd name="connsiteX9" fmla="*/ 389 w 496"/>
                  <a:gd name="connsiteY9" fmla="*/ 158 h 318"/>
                  <a:gd name="connsiteX10" fmla="*/ 437 w 496"/>
                  <a:gd name="connsiteY10" fmla="*/ 109 h 318"/>
                  <a:gd name="connsiteX11" fmla="*/ 471 w 496"/>
                  <a:gd name="connsiteY11" fmla="*/ 124 h 318"/>
                  <a:gd name="connsiteX12" fmla="*/ 471 w 496"/>
                  <a:gd name="connsiteY12" fmla="*/ 124 h 318"/>
                  <a:gd name="connsiteX13" fmla="*/ 485 w 496"/>
                  <a:gd name="connsiteY13" fmla="*/ 129 h 318"/>
                  <a:gd name="connsiteX14" fmla="*/ 496 w 496"/>
                  <a:gd name="connsiteY14" fmla="*/ 109 h 318"/>
                  <a:gd name="connsiteX15" fmla="*/ 496 w 496"/>
                  <a:gd name="connsiteY15" fmla="*/ 30 h 318"/>
                  <a:gd name="connsiteX16" fmla="*/ 496 w 496"/>
                  <a:gd name="connsiteY16" fmla="*/ 0 h 318"/>
                  <a:gd name="connsiteX0" fmla="*/ 23 w 487"/>
                  <a:gd name="connsiteY0" fmla="*/ 75 h 318"/>
                  <a:gd name="connsiteX1" fmla="*/ 4 w 487"/>
                  <a:gd name="connsiteY1" fmla="*/ 317 h 318"/>
                  <a:gd name="connsiteX2" fmla="*/ 487 w 487"/>
                  <a:gd name="connsiteY2" fmla="*/ 318 h 318"/>
                  <a:gd name="connsiteX3" fmla="*/ 487 w 487"/>
                  <a:gd name="connsiteY3" fmla="*/ 207 h 318"/>
                  <a:gd name="connsiteX4" fmla="*/ 476 w 487"/>
                  <a:gd name="connsiteY4" fmla="*/ 187 h 318"/>
                  <a:gd name="connsiteX5" fmla="*/ 462 w 487"/>
                  <a:gd name="connsiteY5" fmla="*/ 192 h 318"/>
                  <a:gd name="connsiteX6" fmla="*/ 462 w 487"/>
                  <a:gd name="connsiteY6" fmla="*/ 192 h 318"/>
                  <a:gd name="connsiteX7" fmla="*/ 428 w 487"/>
                  <a:gd name="connsiteY7" fmla="*/ 206 h 318"/>
                  <a:gd name="connsiteX8" fmla="*/ 380 w 487"/>
                  <a:gd name="connsiteY8" fmla="*/ 158 h 318"/>
                  <a:gd name="connsiteX9" fmla="*/ 428 w 487"/>
                  <a:gd name="connsiteY9" fmla="*/ 109 h 318"/>
                  <a:gd name="connsiteX10" fmla="*/ 462 w 487"/>
                  <a:gd name="connsiteY10" fmla="*/ 124 h 318"/>
                  <a:gd name="connsiteX11" fmla="*/ 462 w 487"/>
                  <a:gd name="connsiteY11" fmla="*/ 124 h 318"/>
                  <a:gd name="connsiteX12" fmla="*/ 476 w 487"/>
                  <a:gd name="connsiteY12" fmla="*/ 129 h 318"/>
                  <a:gd name="connsiteX13" fmla="*/ 487 w 487"/>
                  <a:gd name="connsiteY13" fmla="*/ 109 h 318"/>
                  <a:gd name="connsiteX14" fmla="*/ 487 w 487"/>
                  <a:gd name="connsiteY14" fmla="*/ 30 h 318"/>
                  <a:gd name="connsiteX15" fmla="*/ 487 w 487"/>
                  <a:gd name="connsiteY15" fmla="*/ 0 h 318"/>
                  <a:gd name="connsiteX0" fmla="*/ 7 w 487"/>
                  <a:gd name="connsiteY0" fmla="*/ 26 h 318"/>
                  <a:gd name="connsiteX1" fmla="*/ 4 w 487"/>
                  <a:gd name="connsiteY1" fmla="*/ 317 h 318"/>
                  <a:gd name="connsiteX2" fmla="*/ 487 w 487"/>
                  <a:gd name="connsiteY2" fmla="*/ 318 h 318"/>
                  <a:gd name="connsiteX3" fmla="*/ 487 w 487"/>
                  <a:gd name="connsiteY3" fmla="*/ 207 h 318"/>
                  <a:gd name="connsiteX4" fmla="*/ 476 w 487"/>
                  <a:gd name="connsiteY4" fmla="*/ 187 h 318"/>
                  <a:gd name="connsiteX5" fmla="*/ 462 w 487"/>
                  <a:gd name="connsiteY5" fmla="*/ 192 h 318"/>
                  <a:gd name="connsiteX6" fmla="*/ 462 w 487"/>
                  <a:gd name="connsiteY6" fmla="*/ 192 h 318"/>
                  <a:gd name="connsiteX7" fmla="*/ 428 w 487"/>
                  <a:gd name="connsiteY7" fmla="*/ 206 h 318"/>
                  <a:gd name="connsiteX8" fmla="*/ 380 w 487"/>
                  <a:gd name="connsiteY8" fmla="*/ 158 h 318"/>
                  <a:gd name="connsiteX9" fmla="*/ 428 w 487"/>
                  <a:gd name="connsiteY9" fmla="*/ 109 h 318"/>
                  <a:gd name="connsiteX10" fmla="*/ 462 w 487"/>
                  <a:gd name="connsiteY10" fmla="*/ 124 h 318"/>
                  <a:gd name="connsiteX11" fmla="*/ 462 w 487"/>
                  <a:gd name="connsiteY11" fmla="*/ 124 h 318"/>
                  <a:gd name="connsiteX12" fmla="*/ 476 w 487"/>
                  <a:gd name="connsiteY12" fmla="*/ 129 h 318"/>
                  <a:gd name="connsiteX13" fmla="*/ 487 w 487"/>
                  <a:gd name="connsiteY13" fmla="*/ 109 h 318"/>
                  <a:gd name="connsiteX14" fmla="*/ 487 w 487"/>
                  <a:gd name="connsiteY14" fmla="*/ 30 h 318"/>
                  <a:gd name="connsiteX15" fmla="*/ 487 w 487"/>
                  <a:gd name="connsiteY15" fmla="*/ 0 h 318"/>
                  <a:gd name="connsiteX0" fmla="*/ 7 w 487"/>
                  <a:gd name="connsiteY0" fmla="*/ 26 h 318"/>
                  <a:gd name="connsiteX1" fmla="*/ 4 w 487"/>
                  <a:gd name="connsiteY1" fmla="*/ 317 h 318"/>
                  <a:gd name="connsiteX2" fmla="*/ 487 w 487"/>
                  <a:gd name="connsiteY2" fmla="*/ 318 h 318"/>
                  <a:gd name="connsiteX3" fmla="*/ 487 w 487"/>
                  <a:gd name="connsiteY3" fmla="*/ 207 h 318"/>
                  <a:gd name="connsiteX4" fmla="*/ 476 w 487"/>
                  <a:gd name="connsiteY4" fmla="*/ 187 h 318"/>
                  <a:gd name="connsiteX5" fmla="*/ 462 w 487"/>
                  <a:gd name="connsiteY5" fmla="*/ 192 h 318"/>
                  <a:gd name="connsiteX6" fmla="*/ 462 w 487"/>
                  <a:gd name="connsiteY6" fmla="*/ 192 h 318"/>
                  <a:gd name="connsiteX7" fmla="*/ 428 w 487"/>
                  <a:gd name="connsiteY7" fmla="*/ 206 h 318"/>
                  <a:gd name="connsiteX8" fmla="*/ 380 w 487"/>
                  <a:gd name="connsiteY8" fmla="*/ 158 h 318"/>
                  <a:gd name="connsiteX9" fmla="*/ 428 w 487"/>
                  <a:gd name="connsiteY9" fmla="*/ 109 h 318"/>
                  <a:gd name="connsiteX10" fmla="*/ 462 w 487"/>
                  <a:gd name="connsiteY10" fmla="*/ 124 h 318"/>
                  <a:gd name="connsiteX11" fmla="*/ 462 w 487"/>
                  <a:gd name="connsiteY11" fmla="*/ 124 h 318"/>
                  <a:gd name="connsiteX12" fmla="*/ 476 w 487"/>
                  <a:gd name="connsiteY12" fmla="*/ 129 h 318"/>
                  <a:gd name="connsiteX13" fmla="*/ 487 w 487"/>
                  <a:gd name="connsiteY13" fmla="*/ 109 h 318"/>
                  <a:gd name="connsiteX14" fmla="*/ 487 w 487"/>
                  <a:gd name="connsiteY14" fmla="*/ 30 h 318"/>
                  <a:gd name="connsiteX15" fmla="*/ 487 w 487"/>
                  <a:gd name="connsiteY15" fmla="*/ 0 h 318"/>
                  <a:gd name="connsiteX0" fmla="*/ 4 w 484"/>
                  <a:gd name="connsiteY0" fmla="*/ 26 h 318"/>
                  <a:gd name="connsiteX1" fmla="*/ 1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1 w 485"/>
                  <a:gd name="connsiteY0" fmla="*/ 0 h 318"/>
                  <a:gd name="connsiteX1" fmla="*/ 2 w 485"/>
                  <a:gd name="connsiteY1" fmla="*/ 317 h 318"/>
                  <a:gd name="connsiteX2" fmla="*/ 485 w 485"/>
                  <a:gd name="connsiteY2" fmla="*/ 318 h 318"/>
                  <a:gd name="connsiteX3" fmla="*/ 485 w 485"/>
                  <a:gd name="connsiteY3" fmla="*/ 207 h 318"/>
                  <a:gd name="connsiteX4" fmla="*/ 474 w 485"/>
                  <a:gd name="connsiteY4" fmla="*/ 187 h 318"/>
                  <a:gd name="connsiteX5" fmla="*/ 460 w 485"/>
                  <a:gd name="connsiteY5" fmla="*/ 192 h 318"/>
                  <a:gd name="connsiteX6" fmla="*/ 460 w 485"/>
                  <a:gd name="connsiteY6" fmla="*/ 192 h 318"/>
                  <a:gd name="connsiteX7" fmla="*/ 426 w 485"/>
                  <a:gd name="connsiteY7" fmla="*/ 206 h 318"/>
                  <a:gd name="connsiteX8" fmla="*/ 378 w 485"/>
                  <a:gd name="connsiteY8" fmla="*/ 158 h 318"/>
                  <a:gd name="connsiteX9" fmla="*/ 426 w 485"/>
                  <a:gd name="connsiteY9" fmla="*/ 109 h 318"/>
                  <a:gd name="connsiteX10" fmla="*/ 460 w 485"/>
                  <a:gd name="connsiteY10" fmla="*/ 124 h 318"/>
                  <a:gd name="connsiteX11" fmla="*/ 460 w 485"/>
                  <a:gd name="connsiteY11" fmla="*/ 124 h 318"/>
                  <a:gd name="connsiteX12" fmla="*/ 474 w 485"/>
                  <a:gd name="connsiteY12" fmla="*/ 129 h 318"/>
                  <a:gd name="connsiteX13" fmla="*/ 485 w 485"/>
                  <a:gd name="connsiteY13" fmla="*/ 109 h 318"/>
                  <a:gd name="connsiteX14" fmla="*/ 485 w 485"/>
                  <a:gd name="connsiteY14" fmla="*/ 30 h 318"/>
                  <a:gd name="connsiteX15" fmla="*/ 485 w 485"/>
                  <a:gd name="connsiteY15" fmla="*/ 0 h 318"/>
                  <a:gd name="connsiteX0" fmla="*/ 0 w 484"/>
                  <a:gd name="connsiteY0" fmla="*/ 0 h 318"/>
                  <a:gd name="connsiteX1" fmla="*/ 1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0 w 484"/>
                  <a:gd name="connsiteY0" fmla="*/ 0 h 318"/>
                  <a:gd name="connsiteX1" fmla="*/ 1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0 w 484"/>
                  <a:gd name="connsiteY0" fmla="*/ 0 h 318"/>
                  <a:gd name="connsiteX1" fmla="*/ 212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0 w 484"/>
                  <a:gd name="connsiteY0" fmla="*/ 0 h 318"/>
                  <a:gd name="connsiteX1" fmla="*/ 163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0 w 484"/>
                  <a:gd name="connsiteY0" fmla="*/ 0 h 318"/>
                  <a:gd name="connsiteX1" fmla="*/ 166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0 w 322"/>
                  <a:gd name="connsiteY0" fmla="*/ 0 h 318"/>
                  <a:gd name="connsiteX1" fmla="*/ 4 w 322"/>
                  <a:gd name="connsiteY1" fmla="*/ 317 h 318"/>
                  <a:gd name="connsiteX2" fmla="*/ 322 w 322"/>
                  <a:gd name="connsiteY2" fmla="*/ 318 h 318"/>
                  <a:gd name="connsiteX3" fmla="*/ 322 w 322"/>
                  <a:gd name="connsiteY3" fmla="*/ 207 h 318"/>
                  <a:gd name="connsiteX4" fmla="*/ 311 w 322"/>
                  <a:gd name="connsiteY4" fmla="*/ 187 h 318"/>
                  <a:gd name="connsiteX5" fmla="*/ 297 w 322"/>
                  <a:gd name="connsiteY5" fmla="*/ 192 h 318"/>
                  <a:gd name="connsiteX6" fmla="*/ 297 w 322"/>
                  <a:gd name="connsiteY6" fmla="*/ 192 h 318"/>
                  <a:gd name="connsiteX7" fmla="*/ 263 w 322"/>
                  <a:gd name="connsiteY7" fmla="*/ 206 h 318"/>
                  <a:gd name="connsiteX8" fmla="*/ 215 w 322"/>
                  <a:gd name="connsiteY8" fmla="*/ 158 h 318"/>
                  <a:gd name="connsiteX9" fmla="*/ 263 w 322"/>
                  <a:gd name="connsiteY9" fmla="*/ 109 h 318"/>
                  <a:gd name="connsiteX10" fmla="*/ 297 w 322"/>
                  <a:gd name="connsiteY10" fmla="*/ 124 h 318"/>
                  <a:gd name="connsiteX11" fmla="*/ 297 w 322"/>
                  <a:gd name="connsiteY11" fmla="*/ 124 h 318"/>
                  <a:gd name="connsiteX12" fmla="*/ 311 w 322"/>
                  <a:gd name="connsiteY12" fmla="*/ 129 h 318"/>
                  <a:gd name="connsiteX13" fmla="*/ 322 w 322"/>
                  <a:gd name="connsiteY13" fmla="*/ 109 h 318"/>
                  <a:gd name="connsiteX14" fmla="*/ 322 w 322"/>
                  <a:gd name="connsiteY14" fmla="*/ 30 h 318"/>
                  <a:gd name="connsiteX15" fmla="*/ 322 w 322"/>
                  <a:gd name="connsiteY15" fmla="*/ 0 h 318"/>
                  <a:gd name="connsiteX0" fmla="*/ 110 w 319"/>
                  <a:gd name="connsiteY0" fmla="*/ 0 h 318"/>
                  <a:gd name="connsiteX1" fmla="*/ 1 w 319"/>
                  <a:gd name="connsiteY1" fmla="*/ 317 h 318"/>
                  <a:gd name="connsiteX2" fmla="*/ 319 w 319"/>
                  <a:gd name="connsiteY2" fmla="*/ 318 h 318"/>
                  <a:gd name="connsiteX3" fmla="*/ 319 w 319"/>
                  <a:gd name="connsiteY3" fmla="*/ 207 h 318"/>
                  <a:gd name="connsiteX4" fmla="*/ 308 w 319"/>
                  <a:gd name="connsiteY4" fmla="*/ 187 h 318"/>
                  <a:gd name="connsiteX5" fmla="*/ 294 w 319"/>
                  <a:gd name="connsiteY5" fmla="*/ 192 h 318"/>
                  <a:gd name="connsiteX6" fmla="*/ 294 w 319"/>
                  <a:gd name="connsiteY6" fmla="*/ 192 h 318"/>
                  <a:gd name="connsiteX7" fmla="*/ 260 w 319"/>
                  <a:gd name="connsiteY7" fmla="*/ 206 h 318"/>
                  <a:gd name="connsiteX8" fmla="*/ 212 w 319"/>
                  <a:gd name="connsiteY8" fmla="*/ 158 h 318"/>
                  <a:gd name="connsiteX9" fmla="*/ 260 w 319"/>
                  <a:gd name="connsiteY9" fmla="*/ 109 h 318"/>
                  <a:gd name="connsiteX10" fmla="*/ 294 w 319"/>
                  <a:gd name="connsiteY10" fmla="*/ 124 h 318"/>
                  <a:gd name="connsiteX11" fmla="*/ 294 w 319"/>
                  <a:gd name="connsiteY11" fmla="*/ 124 h 318"/>
                  <a:gd name="connsiteX12" fmla="*/ 308 w 319"/>
                  <a:gd name="connsiteY12" fmla="*/ 129 h 318"/>
                  <a:gd name="connsiteX13" fmla="*/ 319 w 319"/>
                  <a:gd name="connsiteY13" fmla="*/ 109 h 318"/>
                  <a:gd name="connsiteX14" fmla="*/ 319 w 319"/>
                  <a:gd name="connsiteY14" fmla="*/ 30 h 318"/>
                  <a:gd name="connsiteX15" fmla="*/ 319 w 319"/>
                  <a:gd name="connsiteY15" fmla="*/ 0 h 318"/>
                  <a:gd name="connsiteX0" fmla="*/ 0 w 319"/>
                  <a:gd name="connsiteY0" fmla="*/ 0 h 319"/>
                  <a:gd name="connsiteX1" fmla="*/ 1 w 319"/>
                  <a:gd name="connsiteY1" fmla="*/ 318 h 319"/>
                  <a:gd name="connsiteX2" fmla="*/ 319 w 319"/>
                  <a:gd name="connsiteY2" fmla="*/ 319 h 319"/>
                  <a:gd name="connsiteX3" fmla="*/ 319 w 319"/>
                  <a:gd name="connsiteY3" fmla="*/ 208 h 319"/>
                  <a:gd name="connsiteX4" fmla="*/ 308 w 319"/>
                  <a:gd name="connsiteY4" fmla="*/ 188 h 319"/>
                  <a:gd name="connsiteX5" fmla="*/ 294 w 319"/>
                  <a:gd name="connsiteY5" fmla="*/ 193 h 319"/>
                  <a:gd name="connsiteX6" fmla="*/ 294 w 319"/>
                  <a:gd name="connsiteY6" fmla="*/ 193 h 319"/>
                  <a:gd name="connsiteX7" fmla="*/ 260 w 319"/>
                  <a:gd name="connsiteY7" fmla="*/ 207 h 319"/>
                  <a:gd name="connsiteX8" fmla="*/ 212 w 319"/>
                  <a:gd name="connsiteY8" fmla="*/ 159 h 319"/>
                  <a:gd name="connsiteX9" fmla="*/ 260 w 319"/>
                  <a:gd name="connsiteY9" fmla="*/ 110 h 319"/>
                  <a:gd name="connsiteX10" fmla="*/ 294 w 319"/>
                  <a:gd name="connsiteY10" fmla="*/ 125 h 319"/>
                  <a:gd name="connsiteX11" fmla="*/ 294 w 319"/>
                  <a:gd name="connsiteY11" fmla="*/ 125 h 319"/>
                  <a:gd name="connsiteX12" fmla="*/ 308 w 319"/>
                  <a:gd name="connsiteY12" fmla="*/ 130 h 319"/>
                  <a:gd name="connsiteX13" fmla="*/ 319 w 319"/>
                  <a:gd name="connsiteY13" fmla="*/ 110 h 319"/>
                  <a:gd name="connsiteX14" fmla="*/ 319 w 319"/>
                  <a:gd name="connsiteY14" fmla="*/ 31 h 319"/>
                  <a:gd name="connsiteX15" fmla="*/ 319 w 319"/>
                  <a:gd name="connsiteY15" fmla="*/ 1 h 319"/>
                  <a:gd name="connsiteX0" fmla="*/ 1 w 319"/>
                  <a:gd name="connsiteY0" fmla="*/ 0 h 318"/>
                  <a:gd name="connsiteX1" fmla="*/ 1 w 319"/>
                  <a:gd name="connsiteY1" fmla="*/ 317 h 318"/>
                  <a:gd name="connsiteX2" fmla="*/ 319 w 319"/>
                  <a:gd name="connsiteY2" fmla="*/ 318 h 318"/>
                  <a:gd name="connsiteX3" fmla="*/ 319 w 319"/>
                  <a:gd name="connsiteY3" fmla="*/ 207 h 318"/>
                  <a:gd name="connsiteX4" fmla="*/ 308 w 319"/>
                  <a:gd name="connsiteY4" fmla="*/ 187 h 318"/>
                  <a:gd name="connsiteX5" fmla="*/ 294 w 319"/>
                  <a:gd name="connsiteY5" fmla="*/ 192 h 318"/>
                  <a:gd name="connsiteX6" fmla="*/ 294 w 319"/>
                  <a:gd name="connsiteY6" fmla="*/ 192 h 318"/>
                  <a:gd name="connsiteX7" fmla="*/ 260 w 319"/>
                  <a:gd name="connsiteY7" fmla="*/ 206 h 318"/>
                  <a:gd name="connsiteX8" fmla="*/ 212 w 319"/>
                  <a:gd name="connsiteY8" fmla="*/ 158 h 318"/>
                  <a:gd name="connsiteX9" fmla="*/ 260 w 319"/>
                  <a:gd name="connsiteY9" fmla="*/ 109 h 318"/>
                  <a:gd name="connsiteX10" fmla="*/ 294 w 319"/>
                  <a:gd name="connsiteY10" fmla="*/ 124 h 318"/>
                  <a:gd name="connsiteX11" fmla="*/ 294 w 319"/>
                  <a:gd name="connsiteY11" fmla="*/ 124 h 318"/>
                  <a:gd name="connsiteX12" fmla="*/ 308 w 319"/>
                  <a:gd name="connsiteY12" fmla="*/ 129 h 318"/>
                  <a:gd name="connsiteX13" fmla="*/ 319 w 319"/>
                  <a:gd name="connsiteY13" fmla="*/ 109 h 318"/>
                  <a:gd name="connsiteX14" fmla="*/ 319 w 319"/>
                  <a:gd name="connsiteY14" fmla="*/ 30 h 318"/>
                  <a:gd name="connsiteX15" fmla="*/ 319 w 319"/>
                  <a:gd name="connsiteY15" fmla="*/ 0 h 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9" h="318">
                    <a:moveTo>
                      <a:pt x="1" y="0"/>
                    </a:moveTo>
                    <a:cubicBezTo>
                      <a:pt x="1" y="108"/>
                      <a:pt x="0" y="263"/>
                      <a:pt x="1" y="317"/>
                    </a:cubicBezTo>
                    <a:lnTo>
                      <a:pt x="319" y="318"/>
                    </a:lnTo>
                    <a:lnTo>
                      <a:pt x="319" y="207"/>
                    </a:lnTo>
                    <a:cubicBezTo>
                      <a:pt x="318" y="197"/>
                      <a:pt x="314" y="189"/>
                      <a:pt x="308" y="187"/>
                    </a:cubicBezTo>
                    <a:cubicBezTo>
                      <a:pt x="303" y="186"/>
                      <a:pt x="298" y="188"/>
                      <a:pt x="294" y="192"/>
                    </a:cubicBezTo>
                    <a:lnTo>
                      <a:pt x="294" y="192"/>
                    </a:lnTo>
                    <a:cubicBezTo>
                      <a:pt x="285" y="201"/>
                      <a:pt x="273" y="206"/>
                      <a:pt x="260" y="206"/>
                    </a:cubicBezTo>
                    <a:cubicBezTo>
                      <a:pt x="233" y="206"/>
                      <a:pt x="212" y="185"/>
                      <a:pt x="212" y="158"/>
                    </a:cubicBezTo>
                    <a:cubicBezTo>
                      <a:pt x="212" y="131"/>
                      <a:pt x="233" y="109"/>
                      <a:pt x="260" y="109"/>
                    </a:cubicBezTo>
                    <a:cubicBezTo>
                      <a:pt x="273" y="109"/>
                      <a:pt x="285" y="115"/>
                      <a:pt x="294" y="124"/>
                    </a:cubicBezTo>
                    <a:lnTo>
                      <a:pt x="294" y="124"/>
                    </a:lnTo>
                    <a:cubicBezTo>
                      <a:pt x="298" y="128"/>
                      <a:pt x="303" y="130"/>
                      <a:pt x="308" y="129"/>
                    </a:cubicBezTo>
                    <a:cubicBezTo>
                      <a:pt x="314" y="127"/>
                      <a:pt x="318" y="119"/>
                      <a:pt x="319" y="109"/>
                    </a:cubicBezTo>
                    <a:lnTo>
                      <a:pt x="319" y="30"/>
                    </a:lnTo>
                    <a:lnTo>
                      <a:pt x="319" y="0"/>
                    </a:lnTo>
                  </a:path>
                </a:pathLst>
              </a:custGeom>
              <a:solidFill>
                <a:schemeClr val="tx1">
                  <a:lumMod val="40000"/>
                  <a:lumOff val="60000"/>
                </a:schemeClr>
              </a:solidFill>
              <a:ln w="50800">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3"/>
              <p:cNvSpPr>
                <a:spLocks/>
              </p:cNvSpPr>
              <p:nvPr/>
            </p:nvSpPr>
            <p:spPr bwMode="auto">
              <a:xfrm>
                <a:off x="5516880" y="4343400"/>
                <a:ext cx="1498108" cy="2000477"/>
              </a:xfrm>
              <a:custGeom>
                <a:avLst/>
                <a:gdLst>
                  <a:gd name="connsiteX0" fmla="*/ 396 w 396"/>
                  <a:gd name="connsiteY0" fmla="*/ 108 h 428"/>
                  <a:gd name="connsiteX1" fmla="*/ 396 w 396"/>
                  <a:gd name="connsiteY1" fmla="*/ 108 h 428"/>
                  <a:gd name="connsiteX2" fmla="*/ 396 w 396"/>
                  <a:gd name="connsiteY2" fmla="*/ 108 h 428"/>
                  <a:gd name="connsiteX3" fmla="*/ 274 w 396"/>
                  <a:gd name="connsiteY3" fmla="*/ 108 h 428"/>
                  <a:gd name="connsiteX4" fmla="*/ 255 w 396"/>
                  <a:gd name="connsiteY4" fmla="*/ 82 h 428"/>
                  <a:gd name="connsiteX5" fmla="*/ 258 w 396"/>
                  <a:gd name="connsiteY5" fmla="*/ 68 h 428"/>
                  <a:gd name="connsiteX6" fmla="*/ 275 w 396"/>
                  <a:gd name="connsiteY6" fmla="*/ 37 h 428"/>
                  <a:gd name="connsiteX7" fmla="*/ 236 w 396"/>
                  <a:gd name="connsiteY7" fmla="*/ 0 h 428"/>
                  <a:gd name="connsiteX8" fmla="*/ 198 w 396"/>
                  <a:gd name="connsiteY8" fmla="*/ 37 h 428"/>
                  <a:gd name="connsiteX9" fmla="*/ 216 w 396"/>
                  <a:gd name="connsiteY9" fmla="*/ 69 h 428"/>
                  <a:gd name="connsiteX10" fmla="*/ 218 w 396"/>
                  <a:gd name="connsiteY10" fmla="*/ 82 h 428"/>
                  <a:gd name="connsiteX11" fmla="*/ 199 w 396"/>
                  <a:gd name="connsiteY11" fmla="*/ 108 h 428"/>
                  <a:gd name="connsiteX12" fmla="*/ 76 w 396"/>
                  <a:gd name="connsiteY12" fmla="*/ 108 h 428"/>
                  <a:gd name="connsiteX13" fmla="*/ 76 w 396"/>
                  <a:gd name="connsiteY13" fmla="*/ 230 h 428"/>
                  <a:gd name="connsiteX14" fmla="*/ 50 w 396"/>
                  <a:gd name="connsiteY14" fmla="*/ 249 h 428"/>
                  <a:gd name="connsiteX15" fmla="*/ 36 w 396"/>
                  <a:gd name="connsiteY15" fmla="*/ 246 h 428"/>
                  <a:gd name="connsiteX16" fmla="*/ 5 w 396"/>
                  <a:gd name="connsiteY16" fmla="*/ 229 h 428"/>
                  <a:gd name="connsiteX17" fmla="*/ 5 w 396"/>
                  <a:gd name="connsiteY17" fmla="*/ 306 h 428"/>
                  <a:gd name="connsiteX18" fmla="*/ 37 w 396"/>
                  <a:gd name="connsiteY18" fmla="*/ 288 h 428"/>
                  <a:gd name="connsiteX19" fmla="*/ 50 w 396"/>
                  <a:gd name="connsiteY19" fmla="*/ 286 h 428"/>
                  <a:gd name="connsiteX20" fmla="*/ 76 w 396"/>
                  <a:gd name="connsiteY20" fmla="*/ 305 h 428"/>
                  <a:gd name="connsiteX21" fmla="*/ 76 w 396"/>
                  <a:gd name="connsiteY21" fmla="*/ 428 h 428"/>
                  <a:gd name="connsiteX22" fmla="*/ 186 w 396"/>
                  <a:gd name="connsiteY22" fmla="*/ 428 h 428"/>
                  <a:gd name="connsiteX23" fmla="*/ 207 w 396"/>
                  <a:gd name="connsiteY23" fmla="*/ 417 h 428"/>
                  <a:gd name="connsiteX24" fmla="*/ 202 w 396"/>
                  <a:gd name="connsiteY24" fmla="*/ 403 h 428"/>
                  <a:gd name="connsiteX25" fmla="*/ 202 w 396"/>
                  <a:gd name="connsiteY25" fmla="*/ 403 h 428"/>
                  <a:gd name="connsiteX26" fmla="*/ 187 w 396"/>
                  <a:gd name="connsiteY26" fmla="*/ 369 h 428"/>
                  <a:gd name="connsiteX27" fmla="*/ 236 w 396"/>
                  <a:gd name="connsiteY27" fmla="*/ 321 h 428"/>
                  <a:gd name="connsiteX28" fmla="*/ 284 w 396"/>
                  <a:gd name="connsiteY28" fmla="*/ 369 h 428"/>
                  <a:gd name="connsiteX29" fmla="*/ 270 w 396"/>
                  <a:gd name="connsiteY29" fmla="*/ 403 h 428"/>
                  <a:gd name="connsiteX30" fmla="*/ 270 w 396"/>
                  <a:gd name="connsiteY30" fmla="*/ 403 h 428"/>
                  <a:gd name="connsiteX31" fmla="*/ 265 w 396"/>
                  <a:gd name="connsiteY31" fmla="*/ 417 h 428"/>
                  <a:gd name="connsiteX32" fmla="*/ 286 w 396"/>
                  <a:gd name="connsiteY32" fmla="*/ 428 h 428"/>
                  <a:gd name="connsiteX33" fmla="*/ 396 w 396"/>
                  <a:gd name="connsiteY33" fmla="*/ 428 h 428"/>
                  <a:gd name="connsiteX34" fmla="*/ 396 w 396"/>
                  <a:gd name="connsiteY34" fmla="*/ 317 h 428"/>
                  <a:gd name="connsiteX35" fmla="*/ 385 w 396"/>
                  <a:gd name="connsiteY35" fmla="*/ 297 h 428"/>
                  <a:gd name="connsiteX36" fmla="*/ 371 w 396"/>
                  <a:gd name="connsiteY36" fmla="*/ 302 h 428"/>
                  <a:gd name="connsiteX37" fmla="*/ 371 w 396"/>
                  <a:gd name="connsiteY37" fmla="*/ 302 h 428"/>
                  <a:gd name="connsiteX38" fmla="*/ 337 w 396"/>
                  <a:gd name="connsiteY38" fmla="*/ 316 h 428"/>
                  <a:gd name="connsiteX39" fmla="*/ 289 w 396"/>
                  <a:gd name="connsiteY39" fmla="*/ 268 h 428"/>
                  <a:gd name="connsiteX40" fmla="*/ 337 w 396"/>
                  <a:gd name="connsiteY40" fmla="*/ 219 h 428"/>
                  <a:gd name="connsiteX41" fmla="*/ 371 w 396"/>
                  <a:gd name="connsiteY41" fmla="*/ 234 h 428"/>
                  <a:gd name="connsiteX42" fmla="*/ 371 w 396"/>
                  <a:gd name="connsiteY42" fmla="*/ 234 h 428"/>
                  <a:gd name="connsiteX43" fmla="*/ 385 w 396"/>
                  <a:gd name="connsiteY43" fmla="*/ 239 h 428"/>
                  <a:gd name="connsiteX44" fmla="*/ 396 w 396"/>
                  <a:gd name="connsiteY44" fmla="*/ 219 h 428"/>
                  <a:gd name="connsiteX45" fmla="*/ 396 w 396"/>
                  <a:gd name="connsiteY45" fmla="*/ 140 h 428"/>
                  <a:gd name="connsiteX46" fmla="*/ 396 w 396"/>
                  <a:gd name="connsiteY46" fmla="*/ 140 h 428"/>
                  <a:gd name="connsiteX47" fmla="*/ 396 w 396"/>
                  <a:gd name="connsiteY47" fmla="*/ 108 h 428"/>
                  <a:gd name="connsiteX0" fmla="*/ 391 w 391"/>
                  <a:gd name="connsiteY0" fmla="*/ 108 h 428"/>
                  <a:gd name="connsiteX1" fmla="*/ 391 w 391"/>
                  <a:gd name="connsiteY1" fmla="*/ 108 h 428"/>
                  <a:gd name="connsiteX2" fmla="*/ 391 w 391"/>
                  <a:gd name="connsiteY2" fmla="*/ 108 h 428"/>
                  <a:gd name="connsiteX3" fmla="*/ 269 w 391"/>
                  <a:gd name="connsiteY3" fmla="*/ 108 h 428"/>
                  <a:gd name="connsiteX4" fmla="*/ 250 w 391"/>
                  <a:gd name="connsiteY4" fmla="*/ 82 h 428"/>
                  <a:gd name="connsiteX5" fmla="*/ 253 w 391"/>
                  <a:gd name="connsiteY5" fmla="*/ 68 h 428"/>
                  <a:gd name="connsiteX6" fmla="*/ 270 w 391"/>
                  <a:gd name="connsiteY6" fmla="*/ 37 h 428"/>
                  <a:gd name="connsiteX7" fmla="*/ 231 w 391"/>
                  <a:gd name="connsiteY7" fmla="*/ 0 h 428"/>
                  <a:gd name="connsiteX8" fmla="*/ 193 w 391"/>
                  <a:gd name="connsiteY8" fmla="*/ 37 h 428"/>
                  <a:gd name="connsiteX9" fmla="*/ 211 w 391"/>
                  <a:gd name="connsiteY9" fmla="*/ 69 h 428"/>
                  <a:gd name="connsiteX10" fmla="*/ 213 w 391"/>
                  <a:gd name="connsiteY10" fmla="*/ 82 h 428"/>
                  <a:gd name="connsiteX11" fmla="*/ 194 w 391"/>
                  <a:gd name="connsiteY11" fmla="*/ 108 h 428"/>
                  <a:gd name="connsiteX12" fmla="*/ 71 w 391"/>
                  <a:gd name="connsiteY12" fmla="*/ 108 h 428"/>
                  <a:gd name="connsiteX13" fmla="*/ 71 w 391"/>
                  <a:gd name="connsiteY13" fmla="*/ 230 h 428"/>
                  <a:gd name="connsiteX14" fmla="*/ 45 w 391"/>
                  <a:gd name="connsiteY14" fmla="*/ 249 h 428"/>
                  <a:gd name="connsiteX15" fmla="*/ 31 w 391"/>
                  <a:gd name="connsiteY15" fmla="*/ 246 h 428"/>
                  <a:gd name="connsiteX16" fmla="*/ 0 w 391"/>
                  <a:gd name="connsiteY16" fmla="*/ 306 h 428"/>
                  <a:gd name="connsiteX17" fmla="*/ 32 w 391"/>
                  <a:gd name="connsiteY17" fmla="*/ 288 h 428"/>
                  <a:gd name="connsiteX18" fmla="*/ 45 w 391"/>
                  <a:gd name="connsiteY18" fmla="*/ 286 h 428"/>
                  <a:gd name="connsiteX19" fmla="*/ 71 w 391"/>
                  <a:gd name="connsiteY19" fmla="*/ 305 h 428"/>
                  <a:gd name="connsiteX20" fmla="*/ 71 w 391"/>
                  <a:gd name="connsiteY20" fmla="*/ 428 h 428"/>
                  <a:gd name="connsiteX21" fmla="*/ 181 w 391"/>
                  <a:gd name="connsiteY21" fmla="*/ 428 h 428"/>
                  <a:gd name="connsiteX22" fmla="*/ 202 w 391"/>
                  <a:gd name="connsiteY22" fmla="*/ 417 h 428"/>
                  <a:gd name="connsiteX23" fmla="*/ 197 w 391"/>
                  <a:gd name="connsiteY23" fmla="*/ 403 h 428"/>
                  <a:gd name="connsiteX24" fmla="*/ 197 w 391"/>
                  <a:gd name="connsiteY24" fmla="*/ 403 h 428"/>
                  <a:gd name="connsiteX25" fmla="*/ 182 w 391"/>
                  <a:gd name="connsiteY25" fmla="*/ 369 h 428"/>
                  <a:gd name="connsiteX26" fmla="*/ 231 w 391"/>
                  <a:gd name="connsiteY26" fmla="*/ 321 h 428"/>
                  <a:gd name="connsiteX27" fmla="*/ 279 w 391"/>
                  <a:gd name="connsiteY27" fmla="*/ 369 h 428"/>
                  <a:gd name="connsiteX28" fmla="*/ 265 w 391"/>
                  <a:gd name="connsiteY28" fmla="*/ 403 h 428"/>
                  <a:gd name="connsiteX29" fmla="*/ 265 w 391"/>
                  <a:gd name="connsiteY29" fmla="*/ 403 h 428"/>
                  <a:gd name="connsiteX30" fmla="*/ 260 w 391"/>
                  <a:gd name="connsiteY30" fmla="*/ 417 h 428"/>
                  <a:gd name="connsiteX31" fmla="*/ 281 w 391"/>
                  <a:gd name="connsiteY31" fmla="*/ 428 h 428"/>
                  <a:gd name="connsiteX32" fmla="*/ 391 w 391"/>
                  <a:gd name="connsiteY32" fmla="*/ 428 h 428"/>
                  <a:gd name="connsiteX33" fmla="*/ 391 w 391"/>
                  <a:gd name="connsiteY33" fmla="*/ 317 h 428"/>
                  <a:gd name="connsiteX34" fmla="*/ 380 w 391"/>
                  <a:gd name="connsiteY34" fmla="*/ 297 h 428"/>
                  <a:gd name="connsiteX35" fmla="*/ 366 w 391"/>
                  <a:gd name="connsiteY35" fmla="*/ 302 h 428"/>
                  <a:gd name="connsiteX36" fmla="*/ 366 w 391"/>
                  <a:gd name="connsiteY36" fmla="*/ 302 h 428"/>
                  <a:gd name="connsiteX37" fmla="*/ 332 w 391"/>
                  <a:gd name="connsiteY37" fmla="*/ 316 h 428"/>
                  <a:gd name="connsiteX38" fmla="*/ 284 w 391"/>
                  <a:gd name="connsiteY38" fmla="*/ 268 h 428"/>
                  <a:gd name="connsiteX39" fmla="*/ 332 w 391"/>
                  <a:gd name="connsiteY39" fmla="*/ 219 h 428"/>
                  <a:gd name="connsiteX40" fmla="*/ 366 w 391"/>
                  <a:gd name="connsiteY40" fmla="*/ 234 h 428"/>
                  <a:gd name="connsiteX41" fmla="*/ 366 w 391"/>
                  <a:gd name="connsiteY41" fmla="*/ 234 h 428"/>
                  <a:gd name="connsiteX42" fmla="*/ 380 w 391"/>
                  <a:gd name="connsiteY42" fmla="*/ 239 h 428"/>
                  <a:gd name="connsiteX43" fmla="*/ 391 w 391"/>
                  <a:gd name="connsiteY43" fmla="*/ 219 h 428"/>
                  <a:gd name="connsiteX44" fmla="*/ 391 w 391"/>
                  <a:gd name="connsiteY44" fmla="*/ 140 h 428"/>
                  <a:gd name="connsiteX45" fmla="*/ 391 w 391"/>
                  <a:gd name="connsiteY45" fmla="*/ 140 h 428"/>
                  <a:gd name="connsiteX46" fmla="*/ 391 w 391"/>
                  <a:gd name="connsiteY46" fmla="*/ 108 h 428"/>
                  <a:gd name="connsiteX0" fmla="*/ 362 w 362"/>
                  <a:gd name="connsiteY0" fmla="*/ 108 h 428"/>
                  <a:gd name="connsiteX1" fmla="*/ 362 w 362"/>
                  <a:gd name="connsiteY1" fmla="*/ 108 h 428"/>
                  <a:gd name="connsiteX2" fmla="*/ 362 w 362"/>
                  <a:gd name="connsiteY2" fmla="*/ 108 h 428"/>
                  <a:gd name="connsiteX3" fmla="*/ 240 w 362"/>
                  <a:gd name="connsiteY3" fmla="*/ 108 h 428"/>
                  <a:gd name="connsiteX4" fmla="*/ 221 w 362"/>
                  <a:gd name="connsiteY4" fmla="*/ 82 h 428"/>
                  <a:gd name="connsiteX5" fmla="*/ 224 w 362"/>
                  <a:gd name="connsiteY5" fmla="*/ 68 h 428"/>
                  <a:gd name="connsiteX6" fmla="*/ 241 w 362"/>
                  <a:gd name="connsiteY6" fmla="*/ 37 h 428"/>
                  <a:gd name="connsiteX7" fmla="*/ 202 w 362"/>
                  <a:gd name="connsiteY7" fmla="*/ 0 h 428"/>
                  <a:gd name="connsiteX8" fmla="*/ 164 w 362"/>
                  <a:gd name="connsiteY8" fmla="*/ 37 h 428"/>
                  <a:gd name="connsiteX9" fmla="*/ 182 w 362"/>
                  <a:gd name="connsiteY9" fmla="*/ 69 h 428"/>
                  <a:gd name="connsiteX10" fmla="*/ 184 w 362"/>
                  <a:gd name="connsiteY10" fmla="*/ 82 h 428"/>
                  <a:gd name="connsiteX11" fmla="*/ 165 w 362"/>
                  <a:gd name="connsiteY11" fmla="*/ 108 h 428"/>
                  <a:gd name="connsiteX12" fmla="*/ 42 w 362"/>
                  <a:gd name="connsiteY12" fmla="*/ 108 h 428"/>
                  <a:gd name="connsiteX13" fmla="*/ 42 w 362"/>
                  <a:gd name="connsiteY13" fmla="*/ 230 h 428"/>
                  <a:gd name="connsiteX14" fmla="*/ 16 w 362"/>
                  <a:gd name="connsiteY14" fmla="*/ 249 h 428"/>
                  <a:gd name="connsiteX15" fmla="*/ 2 w 362"/>
                  <a:gd name="connsiteY15" fmla="*/ 246 h 428"/>
                  <a:gd name="connsiteX16" fmla="*/ 3 w 362"/>
                  <a:gd name="connsiteY16" fmla="*/ 288 h 428"/>
                  <a:gd name="connsiteX17" fmla="*/ 16 w 362"/>
                  <a:gd name="connsiteY17" fmla="*/ 286 h 428"/>
                  <a:gd name="connsiteX18" fmla="*/ 42 w 362"/>
                  <a:gd name="connsiteY18" fmla="*/ 305 h 428"/>
                  <a:gd name="connsiteX19" fmla="*/ 42 w 362"/>
                  <a:gd name="connsiteY19" fmla="*/ 428 h 428"/>
                  <a:gd name="connsiteX20" fmla="*/ 152 w 362"/>
                  <a:gd name="connsiteY20" fmla="*/ 428 h 428"/>
                  <a:gd name="connsiteX21" fmla="*/ 173 w 362"/>
                  <a:gd name="connsiteY21" fmla="*/ 417 h 428"/>
                  <a:gd name="connsiteX22" fmla="*/ 168 w 362"/>
                  <a:gd name="connsiteY22" fmla="*/ 403 h 428"/>
                  <a:gd name="connsiteX23" fmla="*/ 168 w 362"/>
                  <a:gd name="connsiteY23" fmla="*/ 403 h 428"/>
                  <a:gd name="connsiteX24" fmla="*/ 153 w 362"/>
                  <a:gd name="connsiteY24" fmla="*/ 369 h 428"/>
                  <a:gd name="connsiteX25" fmla="*/ 202 w 362"/>
                  <a:gd name="connsiteY25" fmla="*/ 321 h 428"/>
                  <a:gd name="connsiteX26" fmla="*/ 250 w 362"/>
                  <a:gd name="connsiteY26" fmla="*/ 369 h 428"/>
                  <a:gd name="connsiteX27" fmla="*/ 236 w 362"/>
                  <a:gd name="connsiteY27" fmla="*/ 403 h 428"/>
                  <a:gd name="connsiteX28" fmla="*/ 236 w 362"/>
                  <a:gd name="connsiteY28" fmla="*/ 403 h 428"/>
                  <a:gd name="connsiteX29" fmla="*/ 231 w 362"/>
                  <a:gd name="connsiteY29" fmla="*/ 417 h 428"/>
                  <a:gd name="connsiteX30" fmla="*/ 252 w 362"/>
                  <a:gd name="connsiteY30" fmla="*/ 428 h 428"/>
                  <a:gd name="connsiteX31" fmla="*/ 362 w 362"/>
                  <a:gd name="connsiteY31" fmla="*/ 428 h 428"/>
                  <a:gd name="connsiteX32" fmla="*/ 362 w 362"/>
                  <a:gd name="connsiteY32" fmla="*/ 317 h 428"/>
                  <a:gd name="connsiteX33" fmla="*/ 351 w 362"/>
                  <a:gd name="connsiteY33" fmla="*/ 297 h 428"/>
                  <a:gd name="connsiteX34" fmla="*/ 337 w 362"/>
                  <a:gd name="connsiteY34" fmla="*/ 302 h 428"/>
                  <a:gd name="connsiteX35" fmla="*/ 337 w 362"/>
                  <a:gd name="connsiteY35" fmla="*/ 302 h 428"/>
                  <a:gd name="connsiteX36" fmla="*/ 303 w 362"/>
                  <a:gd name="connsiteY36" fmla="*/ 316 h 428"/>
                  <a:gd name="connsiteX37" fmla="*/ 255 w 362"/>
                  <a:gd name="connsiteY37" fmla="*/ 268 h 428"/>
                  <a:gd name="connsiteX38" fmla="*/ 303 w 362"/>
                  <a:gd name="connsiteY38" fmla="*/ 219 h 428"/>
                  <a:gd name="connsiteX39" fmla="*/ 337 w 362"/>
                  <a:gd name="connsiteY39" fmla="*/ 234 h 428"/>
                  <a:gd name="connsiteX40" fmla="*/ 337 w 362"/>
                  <a:gd name="connsiteY40" fmla="*/ 234 h 428"/>
                  <a:gd name="connsiteX41" fmla="*/ 351 w 362"/>
                  <a:gd name="connsiteY41" fmla="*/ 239 h 428"/>
                  <a:gd name="connsiteX42" fmla="*/ 362 w 362"/>
                  <a:gd name="connsiteY42" fmla="*/ 219 h 428"/>
                  <a:gd name="connsiteX43" fmla="*/ 362 w 362"/>
                  <a:gd name="connsiteY43" fmla="*/ 140 h 428"/>
                  <a:gd name="connsiteX44" fmla="*/ 362 w 362"/>
                  <a:gd name="connsiteY44" fmla="*/ 140 h 428"/>
                  <a:gd name="connsiteX45" fmla="*/ 362 w 362"/>
                  <a:gd name="connsiteY45" fmla="*/ 108 h 428"/>
                  <a:gd name="connsiteX0" fmla="*/ 360 w 360"/>
                  <a:gd name="connsiteY0" fmla="*/ 108 h 428"/>
                  <a:gd name="connsiteX1" fmla="*/ 360 w 360"/>
                  <a:gd name="connsiteY1" fmla="*/ 108 h 428"/>
                  <a:gd name="connsiteX2" fmla="*/ 360 w 360"/>
                  <a:gd name="connsiteY2" fmla="*/ 108 h 428"/>
                  <a:gd name="connsiteX3" fmla="*/ 238 w 360"/>
                  <a:gd name="connsiteY3" fmla="*/ 108 h 428"/>
                  <a:gd name="connsiteX4" fmla="*/ 219 w 360"/>
                  <a:gd name="connsiteY4" fmla="*/ 82 h 428"/>
                  <a:gd name="connsiteX5" fmla="*/ 222 w 360"/>
                  <a:gd name="connsiteY5" fmla="*/ 68 h 428"/>
                  <a:gd name="connsiteX6" fmla="*/ 239 w 360"/>
                  <a:gd name="connsiteY6" fmla="*/ 37 h 428"/>
                  <a:gd name="connsiteX7" fmla="*/ 200 w 360"/>
                  <a:gd name="connsiteY7" fmla="*/ 0 h 428"/>
                  <a:gd name="connsiteX8" fmla="*/ 162 w 360"/>
                  <a:gd name="connsiteY8" fmla="*/ 37 h 428"/>
                  <a:gd name="connsiteX9" fmla="*/ 180 w 360"/>
                  <a:gd name="connsiteY9" fmla="*/ 69 h 428"/>
                  <a:gd name="connsiteX10" fmla="*/ 182 w 360"/>
                  <a:gd name="connsiteY10" fmla="*/ 82 h 428"/>
                  <a:gd name="connsiteX11" fmla="*/ 163 w 360"/>
                  <a:gd name="connsiteY11" fmla="*/ 108 h 428"/>
                  <a:gd name="connsiteX12" fmla="*/ 40 w 360"/>
                  <a:gd name="connsiteY12" fmla="*/ 108 h 428"/>
                  <a:gd name="connsiteX13" fmla="*/ 40 w 360"/>
                  <a:gd name="connsiteY13" fmla="*/ 230 h 428"/>
                  <a:gd name="connsiteX14" fmla="*/ 14 w 360"/>
                  <a:gd name="connsiteY14" fmla="*/ 249 h 428"/>
                  <a:gd name="connsiteX15" fmla="*/ 0 w 360"/>
                  <a:gd name="connsiteY15" fmla="*/ 246 h 428"/>
                  <a:gd name="connsiteX16" fmla="*/ 14 w 360"/>
                  <a:gd name="connsiteY16" fmla="*/ 286 h 428"/>
                  <a:gd name="connsiteX17" fmla="*/ 40 w 360"/>
                  <a:gd name="connsiteY17" fmla="*/ 305 h 428"/>
                  <a:gd name="connsiteX18" fmla="*/ 40 w 360"/>
                  <a:gd name="connsiteY18" fmla="*/ 428 h 428"/>
                  <a:gd name="connsiteX19" fmla="*/ 150 w 360"/>
                  <a:gd name="connsiteY19" fmla="*/ 428 h 428"/>
                  <a:gd name="connsiteX20" fmla="*/ 171 w 360"/>
                  <a:gd name="connsiteY20" fmla="*/ 417 h 428"/>
                  <a:gd name="connsiteX21" fmla="*/ 166 w 360"/>
                  <a:gd name="connsiteY21" fmla="*/ 403 h 428"/>
                  <a:gd name="connsiteX22" fmla="*/ 166 w 360"/>
                  <a:gd name="connsiteY22" fmla="*/ 403 h 428"/>
                  <a:gd name="connsiteX23" fmla="*/ 151 w 360"/>
                  <a:gd name="connsiteY23" fmla="*/ 369 h 428"/>
                  <a:gd name="connsiteX24" fmla="*/ 200 w 360"/>
                  <a:gd name="connsiteY24" fmla="*/ 321 h 428"/>
                  <a:gd name="connsiteX25" fmla="*/ 248 w 360"/>
                  <a:gd name="connsiteY25" fmla="*/ 369 h 428"/>
                  <a:gd name="connsiteX26" fmla="*/ 234 w 360"/>
                  <a:gd name="connsiteY26" fmla="*/ 403 h 428"/>
                  <a:gd name="connsiteX27" fmla="*/ 234 w 360"/>
                  <a:gd name="connsiteY27" fmla="*/ 403 h 428"/>
                  <a:gd name="connsiteX28" fmla="*/ 229 w 360"/>
                  <a:gd name="connsiteY28" fmla="*/ 417 h 428"/>
                  <a:gd name="connsiteX29" fmla="*/ 250 w 360"/>
                  <a:gd name="connsiteY29" fmla="*/ 428 h 428"/>
                  <a:gd name="connsiteX30" fmla="*/ 360 w 360"/>
                  <a:gd name="connsiteY30" fmla="*/ 428 h 428"/>
                  <a:gd name="connsiteX31" fmla="*/ 360 w 360"/>
                  <a:gd name="connsiteY31" fmla="*/ 317 h 428"/>
                  <a:gd name="connsiteX32" fmla="*/ 349 w 360"/>
                  <a:gd name="connsiteY32" fmla="*/ 297 h 428"/>
                  <a:gd name="connsiteX33" fmla="*/ 335 w 360"/>
                  <a:gd name="connsiteY33" fmla="*/ 302 h 428"/>
                  <a:gd name="connsiteX34" fmla="*/ 335 w 360"/>
                  <a:gd name="connsiteY34" fmla="*/ 302 h 428"/>
                  <a:gd name="connsiteX35" fmla="*/ 301 w 360"/>
                  <a:gd name="connsiteY35" fmla="*/ 316 h 428"/>
                  <a:gd name="connsiteX36" fmla="*/ 253 w 360"/>
                  <a:gd name="connsiteY36" fmla="*/ 268 h 428"/>
                  <a:gd name="connsiteX37" fmla="*/ 301 w 360"/>
                  <a:gd name="connsiteY37" fmla="*/ 219 h 428"/>
                  <a:gd name="connsiteX38" fmla="*/ 335 w 360"/>
                  <a:gd name="connsiteY38" fmla="*/ 234 h 428"/>
                  <a:gd name="connsiteX39" fmla="*/ 335 w 360"/>
                  <a:gd name="connsiteY39" fmla="*/ 234 h 428"/>
                  <a:gd name="connsiteX40" fmla="*/ 349 w 360"/>
                  <a:gd name="connsiteY40" fmla="*/ 239 h 428"/>
                  <a:gd name="connsiteX41" fmla="*/ 360 w 360"/>
                  <a:gd name="connsiteY41" fmla="*/ 219 h 428"/>
                  <a:gd name="connsiteX42" fmla="*/ 360 w 360"/>
                  <a:gd name="connsiteY42" fmla="*/ 140 h 428"/>
                  <a:gd name="connsiteX43" fmla="*/ 360 w 360"/>
                  <a:gd name="connsiteY43" fmla="*/ 140 h 428"/>
                  <a:gd name="connsiteX44" fmla="*/ 360 w 360"/>
                  <a:gd name="connsiteY44" fmla="*/ 108 h 428"/>
                  <a:gd name="connsiteX0" fmla="*/ 350 w 350"/>
                  <a:gd name="connsiteY0" fmla="*/ 108 h 428"/>
                  <a:gd name="connsiteX1" fmla="*/ 350 w 350"/>
                  <a:gd name="connsiteY1" fmla="*/ 108 h 428"/>
                  <a:gd name="connsiteX2" fmla="*/ 350 w 350"/>
                  <a:gd name="connsiteY2" fmla="*/ 108 h 428"/>
                  <a:gd name="connsiteX3" fmla="*/ 228 w 350"/>
                  <a:gd name="connsiteY3" fmla="*/ 108 h 428"/>
                  <a:gd name="connsiteX4" fmla="*/ 209 w 350"/>
                  <a:gd name="connsiteY4" fmla="*/ 82 h 428"/>
                  <a:gd name="connsiteX5" fmla="*/ 212 w 350"/>
                  <a:gd name="connsiteY5" fmla="*/ 68 h 428"/>
                  <a:gd name="connsiteX6" fmla="*/ 229 w 350"/>
                  <a:gd name="connsiteY6" fmla="*/ 37 h 428"/>
                  <a:gd name="connsiteX7" fmla="*/ 190 w 350"/>
                  <a:gd name="connsiteY7" fmla="*/ 0 h 428"/>
                  <a:gd name="connsiteX8" fmla="*/ 152 w 350"/>
                  <a:gd name="connsiteY8" fmla="*/ 37 h 428"/>
                  <a:gd name="connsiteX9" fmla="*/ 170 w 350"/>
                  <a:gd name="connsiteY9" fmla="*/ 69 h 428"/>
                  <a:gd name="connsiteX10" fmla="*/ 172 w 350"/>
                  <a:gd name="connsiteY10" fmla="*/ 82 h 428"/>
                  <a:gd name="connsiteX11" fmla="*/ 153 w 350"/>
                  <a:gd name="connsiteY11" fmla="*/ 108 h 428"/>
                  <a:gd name="connsiteX12" fmla="*/ 30 w 350"/>
                  <a:gd name="connsiteY12" fmla="*/ 108 h 428"/>
                  <a:gd name="connsiteX13" fmla="*/ 30 w 350"/>
                  <a:gd name="connsiteY13" fmla="*/ 230 h 428"/>
                  <a:gd name="connsiteX14" fmla="*/ 4 w 350"/>
                  <a:gd name="connsiteY14" fmla="*/ 249 h 428"/>
                  <a:gd name="connsiteX15" fmla="*/ 4 w 350"/>
                  <a:gd name="connsiteY15" fmla="*/ 286 h 428"/>
                  <a:gd name="connsiteX16" fmla="*/ 30 w 350"/>
                  <a:gd name="connsiteY16" fmla="*/ 305 h 428"/>
                  <a:gd name="connsiteX17" fmla="*/ 30 w 350"/>
                  <a:gd name="connsiteY17" fmla="*/ 428 h 428"/>
                  <a:gd name="connsiteX18" fmla="*/ 140 w 350"/>
                  <a:gd name="connsiteY18" fmla="*/ 428 h 428"/>
                  <a:gd name="connsiteX19" fmla="*/ 161 w 350"/>
                  <a:gd name="connsiteY19" fmla="*/ 417 h 428"/>
                  <a:gd name="connsiteX20" fmla="*/ 156 w 350"/>
                  <a:gd name="connsiteY20" fmla="*/ 403 h 428"/>
                  <a:gd name="connsiteX21" fmla="*/ 156 w 350"/>
                  <a:gd name="connsiteY21" fmla="*/ 403 h 428"/>
                  <a:gd name="connsiteX22" fmla="*/ 141 w 350"/>
                  <a:gd name="connsiteY22" fmla="*/ 369 h 428"/>
                  <a:gd name="connsiteX23" fmla="*/ 190 w 350"/>
                  <a:gd name="connsiteY23" fmla="*/ 321 h 428"/>
                  <a:gd name="connsiteX24" fmla="*/ 238 w 350"/>
                  <a:gd name="connsiteY24" fmla="*/ 369 h 428"/>
                  <a:gd name="connsiteX25" fmla="*/ 224 w 350"/>
                  <a:gd name="connsiteY25" fmla="*/ 403 h 428"/>
                  <a:gd name="connsiteX26" fmla="*/ 224 w 350"/>
                  <a:gd name="connsiteY26" fmla="*/ 403 h 428"/>
                  <a:gd name="connsiteX27" fmla="*/ 219 w 350"/>
                  <a:gd name="connsiteY27" fmla="*/ 417 h 428"/>
                  <a:gd name="connsiteX28" fmla="*/ 240 w 350"/>
                  <a:gd name="connsiteY28" fmla="*/ 428 h 428"/>
                  <a:gd name="connsiteX29" fmla="*/ 350 w 350"/>
                  <a:gd name="connsiteY29" fmla="*/ 428 h 428"/>
                  <a:gd name="connsiteX30" fmla="*/ 350 w 350"/>
                  <a:gd name="connsiteY30" fmla="*/ 317 h 428"/>
                  <a:gd name="connsiteX31" fmla="*/ 339 w 350"/>
                  <a:gd name="connsiteY31" fmla="*/ 297 h 428"/>
                  <a:gd name="connsiteX32" fmla="*/ 325 w 350"/>
                  <a:gd name="connsiteY32" fmla="*/ 302 h 428"/>
                  <a:gd name="connsiteX33" fmla="*/ 325 w 350"/>
                  <a:gd name="connsiteY33" fmla="*/ 302 h 428"/>
                  <a:gd name="connsiteX34" fmla="*/ 291 w 350"/>
                  <a:gd name="connsiteY34" fmla="*/ 316 h 428"/>
                  <a:gd name="connsiteX35" fmla="*/ 243 w 350"/>
                  <a:gd name="connsiteY35" fmla="*/ 268 h 428"/>
                  <a:gd name="connsiteX36" fmla="*/ 291 w 350"/>
                  <a:gd name="connsiteY36" fmla="*/ 219 h 428"/>
                  <a:gd name="connsiteX37" fmla="*/ 325 w 350"/>
                  <a:gd name="connsiteY37" fmla="*/ 234 h 428"/>
                  <a:gd name="connsiteX38" fmla="*/ 325 w 350"/>
                  <a:gd name="connsiteY38" fmla="*/ 234 h 428"/>
                  <a:gd name="connsiteX39" fmla="*/ 339 w 350"/>
                  <a:gd name="connsiteY39" fmla="*/ 239 h 428"/>
                  <a:gd name="connsiteX40" fmla="*/ 350 w 350"/>
                  <a:gd name="connsiteY40" fmla="*/ 219 h 428"/>
                  <a:gd name="connsiteX41" fmla="*/ 350 w 350"/>
                  <a:gd name="connsiteY41" fmla="*/ 140 h 428"/>
                  <a:gd name="connsiteX42" fmla="*/ 350 w 350"/>
                  <a:gd name="connsiteY42" fmla="*/ 140 h 428"/>
                  <a:gd name="connsiteX43" fmla="*/ 350 w 350"/>
                  <a:gd name="connsiteY43" fmla="*/ 108 h 428"/>
                  <a:gd name="connsiteX0" fmla="*/ 346 w 346"/>
                  <a:gd name="connsiteY0" fmla="*/ 108 h 428"/>
                  <a:gd name="connsiteX1" fmla="*/ 346 w 346"/>
                  <a:gd name="connsiteY1" fmla="*/ 108 h 428"/>
                  <a:gd name="connsiteX2" fmla="*/ 346 w 346"/>
                  <a:gd name="connsiteY2" fmla="*/ 108 h 428"/>
                  <a:gd name="connsiteX3" fmla="*/ 224 w 346"/>
                  <a:gd name="connsiteY3" fmla="*/ 108 h 428"/>
                  <a:gd name="connsiteX4" fmla="*/ 205 w 346"/>
                  <a:gd name="connsiteY4" fmla="*/ 82 h 428"/>
                  <a:gd name="connsiteX5" fmla="*/ 208 w 346"/>
                  <a:gd name="connsiteY5" fmla="*/ 68 h 428"/>
                  <a:gd name="connsiteX6" fmla="*/ 225 w 346"/>
                  <a:gd name="connsiteY6" fmla="*/ 37 h 428"/>
                  <a:gd name="connsiteX7" fmla="*/ 186 w 346"/>
                  <a:gd name="connsiteY7" fmla="*/ 0 h 428"/>
                  <a:gd name="connsiteX8" fmla="*/ 148 w 346"/>
                  <a:gd name="connsiteY8" fmla="*/ 37 h 428"/>
                  <a:gd name="connsiteX9" fmla="*/ 166 w 346"/>
                  <a:gd name="connsiteY9" fmla="*/ 69 h 428"/>
                  <a:gd name="connsiteX10" fmla="*/ 168 w 346"/>
                  <a:gd name="connsiteY10" fmla="*/ 82 h 428"/>
                  <a:gd name="connsiteX11" fmla="*/ 149 w 346"/>
                  <a:gd name="connsiteY11" fmla="*/ 108 h 428"/>
                  <a:gd name="connsiteX12" fmla="*/ 26 w 346"/>
                  <a:gd name="connsiteY12" fmla="*/ 108 h 428"/>
                  <a:gd name="connsiteX13" fmla="*/ 26 w 346"/>
                  <a:gd name="connsiteY13" fmla="*/ 230 h 428"/>
                  <a:gd name="connsiteX14" fmla="*/ 0 w 346"/>
                  <a:gd name="connsiteY14" fmla="*/ 286 h 428"/>
                  <a:gd name="connsiteX15" fmla="*/ 26 w 346"/>
                  <a:gd name="connsiteY15" fmla="*/ 305 h 428"/>
                  <a:gd name="connsiteX16" fmla="*/ 26 w 346"/>
                  <a:gd name="connsiteY16" fmla="*/ 428 h 428"/>
                  <a:gd name="connsiteX17" fmla="*/ 136 w 346"/>
                  <a:gd name="connsiteY17" fmla="*/ 428 h 428"/>
                  <a:gd name="connsiteX18" fmla="*/ 157 w 346"/>
                  <a:gd name="connsiteY18" fmla="*/ 417 h 428"/>
                  <a:gd name="connsiteX19" fmla="*/ 152 w 346"/>
                  <a:gd name="connsiteY19" fmla="*/ 403 h 428"/>
                  <a:gd name="connsiteX20" fmla="*/ 152 w 346"/>
                  <a:gd name="connsiteY20" fmla="*/ 403 h 428"/>
                  <a:gd name="connsiteX21" fmla="*/ 137 w 346"/>
                  <a:gd name="connsiteY21" fmla="*/ 369 h 428"/>
                  <a:gd name="connsiteX22" fmla="*/ 186 w 346"/>
                  <a:gd name="connsiteY22" fmla="*/ 321 h 428"/>
                  <a:gd name="connsiteX23" fmla="*/ 234 w 346"/>
                  <a:gd name="connsiteY23" fmla="*/ 369 h 428"/>
                  <a:gd name="connsiteX24" fmla="*/ 220 w 346"/>
                  <a:gd name="connsiteY24" fmla="*/ 403 h 428"/>
                  <a:gd name="connsiteX25" fmla="*/ 220 w 346"/>
                  <a:gd name="connsiteY25" fmla="*/ 403 h 428"/>
                  <a:gd name="connsiteX26" fmla="*/ 215 w 346"/>
                  <a:gd name="connsiteY26" fmla="*/ 417 h 428"/>
                  <a:gd name="connsiteX27" fmla="*/ 236 w 346"/>
                  <a:gd name="connsiteY27" fmla="*/ 428 h 428"/>
                  <a:gd name="connsiteX28" fmla="*/ 346 w 346"/>
                  <a:gd name="connsiteY28" fmla="*/ 428 h 428"/>
                  <a:gd name="connsiteX29" fmla="*/ 346 w 346"/>
                  <a:gd name="connsiteY29" fmla="*/ 317 h 428"/>
                  <a:gd name="connsiteX30" fmla="*/ 335 w 346"/>
                  <a:gd name="connsiteY30" fmla="*/ 297 h 428"/>
                  <a:gd name="connsiteX31" fmla="*/ 321 w 346"/>
                  <a:gd name="connsiteY31" fmla="*/ 302 h 428"/>
                  <a:gd name="connsiteX32" fmla="*/ 321 w 346"/>
                  <a:gd name="connsiteY32" fmla="*/ 302 h 428"/>
                  <a:gd name="connsiteX33" fmla="*/ 287 w 346"/>
                  <a:gd name="connsiteY33" fmla="*/ 316 h 428"/>
                  <a:gd name="connsiteX34" fmla="*/ 239 w 346"/>
                  <a:gd name="connsiteY34" fmla="*/ 268 h 428"/>
                  <a:gd name="connsiteX35" fmla="*/ 287 w 346"/>
                  <a:gd name="connsiteY35" fmla="*/ 219 h 428"/>
                  <a:gd name="connsiteX36" fmla="*/ 321 w 346"/>
                  <a:gd name="connsiteY36" fmla="*/ 234 h 428"/>
                  <a:gd name="connsiteX37" fmla="*/ 321 w 346"/>
                  <a:gd name="connsiteY37" fmla="*/ 234 h 428"/>
                  <a:gd name="connsiteX38" fmla="*/ 335 w 346"/>
                  <a:gd name="connsiteY38" fmla="*/ 239 h 428"/>
                  <a:gd name="connsiteX39" fmla="*/ 346 w 346"/>
                  <a:gd name="connsiteY39" fmla="*/ 219 h 428"/>
                  <a:gd name="connsiteX40" fmla="*/ 346 w 346"/>
                  <a:gd name="connsiteY40" fmla="*/ 140 h 428"/>
                  <a:gd name="connsiteX41" fmla="*/ 346 w 346"/>
                  <a:gd name="connsiteY41" fmla="*/ 140 h 428"/>
                  <a:gd name="connsiteX42" fmla="*/ 346 w 346"/>
                  <a:gd name="connsiteY42"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230 h 428"/>
                  <a:gd name="connsiteX14" fmla="*/ 0 w 320"/>
                  <a:gd name="connsiteY14" fmla="*/ 305 h 428"/>
                  <a:gd name="connsiteX15" fmla="*/ 0 w 320"/>
                  <a:gd name="connsiteY15" fmla="*/ 428 h 428"/>
                  <a:gd name="connsiteX16" fmla="*/ 110 w 320"/>
                  <a:gd name="connsiteY16" fmla="*/ 428 h 428"/>
                  <a:gd name="connsiteX17" fmla="*/ 131 w 320"/>
                  <a:gd name="connsiteY17" fmla="*/ 417 h 428"/>
                  <a:gd name="connsiteX18" fmla="*/ 126 w 320"/>
                  <a:gd name="connsiteY18" fmla="*/ 403 h 428"/>
                  <a:gd name="connsiteX19" fmla="*/ 126 w 320"/>
                  <a:gd name="connsiteY19" fmla="*/ 403 h 428"/>
                  <a:gd name="connsiteX20" fmla="*/ 111 w 320"/>
                  <a:gd name="connsiteY20" fmla="*/ 369 h 428"/>
                  <a:gd name="connsiteX21" fmla="*/ 160 w 320"/>
                  <a:gd name="connsiteY21" fmla="*/ 321 h 428"/>
                  <a:gd name="connsiteX22" fmla="*/ 208 w 320"/>
                  <a:gd name="connsiteY22" fmla="*/ 369 h 428"/>
                  <a:gd name="connsiteX23" fmla="*/ 194 w 320"/>
                  <a:gd name="connsiteY23" fmla="*/ 403 h 428"/>
                  <a:gd name="connsiteX24" fmla="*/ 194 w 320"/>
                  <a:gd name="connsiteY24" fmla="*/ 403 h 428"/>
                  <a:gd name="connsiteX25" fmla="*/ 189 w 320"/>
                  <a:gd name="connsiteY25" fmla="*/ 417 h 428"/>
                  <a:gd name="connsiteX26" fmla="*/ 210 w 320"/>
                  <a:gd name="connsiteY26" fmla="*/ 428 h 428"/>
                  <a:gd name="connsiteX27" fmla="*/ 320 w 320"/>
                  <a:gd name="connsiteY27" fmla="*/ 428 h 428"/>
                  <a:gd name="connsiteX28" fmla="*/ 320 w 320"/>
                  <a:gd name="connsiteY28" fmla="*/ 317 h 428"/>
                  <a:gd name="connsiteX29" fmla="*/ 309 w 320"/>
                  <a:gd name="connsiteY29" fmla="*/ 297 h 428"/>
                  <a:gd name="connsiteX30" fmla="*/ 295 w 320"/>
                  <a:gd name="connsiteY30" fmla="*/ 302 h 428"/>
                  <a:gd name="connsiteX31" fmla="*/ 295 w 320"/>
                  <a:gd name="connsiteY31" fmla="*/ 302 h 428"/>
                  <a:gd name="connsiteX32" fmla="*/ 261 w 320"/>
                  <a:gd name="connsiteY32" fmla="*/ 316 h 428"/>
                  <a:gd name="connsiteX33" fmla="*/ 213 w 320"/>
                  <a:gd name="connsiteY33" fmla="*/ 268 h 428"/>
                  <a:gd name="connsiteX34" fmla="*/ 261 w 320"/>
                  <a:gd name="connsiteY34" fmla="*/ 219 h 428"/>
                  <a:gd name="connsiteX35" fmla="*/ 295 w 320"/>
                  <a:gd name="connsiteY35" fmla="*/ 234 h 428"/>
                  <a:gd name="connsiteX36" fmla="*/ 295 w 320"/>
                  <a:gd name="connsiteY36" fmla="*/ 234 h 428"/>
                  <a:gd name="connsiteX37" fmla="*/ 309 w 320"/>
                  <a:gd name="connsiteY37" fmla="*/ 239 h 428"/>
                  <a:gd name="connsiteX38" fmla="*/ 320 w 320"/>
                  <a:gd name="connsiteY38" fmla="*/ 219 h 428"/>
                  <a:gd name="connsiteX39" fmla="*/ 320 w 320"/>
                  <a:gd name="connsiteY39" fmla="*/ 140 h 428"/>
                  <a:gd name="connsiteX40" fmla="*/ 320 w 320"/>
                  <a:gd name="connsiteY40" fmla="*/ 140 h 428"/>
                  <a:gd name="connsiteX41" fmla="*/ 320 w 320"/>
                  <a:gd name="connsiteY41"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305 h 428"/>
                  <a:gd name="connsiteX14" fmla="*/ 0 w 320"/>
                  <a:gd name="connsiteY14" fmla="*/ 428 h 428"/>
                  <a:gd name="connsiteX15" fmla="*/ 110 w 320"/>
                  <a:gd name="connsiteY15" fmla="*/ 428 h 428"/>
                  <a:gd name="connsiteX16" fmla="*/ 131 w 320"/>
                  <a:gd name="connsiteY16" fmla="*/ 417 h 428"/>
                  <a:gd name="connsiteX17" fmla="*/ 126 w 320"/>
                  <a:gd name="connsiteY17" fmla="*/ 403 h 428"/>
                  <a:gd name="connsiteX18" fmla="*/ 126 w 320"/>
                  <a:gd name="connsiteY18" fmla="*/ 403 h 428"/>
                  <a:gd name="connsiteX19" fmla="*/ 111 w 320"/>
                  <a:gd name="connsiteY19" fmla="*/ 369 h 428"/>
                  <a:gd name="connsiteX20" fmla="*/ 160 w 320"/>
                  <a:gd name="connsiteY20" fmla="*/ 321 h 428"/>
                  <a:gd name="connsiteX21" fmla="*/ 208 w 320"/>
                  <a:gd name="connsiteY21" fmla="*/ 369 h 428"/>
                  <a:gd name="connsiteX22" fmla="*/ 194 w 320"/>
                  <a:gd name="connsiteY22" fmla="*/ 403 h 428"/>
                  <a:gd name="connsiteX23" fmla="*/ 194 w 320"/>
                  <a:gd name="connsiteY23" fmla="*/ 403 h 428"/>
                  <a:gd name="connsiteX24" fmla="*/ 189 w 320"/>
                  <a:gd name="connsiteY24" fmla="*/ 417 h 428"/>
                  <a:gd name="connsiteX25" fmla="*/ 210 w 320"/>
                  <a:gd name="connsiteY25" fmla="*/ 428 h 428"/>
                  <a:gd name="connsiteX26" fmla="*/ 320 w 320"/>
                  <a:gd name="connsiteY26" fmla="*/ 428 h 428"/>
                  <a:gd name="connsiteX27" fmla="*/ 320 w 320"/>
                  <a:gd name="connsiteY27" fmla="*/ 317 h 428"/>
                  <a:gd name="connsiteX28" fmla="*/ 309 w 320"/>
                  <a:gd name="connsiteY28" fmla="*/ 297 h 428"/>
                  <a:gd name="connsiteX29" fmla="*/ 295 w 320"/>
                  <a:gd name="connsiteY29" fmla="*/ 302 h 428"/>
                  <a:gd name="connsiteX30" fmla="*/ 295 w 320"/>
                  <a:gd name="connsiteY30" fmla="*/ 302 h 428"/>
                  <a:gd name="connsiteX31" fmla="*/ 261 w 320"/>
                  <a:gd name="connsiteY31" fmla="*/ 316 h 428"/>
                  <a:gd name="connsiteX32" fmla="*/ 213 w 320"/>
                  <a:gd name="connsiteY32" fmla="*/ 268 h 428"/>
                  <a:gd name="connsiteX33" fmla="*/ 261 w 320"/>
                  <a:gd name="connsiteY33" fmla="*/ 219 h 428"/>
                  <a:gd name="connsiteX34" fmla="*/ 295 w 320"/>
                  <a:gd name="connsiteY34" fmla="*/ 234 h 428"/>
                  <a:gd name="connsiteX35" fmla="*/ 295 w 320"/>
                  <a:gd name="connsiteY35" fmla="*/ 234 h 428"/>
                  <a:gd name="connsiteX36" fmla="*/ 309 w 320"/>
                  <a:gd name="connsiteY36" fmla="*/ 239 h 428"/>
                  <a:gd name="connsiteX37" fmla="*/ 320 w 320"/>
                  <a:gd name="connsiteY37" fmla="*/ 219 h 428"/>
                  <a:gd name="connsiteX38" fmla="*/ 320 w 320"/>
                  <a:gd name="connsiteY38" fmla="*/ 140 h 428"/>
                  <a:gd name="connsiteX39" fmla="*/ 320 w 320"/>
                  <a:gd name="connsiteY39" fmla="*/ 140 h 428"/>
                  <a:gd name="connsiteX40" fmla="*/ 320 w 320"/>
                  <a:gd name="connsiteY40"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111 w 320"/>
                  <a:gd name="connsiteY18" fmla="*/ 369 h 428"/>
                  <a:gd name="connsiteX19" fmla="*/ 160 w 320"/>
                  <a:gd name="connsiteY19" fmla="*/ 321 h 428"/>
                  <a:gd name="connsiteX20" fmla="*/ 208 w 320"/>
                  <a:gd name="connsiteY20" fmla="*/ 369 h 428"/>
                  <a:gd name="connsiteX21" fmla="*/ 194 w 320"/>
                  <a:gd name="connsiteY21" fmla="*/ 403 h 428"/>
                  <a:gd name="connsiteX22" fmla="*/ 194 w 320"/>
                  <a:gd name="connsiteY22" fmla="*/ 403 h 428"/>
                  <a:gd name="connsiteX23" fmla="*/ 189 w 320"/>
                  <a:gd name="connsiteY23" fmla="*/ 417 h 428"/>
                  <a:gd name="connsiteX24" fmla="*/ 210 w 320"/>
                  <a:gd name="connsiteY24" fmla="*/ 428 h 428"/>
                  <a:gd name="connsiteX25" fmla="*/ 320 w 320"/>
                  <a:gd name="connsiteY25" fmla="*/ 428 h 428"/>
                  <a:gd name="connsiteX26" fmla="*/ 320 w 320"/>
                  <a:gd name="connsiteY26" fmla="*/ 317 h 428"/>
                  <a:gd name="connsiteX27" fmla="*/ 309 w 320"/>
                  <a:gd name="connsiteY27" fmla="*/ 297 h 428"/>
                  <a:gd name="connsiteX28" fmla="*/ 295 w 320"/>
                  <a:gd name="connsiteY28" fmla="*/ 302 h 428"/>
                  <a:gd name="connsiteX29" fmla="*/ 295 w 320"/>
                  <a:gd name="connsiteY29" fmla="*/ 302 h 428"/>
                  <a:gd name="connsiteX30" fmla="*/ 261 w 320"/>
                  <a:gd name="connsiteY30" fmla="*/ 316 h 428"/>
                  <a:gd name="connsiteX31" fmla="*/ 213 w 320"/>
                  <a:gd name="connsiteY31" fmla="*/ 268 h 428"/>
                  <a:gd name="connsiteX32" fmla="*/ 261 w 320"/>
                  <a:gd name="connsiteY32" fmla="*/ 219 h 428"/>
                  <a:gd name="connsiteX33" fmla="*/ 295 w 320"/>
                  <a:gd name="connsiteY33" fmla="*/ 234 h 428"/>
                  <a:gd name="connsiteX34" fmla="*/ 295 w 320"/>
                  <a:gd name="connsiteY34" fmla="*/ 234 h 428"/>
                  <a:gd name="connsiteX35" fmla="*/ 309 w 320"/>
                  <a:gd name="connsiteY35" fmla="*/ 239 h 428"/>
                  <a:gd name="connsiteX36" fmla="*/ 320 w 320"/>
                  <a:gd name="connsiteY36" fmla="*/ 219 h 428"/>
                  <a:gd name="connsiteX37" fmla="*/ 320 w 320"/>
                  <a:gd name="connsiteY37" fmla="*/ 140 h 428"/>
                  <a:gd name="connsiteX38" fmla="*/ 320 w 320"/>
                  <a:gd name="connsiteY38" fmla="*/ 140 h 428"/>
                  <a:gd name="connsiteX39" fmla="*/ 320 w 320"/>
                  <a:gd name="connsiteY39"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111 w 320"/>
                  <a:gd name="connsiteY18" fmla="*/ 369 h 428"/>
                  <a:gd name="connsiteX19" fmla="*/ 208 w 320"/>
                  <a:gd name="connsiteY19" fmla="*/ 369 h 428"/>
                  <a:gd name="connsiteX20" fmla="*/ 194 w 320"/>
                  <a:gd name="connsiteY20" fmla="*/ 403 h 428"/>
                  <a:gd name="connsiteX21" fmla="*/ 194 w 320"/>
                  <a:gd name="connsiteY21" fmla="*/ 403 h 428"/>
                  <a:gd name="connsiteX22" fmla="*/ 189 w 320"/>
                  <a:gd name="connsiteY22" fmla="*/ 417 h 428"/>
                  <a:gd name="connsiteX23" fmla="*/ 210 w 320"/>
                  <a:gd name="connsiteY23" fmla="*/ 428 h 428"/>
                  <a:gd name="connsiteX24" fmla="*/ 320 w 320"/>
                  <a:gd name="connsiteY24" fmla="*/ 428 h 428"/>
                  <a:gd name="connsiteX25" fmla="*/ 320 w 320"/>
                  <a:gd name="connsiteY25" fmla="*/ 317 h 428"/>
                  <a:gd name="connsiteX26" fmla="*/ 309 w 320"/>
                  <a:gd name="connsiteY26" fmla="*/ 297 h 428"/>
                  <a:gd name="connsiteX27" fmla="*/ 295 w 320"/>
                  <a:gd name="connsiteY27" fmla="*/ 302 h 428"/>
                  <a:gd name="connsiteX28" fmla="*/ 295 w 320"/>
                  <a:gd name="connsiteY28" fmla="*/ 302 h 428"/>
                  <a:gd name="connsiteX29" fmla="*/ 261 w 320"/>
                  <a:gd name="connsiteY29" fmla="*/ 316 h 428"/>
                  <a:gd name="connsiteX30" fmla="*/ 213 w 320"/>
                  <a:gd name="connsiteY30" fmla="*/ 268 h 428"/>
                  <a:gd name="connsiteX31" fmla="*/ 261 w 320"/>
                  <a:gd name="connsiteY31" fmla="*/ 219 h 428"/>
                  <a:gd name="connsiteX32" fmla="*/ 295 w 320"/>
                  <a:gd name="connsiteY32" fmla="*/ 234 h 428"/>
                  <a:gd name="connsiteX33" fmla="*/ 295 w 320"/>
                  <a:gd name="connsiteY33" fmla="*/ 234 h 428"/>
                  <a:gd name="connsiteX34" fmla="*/ 309 w 320"/>
                  <a:gd name="connsiteY34" fmla="*/ 239 h 428"/>
                  <a:gd name="connsiteX35" fmla="*/ 320 w 320"/>
                  <a:gd name="connsiteY35" fmla="*/ 219 h 428"/>
                  <a:gd name="connsiteX36" fmla="*/ 320 w 320"/>
                  <a:gd name="connsiteY36" fmla="*/ 140 h 428"/>
                  <a:gd name="connsiteX37" fmla="*/ 320 w 320"/>
                  <a:gd name="connsiteY37" fmla="*/ 140 h 428"/>
                  <a:gd name="connsiteX38" fmla="*/ 320 w 320"/>
                  <a:gd name="connsiteY38"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208 w 320"/>
                  <a:gd name="connsiteY18" fmla="*/ 369 h 428"/>
                  <a:gd name="connsiteX19" fmla="*/ 194 w 320"/>
                  <a:gd name="connsiteY19" fmla="*/ 403 h 428"/>
                  <a:gd name="connsiteX20" fmla="*/ 194 w 320"/>
                  <a:gd name="connsiteY20" fmla="*/ 403 h 428"/>
                  <a:gd name="connsiteX21" fmla="*/ 189 w 320"/>
                  <a:gd name="connsiteY21" fmla="*/ 417 h 428"/>
                  <a:gd name="connsiteX22" fmla="*/ 210 w 320"/>
                  <a:gd name="connsiteY22" fmla="*/ 428 h 428"/>
                  <a:gd name="connsiteX23" fmla="*/ 320 w 320"/>
                  <a:gd name="connsiteY23" fmla="*/ 428 h 428"/>
                  <a:gd name="connsiteX24" fmla="*/ 320 w 320"/>
                  <a:gd name="connsiteY24" fmla="*/ 317 h 428"/>
                  <a:gd name="connsiteX25" fmla="*/ 309 w 320"/>
                  <a:gd name="connsiteY25" fmla="*/ 297 h 428"/>
                  <a:gd name="connsiteX26" fmla="*/ 295 w 320"/>
                  <a:gd name="connsiteY26" fmla="*/ 302 h 428"/>
                  <a:gd name="connsiteX27" fmla="*/ 295 w 320"/>
                  <a:gd name="connsiteY27" fmla="*/ 302 h 428"/>
                  <a:gd name="connsiteX28" fmla="*/ 261 w 320"/>
                  <a:gd name="connsiteY28" fmla="*/ 316 h 428"/>
                  <a:gd name="connsiteX29" fmla="*/ 213 w 320"/>
                  <a:gd name="connsiteY29" fmla="*/ 268 h 428"/>
                  <a:gd name="connsiteX30" fmla="*/ 261 w 320"/>
                  <a:gd name="connsiteY30" fmla="*/ 219 h 428"/>
                  <a:gd name="connsiteX31" fmla="*/ 295 w 320"/>
                  <a:gd name="connsiteY31" fmla="*/ 234 h 428"/>
                  <a:gd name="connsiteX32" fmla="*/ 295 w 320"/>
                  <a:gd name="connsiteY32" fmla="*/ 234 h 428"/>
                  <a:gd name="connsiteX33" fmla="*/ 309 w 320"/>
                  <a:gd name="connsiteY33" fmla="*/ 239 h 428"/>
                  <a:gd name="connsiteX34" fmla="*/ 320 w 320"/>
                  <a:gd name="connsiteY34" fmla="*/ 219 h 428"/>
                  <a:gd name="connsiteX35" fmla="*/ 320 w 320"/>
                  <a:gd name="connsiteY35" fmla="*/ 140 h 428"/>
                  <a:gd name="connsiteX36" fmla="*/ 320 w 320"/>
                  <a:gd name="connsiteY36" fmla="*/ 140 h 428"/>
                  <a:gd name="connsiteX37" fmla="*/ 320 w 320"/>
                  <a:gd name="connsiteY37"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194 w 320"/>
                  <a:gd name="connsiteY18" fmla="*/ 403 h 428"/>
                  <a:gd name="connsiteX19" fmla="*/ 194 w 320"/>
                  <a:gd name="connsiteY19" fmla="*/ 403 h 428"/>
                  <a:gd name="connsiteX20" fmla="*/ 189 w 320"/>
                  <a:gd name="connsiteY20" fmla="*/ 417 h 428"/>
                  <a:gd name="connsiteX21" fmla="*/ 210 w 320"/>
                  <a:gd name="connsiteY21" fmla="*/ 428 h 428"/>
                  <a:gd name="connsiteX22" fmla="*/ 320 w 320"/>
                  <a:gd name="connsiteY22" fmla="*/ 428 h 428"/>
                  <a:gd name="connsiteX23" fmla="*/ 320 w 320"/>
                  <a:gd name="connsiteY23" fmla="*/ 317 h 428"/>
                  <a:gd name="connsiteX24" fmla="*/ 309 w 320"/>
                  <a:gd name="connsiteY24" fmla="*/ 297 h 428"/>
                  <a:gd name="connsiteX25" fmla="*/ 295 w 320"/>
                  <a:gd name="connsiteY25" fmla="*/ 302 h 428"/>
                  <a:gd name="connsiteX26" fmla="*/ 295 w 320"/>
                  <a:gd name="connsiteY26" fmla="*/ 302 h 428"/>
                  <a:gd name="connsiteX27" fmla="*/ 261 w 320"/>
                  <a:gd name="connsiteY27" fmla="*/ 316 h 428"/>
                  <a:gd name="connsiteX28" fmla="*/ 213 w 320"/>
                  <a:gd name="connsiteY28" fmla="*/ 268 h 428"/>
                  <a:gd name="connsiteX29" fmla="*/ 261 w 320"/>
                  <a:gd name="connsiteY29" fmla="*/ 219 h 428"/>
                  <a:gd name="connsiteX30" fmla="*/ 295 w 320"/>
                  <a:gd name="connsiteY30" fmla="*/ 234 h 428"/>
                  <a:gd name="connsiteX31" fmla="*/ 295 w 320"/>
                  <a:gd name="connsiteY31" fmla="*/ 234 h 428"/>
                  <a:gd name="connsiteX32" fmla="*/ 309 w 320"/>
                  <a:gd name="connsiteY32" fmla="*/ 239 h 428"/>
                  <a:gd name="connsiteX33" fmla="*/ 320 w 320"/>
                  <a:gd name="connsiteY33" fmla="*/ 219 h 428"/>
                  <a:gd name="connsiteX34" fmla="*/ 320 w 320"/>
                  <a:gd name="connsiteY34" fmla="*/ 140 h 428"/>
                  <a:gd name="connsiteX35" fmla="*/ 320 w 320"/>
                  <a:gd name="connsiteY35" fmla="*/ 140 h 428"/>
                  <a:gd name="connsiteX36" fmla="*/ 320 w 320"/>
                  <a:gd name="connsiteY36"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194 w 320"/>
                  <a:gd name="connsiteY18" fmla="*/ 403 h 428"/>
                  <a:gd name="connsiteX19" fmla="*/ 189 w 320"/>
                  <a:gd name="connsiteY19" fmla="*/ 417 h 428"/>
                  <a:gd name="connsiteX20" fmla="*/ 210 w 320"/>
                  <a:gd name="connsiteY20" fmla="*/ 428 h 428"/>
                  <a:gd name="connsiteX21" fmla="*/ 320 w 320"/>
                  <a:gd name="connsiteY21" fmla="*/ 428 h 428"/>
                  <a:gd name="connsiteX22" fmla="*/ 320 w 320"/>
                  <a:gd name="connsiteY22" fmla="*/ 317 h 428"/>
                  <a:gd name="connsiteX23" fmla="*/ 309 w 320"/>
                  <a:gd name="connsiteY23" fmla="*/ 297 h 428"/>
                  <a:gd name="connsiteX24" fmla="*/ 295 w 320"/>
                  <a:gd name="connsiteY24" fmla="*/ 302 h 428"/>
                  <a:gd name="connsiteX25" fmla="*/ 295 w 320"/>
                  <a:gd name="connsiteY25" fmla="*/ 302 h 428"/>
                  <a:gd name="connsiteX26" fmla="*/ 261 w 320"/>
                  <a:gd name="connsiteY26" fmla="*/ 316 h 428"/>
                  <a:gd name="connsiteX27" fmla="*/ 213 w 320"/>
                  <a:gd name="connsiteY27" fmla="*/ 268 h 428"/>
                  <a:gd name="connsiteX28" fmla="*/ 261 w 320"/>
                  <a:gd name="connsiteY28" fmla="*/ 219 h 428"/>
                  <a:gd name="connsiteX29" fmla="*/ 295 w 320"/>
                  <a:gd name="connsiteY29" fmla="*/ 234 h 428"/>
                  <a:gd name="connsiteX30" fmla="*/ 295 w 320"/>
                  <a:gd name="connsiteY30" fmla="*/ 234 h 428"/>
                  <a:gd name="connsiteX31" fmla="*/ 309 w 320"/>
                  <a:gd name="connsiteY31" fmla="*/ 239 h 428"/>
                  <a:gd name="connsiteX32" fmla="*/ 320 w 320"/>
                  <a:gd name="connsiteY32" fmla="*/ 219 h 428"/>
                  <a:gd name="connsiteX33" fmla="*/ 320 w 320"/>
                  <a:gd name="connsiteY33" fmla="*/ 140 h 428"/>
                  <a:gd name="connsiteX34" fmla="*/ 320 w 320"/>
                  <a:gd name="connsiteY34" fmla="*/ 140 h 428"/>
                  <a:gd name="connsiteX35" fmla="*/ 320 w 320"/>
                  <a:gd name="connsiteY35"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189 w 320"/>
                  <a:gd name="connsiteY18" fmla="*/ 417 h 428"/>
                  <a:gd name="connsiteX19" fmla="*/ 210 w 320"/>
                  <a:gd name="connsiteY19" fmla="*/ 428 h 428"/>
                  <a:gd name="connsiteX20" fmla="*/ 320 w 320"/>
                  <a:gd name="connsiteY20" fmla="*/ 428 h 428"/>
                  <a:gd name="connsiteX21" fmla="*/ 320 w 320"/>
                  <a:gd name="connsiteY21" fmla="*/ 317 h 428"/>
                  <a:gd name="connsiteX22" fmla="*/ 309 w 320"/>
                  <a:gd name="connsiteY22" fmla="*/ 297 h 428"/>
                  <a:gd name="connsiteX23" fmla="*/ 295 w 320"/>
                  <a:gd name="connsiteY23" fmla="*/ 302 h 428"/>
                  <a:gd name="connsiteX24" fmla="*/ 295 w 320"/>
                  <a:gd name="connsiteY24" fmla="*/ 302 h 428"/>
                  <a:gd name="connsiteX25" fmla="*/ 261 w 320"/>
                  <a:gd name="connsiteY25" fmla="*/ 316 h 428"/>
                  <a:gd name="connsiteX26" fmla="*/ 213 w 320"/>
                  <a:gd name="connsiteY26" fmla="*/ 268 h 428"/>
                  <a:gd name="connsiteX27" fmla="*/ 261 w 320"/>
                  <a:gd name="connsiteY27" fmla="*/ 219 h 428"/>
                  <a:gd name="connsiteX28" fmla="*/ 295 w 320"/>
                  <a:gd name="connsiteY28" fmla="*/ 234 h 428"/>
                  <a:gd name="connsiteX29" fmla="*/ 295 w 320"/>
                  <a:gd name="connsiteY29" fmla="*/ 234 h 428"/>
                  <a:gd name="connsiteX30" fmla="*/ 309 w 320"/>
                  <a:gd name="connsiteY30" fmla="*/ 239 h 428"/>
                  <a:gd name="connsiteX31" fmla="*/ 320 w 320"/>
                  <a:gd name="connsiteY31" fmla="*/ 219 h 428"/>
                  <a:gd name="connsiteX32" fmla="*/ 320 w 320"/>
                  <a:gd name="connsiteY32" fmla="*/ 140 h 428"/>
                  <a:gd name="connsiteX33" fmla="*/ 320 w 320"/>
                  <a:gd name="connsiteY33" fmla="*/ 140 h 428"/>
                  <a:gd name="connsiteX34" fmla="*/ 320 w 320"/>
                  <a:gd name="connsiteY34"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89 w 320"/>
                  <a:gd name="connsiteY17" fmla="*/ 417 h 428"/>
                  <a:gd name="connsiteX18" fmla="*/ 210 w 320"/>
                  <a:gd name="connsiteY18" fmla="*/ 428 h 428"/>
                  <a:gd name="connsiteX19" fmla="*/ 320 w 320"/>
                  <a:gd name="connsiteY19" fmla="*/ 428 h 428"/>
                  <a:gd name="connsiteX20" fmla="*/ 320 w 320"/>
                  <a:gd name="connsiteY20" fmla="*/ 317 h 428"/>
                  <a:gd name="connsiteX21" fmla="*/ 309 w 320"/>
                  <a:gd name="connsiteY21" fmla="*/ 297 h 428"/>
                  <a:gd name="connsiteX22" fmla="*/ 295 w 320"/>
                  <a:gd name="connsiteY22" fmla="*/ 302 h 428"/>
                  <a:gd name="connsiteX23" fmla="*/ 295 w 320"/>
                  <a:gd name="connsiteY23" fmla="*/ 302 h 428"/>
                  <a:gd name="connsiteX24" fmla="*/ 261 w 320"/>
                  <a:gd name="connsiteY24" fmla="*/ 316 h 428"/>
                  <a:gd name="connsiteX25" fmla="*/ 213 w 320"/>
                  <a:gd name="connsiteY25" fmla="*/ 268 h 428"/>
                  <a:gd name="connsiteX26" fmla="*/ 261 w 320"/>
                  <a:gd name="connsiteY26" fmla="*/ 219 h 428"/>
                  <a:gd name="connsiteX27" fmla="*/ 295 w 320"/>
                  <a:gd name="connsiteY27" fmla="*/ 234 h 428"/>
                  <a:gd name="connsiteX28" fmla="*/ 295 w 320"/>
                  <a:gd name="connsiteY28" fmla="*/ 234 h 428"/>
                  <a:gd name="connsiteX29" fmla="*/ 309 w 320"/>
                  <a:gd name="connsiteY29" fmla="*/ 239 h 428"/>
                  <a:gd name="connsiteX30" fmla="*/ 320 w 320"/>
                  <a:gd name="connsiteY30" fmla="*/ 219 h 428"/>
                  <a:gd name="connsiteX31" fmla="*/ 320 w 320"/>
                  <a:gd name="connsiteY31" fmla="*/ 140 h 428"/>
                  <a:gd name="connsiteX32" fmla="*/ 320 w 320"/>
                  <a:gd name="connsiteY32" fmla="*/ 140 h 428"/>
                  <a:gd name="connsiteX33" fmla="*/ 320 w 320"/>
                  <a:gd name="connsiteY33"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89 w 320"/>
                  <a:gd name="connsiteY16" fmla="*/ 417 h 428"/>
                  <a:gd name="connsiteX17" fmla="*/ 210 w 320"/>
                  <a:gd name="connsiteY17" fmla="*/ 428 h 428"/>
                  <a:gd name="connsiteX18" fmla="*/ 320 w 320"/>
                  <a:gd name="connsiteY18" fmla="*/ 428 h 428"/>
                  <a:gd name="connsiteX19" fmla="*/ 320 w 320"/>
                  <a:gd name="connsiteY19" fmla="*/ 317 h 428"/>
                  <a:gd name="connsiteX20" fmla="*/ 309 w 320"/>
                  <a:gd name="connsiteY20" fmla="*/ 297 h 428"/>
                  <a:gd name="connsiteX21" fmla="*/ 295 w 320"/>
                  <a:gd name="connsiteY21" fmla="*/ 302 h 428"/>
                  <a:gd name="connsiteX22" fmla="*/ 295 w 320"/>
                  <a:gd name="connsiteY22" fmla="*/ 302 h 428"/>
                  <a:gd name="connsiteX23" fmla="*/ 261 w 320"/>
                  <a:gd name="connsiteY23" fmla="*/ 316 h 428"/>
                  <a:gd name="connsiteX24" fmla="*/ 213 w 320"/>
                  <a:gd name="connsiteY24" fmla="*/ 268 h 428"/>
                  <a:gd name="connsiteX25" fmla="*/ 261 w 320"/>
                  <a:gd name="connsiteY25" fmla="*/ 219 h 428"/>
                  <a:gd name="connsiteX26" fmla="*/ 295 w 320"/>
                  <a:gd name="connsiteY26" fmla="*/ 234 h 428"/>
                  <a:gd name="connsiteX27" fmla="*/ 295 w 320"/>
                  <a:gd name="connsiteY27" fmla="*/ 234 h 428"/>
                  <a:gd name="connsiteX28" fmla="*/ 309 w 320"/>
                  <a:gd name="connsiteY28" fmla="*/ 239 h 428"/>
                  <a:gd name="connsiteX29" fmla="*/ 320 w 320"/>
                  <a:gd name="connsiteY29" fmla="*/ 219 h 428"/>
                  <a:gd name="connsiteX30" fmla="*/ 320 w 320"/>
                  <a:gd name="connsiteY30" fmla="*/ 140 h 428"/>
                  <a:gd name="connsiteX31" fmla="*/ 320 w 320"/>
                  <a:gd name="connsiteY31" fmla="*/ 140 h 428"/>
                  <a:gd name="connsiteX32" fmla="*/ 320 w 320"/>
                  <a:gd name="connsiteY32"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89 w 320"/>
                  <a:gd name="connsiteY15" fmla="*/ 417 h 428"/>
                  <a:gd name="connsiteX16" fmla="*/ 210 w 320"/>
                  <a:gd name="connsiteY16" fmla="*/ 428 h 428"/>
                  <a:gd name="connsiteX17" fmla="*/ 320 w 320"/>
                  <a:gd name="connsiteY17" fmla="*/ 428 h 428"/>
                  <a:gd name="connsiteX18" fmla="*/ 320 w 320"/>
                  <a:gd name="connsiteY18" fmla="*/ 317 h 428"/>
                  <a:gd name="connsiteX19" fmla="*/ 309 w 320"/>
                  <a:gd name="connsiteY19" fmla="*/ 297 h 428"/>
                  <a:gd name="connsiteX20" fmla="*/ 295 w 320"/>
                  <a:gd name="connsiteY20" fmla="*/ 302 h 428"/>
                  <a:gd name="connsiteX21" fmla="*/ 295 w 320"/>
                  <a:gd name="connsiteY21" fmla="*/ 302 h 428"/>
                  <a:gd name="connsiteX22" fmla="*/ 261 w 320"/>
                  <a:gd name="connsiteY22" fmla="*/ 316 h 428"/>
                  <a:gd name="connsiteX23" fmla="*/ 213 w 320"/>
                  <a:gd name="connsiteY23" fmla="*/ 268 h 428"/>
                  <a:gd name="connsiteX24" fmla="*/ 261 w 320"/>
                  <a:gd name="connsiteY24" fmla="*/ 219 h 428"/>
                  <a:gd name="connsiteX25" fmla="*/ 295 w 320"/>
                  <a:gd name="connsiteY25" fmla="*/ 234 h 428"/>
                  <a:gd name="connsiteX26" fmla="*/ 295 w 320"/>
                  <a:gd name="connsiteY26" fmla="*/ 234 h 428"/>
                  <a:gd name="connsiteX27" fmla="*/ 309 w 320"/>
                  <a:gd name="connsiteY27" fmla="*/ 239 h 428"/>
                  <a:gd name="connsiteX28" fmla="*/ 320 w 320"/>
                  <a:gd name="connsiteY28" fmla="*/ 219 h 428"/>
                  <a:gd name="connsiteX29" fmla="*/ 320 w 320"/>
                  <a:gd name="connsiteY29" fmla="*/ 140 h 428"/>
                  <a:gd name="connsiteX30" fmla="*/ 320 w 320"/>
                  <a:gd name="connsiteY30" fmla="*/ 140 h 428"/>
                  <a:gd name="connsiteX31" fmla="*/ 320 w 320"/>
                  <a:gd name="connsiteY31"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210 w 320"/>
                  <a:gd name="connsiteY15" fmla="*/ 428 h 428"/>
                  <a:gd name="connsiteX16" fmla="*/ 320 w 320"/>
                  <a:gd name="connsiteY16" fmla="*/ 428 h 428"/>
                  <a:gd name="connsiteX17" fmla="*/ 320 w 320"/>
                  <a:gd name="connsiteY17" fmla="*/ 317 h 428"/>
                  <a:gd name="connsiteX18" fmla="*/ 309 w 320"/>
                  <a:gd name="connsiteY18" fmla="*/ 297 h 428"/>
                  <a:gd name="connsiteX19" fmla="*/ 295 w 320"/>
                  <a:gd name="connsiteY19" fmla="*/ 302 h 428"/>
                  <a:gd name="connsiteX20" fmla="*/ 295 w 320"/>
                  <a:gd name="connsiteY20" fmla="*/ 302 h 428"/>
                  <a:gd name="connsiteX21" fmla="*/ 261 w 320"/>
                  <a:gd name="connsiteY21" fmla="*/ 316 h 428"/>
                  <a:gd name="connsiteX22" fmla="*/ 213 w 320"/>
                  <a:gd name="connsiteY22" fmla="*/ 268 h 428"/>
                  <a:gd name="connsiteX23" fmla="*/ 261 w 320"/>
                  <a:gd name="connsiteY23" fmla="*/ 219 h 428"/>
                  <a:gd name="connsiteX24" fmla="*/ 295 w 320"/>
                  <a:gd name="connsiteY24" fmla="*/ 234 h 428"/>
                  <a:gd name="connsiteX25" fmla="*/ 295 w 320"/>
                  <a:gd name="connsiteY25" fmla="*/ 234 h 428"/>
                  <a:gd name="connsiteX26" fmla="*/ 309 w 320"/>
                  <a:gd name="connsiteY26" fmla="*/ 239 h 428"/>
                  <a:gd name="connsiteX27" fmla="*/ 320 w 320"/>
                  <a:gd name="connsiteY27" fmla="*/ 219 h 428"/>
                  <a:gd name="connsiteX28" fmla="*/ 320 w 320"/>
                  <a:gd name="connsiteY28" fmla="*/ 140 h 428"/>
                  <a:gd name="connsiteX29" fmla="*/ 320 w 320"/>
                  <a:gd name="connsiteY29" fmla="*/ 140 h 428"/>
                  <a:gd name="connsiteX30" fmla="*/ 320 w 320"/>
                  <a:gd name="connsiteY30"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320 w 320"/>
                  <a:gd name="connsiteY15" fmla="*/ 428 h 428"/>
                  <a:gd name="connsiteX16" fmla="*/ 320 w 320"/>
                  <a:gd name="connsiteY16" fmla="*/ 317 h 428"/>
                  <a:gd name="connsiteX17" fmla="*/ 309 w 320"/>
                  <a:gd name="connsiteY17" fmla="*/ 297 h 428"/>
                  <a:gd name="connsiteX18" fmla="*/ 295 w 320"/>
                  <a:gd name="connsiteY18" fmla="*/ 302 h 428"/>
                  <a:gd name="connsiteX19" fmla="*/ 295 w 320"/>
                  <a:gd name="connsiteY19" fmla="*/ 302 h 428"/>
                  <a:gd name="connsiteX20" fmla="*/ 261 w 320"/>
                  <a:gd name="connsiteY20" fmla="*/ 316 h 428"/>
                  <a:gd name="connsiteX21" fmla="*/ 213 w 320"/>
                  <a:gd name="connsiteY21" fmla="*/ 268 h 428"/>
                  <a:gd name="connsiteX22" fmla="*/ 261 w 320"/>
                  <a:gd name="connsiteY22" fmla="*/ 219 h 428"/>
                  <a:gd name="connsiteX23" fmla="*/ 295 w 320"/>
                  <a:gd name="connsiteY23" fmla="*/ 234 h 428"/>
                  <a:gd name="connsiteX24" fmla="*/ 295 w 320"/>
                  <a:gd name="connsiteY24" fmla="*/ 234 h 428"/>
                  <a:gd name="connsiteX25" fmla="*/ 309 w 320"/>
                  <a:gd name="connsiteY25" fmla="*/ 239 h 428"/>
                  <a:gd name="connsiteX26" fmla="*/ 320 w 320"/>
                  <a:gd name="connsiteY26" fmla="*/ 219 h 428"/>
                  <a:gd name="connsiteX27" fmla="*/ 320 w 320"/>
                  <a:gd name="connsiteY27" fmla="*/ 140 h 428"/>
                  <a:gd name="connsiteX28" fmla="*/ 320 w 320"/>
                  <a:gd name="connsiteY28" fmla="*/ 140 h 428"/>
                  <a:gd name="connsiteX29" fmla="*/ 320 w 320"/>
                  <a:gd name="connsiteY29"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320 w 320"/>
                  <a:gd name="connsiteY14" fmla="*/ 428 h 428"/>
                  <a:gd name="connsiteX15" fmla="*/ 320 w 320"/>
                  <a:gd name="connsiteY15" fmla="*/ 317 h 428"/>
                  <a:gd name="connsiteX16" fmla="*/ 309 w 320"/>
                  <a:gd name="connsiteY16" fmla="*/ 297 h 428"/>
                  <a:gd name="connsiteX17" fmla="*/ 295 w 320"/>
                  <a:gd name="connsiteY17" fmla="*/ 302 h 428"/>
                  <a:gd name="connsiteX18" fmla="*/ 295 w 320"/>
                  <a:gd name="connsiteY18" fmla="*/ 302 h 428"/>
                  <a:gd name="connsiteX19" fmla="*/ 261 w 320"/>
                  <a:gd name="connsiteY19" fmla="*/ 316 h 428"/>
                  <a:gd name="connsiteX20" fmla="*/ 213 w 320"/>
                  <a:gd name="connsiteY20" fmla="*/ 268 h 428"/>
                  <a:gd name="connsiteX21" fmla="*/ 261 w 320"/>
                  <a:gd name="connsiteY21" fmla="*/ 219 h 428"/>
                  <a:gd name="connsiteX22" fmla="*/ 295 w 320"/>
                  <a:gd name="connsiteY22" fmla="*/ 234 h 428"/>
                  <a:gd name="connsiteX23" fmla="*/ 295 w 320"/>
                  <a:gd name="connsiteY23" fmla="*/ 234 h 428"/>
                  <a:gd name="connsiteX24" fmla="*/ 309 w 320"/>
                  <a:gd name="connsiteY24" fmla="*/ 239 h 428"/>
                  <a:gd name="connsiteX25" fmla="*/ 320 w 320"/>
                  <a:gd name="connsiteY25" fmla="*/ 219 h 428"/>
                  <a:gd name="connsiteX26" fmla="*/ 320 w 320"/>
                  <a:gd name="connsiteY26" fmla="*/ 140 h 428"/>
                  <a:gd name="connsiteX27" fmla="*/ 320 w 320"/>
                  <a:gd name="connsiteY27" fmla="*/ 140 h 428"/>
                  <a:gd name="connsiteX28" fmla="*/ 320 w 320"/>
                  <a:gd name="connsiteY28" fmla="*/ 108 h 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0" h="428">
                    <a:moveTo>
                      <a:pt x="320" y="108"/>
                    </a:moveTo>
                    <a:lnTo>
                      <a:pt x="320" y="108"/>
                    </a:lnTo>
                    <a:lnTo>
                      <a:pt x="320" y="108"/>
                    </a:lnTo>
                    <a:lnTo>
                      <a:pt x="198" y="108"/>
                    </a:lnTo>
                    <a:cubicBezTo>
                      <a:pt x="186" y="103"/>
                      <a:pt x="179" y="95"/>
                      <a:pt x="179" y="82"/>
                    </a:cubicBezTo>
                    <a:cubicBezTo>
                      <a:pt x="179" y="77"/>
                      <a:pt x="180" y="73"/>
                      <a:pt x="182" y="68"/>
                    </a:cubicBezTo>
                    <a:cubicBezTo>
                      <a:pt x="192" y="62"/>
                      <a:pt x="199" y="50"/>
                      <a:pt x="199" y="37"/>
                    </a:cubicBezTo>
                    <a:cubicBezTo>
                      <a:pt x="199" y="16"/>
                      <a:pt x="181" y="0"/>
                      <a:pt x="160" y="0"/>
                    </a:cubicBezTo>
                    <a:cubicBezTo>
                      <a:pt x="139" y="0"/>
                      <a:pt x="122" y="16"/>
                      <a:pt x="122" y="37"/>
                    </a:cubicBezTo>
                    <a:cubicBezTo>
                      <a:pt x="122" y="50"/>
                      <a:pt x="129" y="62"/>
                      <a:pt x="140" y="69"/>
                    </a:cubicBezTo>
                    <a:cubicBezTo>
                      <a:pt x="141" y="73"/>
                      <a:pt x="142" y="77"/>
                      <a:pt x="142" y="82"/>
                    </a:cubicBezTo>
                    <a:cubicBezTo>
                      <a:pt x="142" y="95"/>
                      <a:pt x="135" y="103"/>
                      <a:pt x="123" y="108"/>
                    </a:cubicBezTo>
                    <a:lnTo>
                      <a:pt x="0" y="108"/>
                    </a:lnTo>
                    <a:lnTo>
                      <a:pt x="0" y="428"/>
                    </a:lnTo>
                    <a:lnTo>
                      <a:pt x="320" y="428"/>
                    </a:lnTo>
                    <a:lnTo>
                      <a:pt x="320" y="317"/>
                    </a:lnTo>
                    <a:cubicBezTo>
                      <a:pt x="319" y="307"/>
                      <a:pt x="315" y="299"/>
                      <a:pt x="309" y="297"/>
                    </a:cubicBezTo>
                    <a:cubicBezTo>
                      <a:pt x="304" y="296"/>
                      <a:pt x="300" y="298"/>
                      <a:pt x="295" y="302"/>
                    </a:cubicBezTo>
                    <a:lnTo>
                      <a:pt x="295" y="302"/>
                    </a:lnTo>
                    <a:cubicBezTo>
                      <a:pt x="286" y="311"/>
                      <a:pt x="274" y="316"/>
                      <a:pt x="261" y="316"/>
                    </a:cubicBezTo>
                    <a:cubicBezTo>
                      <a:pt x="235" y="316"/>
                      <a:pt x="213" y="295"/>
                      <a:pt x="213" y="268"/>
                    </a:cubicBezTo>
                    <a:cubicBezTo>
                      <a:pt x="213" y="241"/>
                      <a:pt x="235" y="219"/>
                      <a:pt x="261" y="219"/>
                    </a:cubicBezTo>
                    <a:cubicBezTo>
                      <a:pt x="274" y="219"/>
                      <a:pt x="286" y="225"/>
                      <a:pt x="295" y="234"/>
                    </a:cubicBezTo>
                    <a:lnTo>
                      <a:pt x="295" y="234"/>
                    </a:lnTo>
                    <a:cubicBezTo>
                      <a:pt x="300" y="238"/>
                      <a:pt x="304" y="240"/>
                      <a:pt x="309" y="239"/>
                    </a:cubicBezTo>
                    <a:cubicBezTo>
                      <a:pt x="315" y="237"/>
                      <a:pt x="319" y="229"/>
                      <a:pt x="320" y="219"/>
                    </a:cubicBezTo>
                    <a:lnTo>
                      <a:pt x="320" y="140"/>
                    </a:lnTo>
                    <a:lnTo>
                      <a:pt x="320" y="140"/>
                    </a:lnTo>
                    <a:lnTo>
                      <a:pt x="320" y="108"/>
                    </a:lnTo>
                  </a:path>
                </a:pathLst>
              </a:custGeom>
              <a:solidFill>
                <a:schemeClr val="accent6">
                  <a:lumMod val="75000"/>
                </a:schemeClr>
              </a:solidFill>
              <a:ln w="9525">
                <a:noFill/>
                <a:round/>
                <a:headEnd/>
                <a:tailEnd/>
              </a:ln>
              <a:effectLst>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endParaRPr lang="en-US"/>
              </a:p>
            </p:txBody>
          </p:sp>
        </p:grpSp>
        <p:grpSp>
          <p:nvGrpSpPr>
            <p:cNvPr id="7" name="Group 54"/>
            <p:cNvGrpSpPr/>
            <p:nvPr/>
          </p:nvGrpSpPr>
          <p:grpSpPr>
            <a:xfrm rot="5400000">
              <a:off x="5254127" y="2849292"/>
              <a:ext cx="2011440" cy="1501105"/>
              <a:chOff x="5490677" y="3581400"/>
              <a:chExt cx="2011440" cy="1501105"/>
            </a:xfrm>
            <a:gradFill>
              <a:gsLst>
                <a:gs pos="0">
                  <a:schemeClr val="bg1"/>
                </a:gs>
                <a:gs pos="100000">
                  <a:schemeClr val="bg1">
                    <a:lumMod val="65000"/>
                  </a:schemeClr>
                </a:gs>
              </a:gsLst>
              <a:lin ang="16200000" scaled="0"/>
            </a:gradFill>
          </p:grpSpPr>
          <p:sp>
            <p:nvSpPr>
              <p:cNvPr id="16" name="Freeform 27"/>
              <p:cNvSpPr>
                <a:spLocks/>
              </p:cNvSpPr>
              <p:nvPr/>
            </p:nvSpPr>
            <p:spPr bwMode="auto">
              <a:xfrm rot="5400000">
                <a:off x="5486838" y="3585239"/>
                <a:ext cx="1501105" cy="1493427"/>
              </a:xfrm>
              <a:custGeom>
                <a:avLst/>
                <a:gdLst>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23 w 318"/>
                  <a:gd name="connsiteY4" fmla="*/ 293 h 318"/>
                  <a:gd name="connsiteX5" fmla="*/ 109 w 318"/>
                  <a:gd name="connsiteY5" fmla="*/ 259 h 318"/>
                  <a:gd name="connsiteX6" fmla="*/ 206 w 318"/>
                  <a:gd name="connsiteY6" fmla="*/ 259 h 318"/>
                  <a:gd name="connsiteX7" fmla="*/ 192 w 318"/>
                  <a:gd name="connsiteY7" fmla="*/ 293 h 318"/>
                  <a:gd name="connsiteX8" fmla="*/ 192 w 318"/>
                  <a:gd name="connsiteY8" fmla="*/ 293 h 318"/>
                  <a:gd name="connsiteX9" fmla="*/ 187 w 318"/>
                  <a:gd name="connsiteY9" fmla="*/ 307 h 318"/>
                  <a:gd name="connsiteX10" fmla="*/ 208 w 318"/>
                  <a:gd name="connsiteY10" fmla="*/ 318 h 318"/>
                  <a:gd name="connsiteX11" fmla="*/ 318 w 318"/>
                  <a:gd name="connsiteY11" fmla="*/ 318 h 318"/>
                  <a:gd name="connsiteX12" fmla="*/ 318 w 318"/>
                  <a:gd name="connsiteY12" fmla="*/ 207 h 318"/>
                  <a:gd name="connsiteX13" fmla="*/ 307 w 318"/>
                  <a:gd name="connsiteY13" fmla="*/ 187 h 318"/>
                  <a:gd name="connsiteX14" fmla="*/ 293 w 318"/>
                  <a:gd name="connsiteY14" fmla="*/ 192 h 318"/>
                  <a:gd name="connsiteX15" fmla="*/ 293 w 318"/>
                  <a:gd name="connsiteY15" fmla="*/ 192 h 318"/>
                  <a:gd name="connsiteX16" fmla="*/ 259 w 318"/>
                  <a:gd name="connsiteY16" fmla="*/ 206 h 318"/>
                  <a:gd name="connsiteX17" fmla="*/ 211 w 318"/>
                  <a:gd name="connsiteY17" fmla="*/ 158 h 318"/>
                  <a:gd name="connsiteX18" fmla="*/ 259 w 318"/>
                  <a:gd name="connsiteY18" fmla="*/ 109 h 318"/>
                  <a:gd name="connsiteX19" fmla="*/ 293 w 318"/>
                  <a:gd name="connsiteY19" fmla="*/ 124 h 318"/>
                  <a:gd name="connsiteX20" fmla="*/ 293 w 318"/>
                  <a:gd name="connsiteY20" fmla="*/ 124 h 318"/>
                  <a:gd name="connsiteX21" fmla="*/ 307 w 318"/>
                  <a:gd name="connsiteY21" fmla="*/ 129 h 318"/>
                  <a:gd name="connsiteX22" fmla="*/ 318 w 318"/>
                  <a:gd name="connsiteY22" fmla="*/ 109 h 318"/>
                  <a:gd name="connsiteX23" fmla="*/ 318 w 318"/>
                  <a:gd name="connsiteY23" fmla="*/ 30 h 318"/>
                  <a:gd name="connsiteX24" fmla="*/ 318 w 318"/>
                  <a:gd name="connsiteY24" fmla="*/ 0 h 318"/>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23 w 318"/>
                  <a:gd name="connsiteY4" fmla="*/ 293 h 318"/>
                  <a:gd name="connsiteX5" fmla="*/ 206 w 318"/>
                  <a:gd name="connsiteY5" fmla="*/ 259 h 318"/>
                  <a:gd name="connsiteX6" fmla="*/ 192 w 318"/>
                  <a:gd name="connsiteY6" fmla="*/ 293 h 318"/>
                  <a:gd name="connsiteX7" fmla="*/ 192 w 318"/>
                  <a:gd name="connsiteY7" fmla="*/ 293 h 318"/>
                  <a:gd name="connsiteX8" fmla="*/ 187 w 318"/>
                  <a:gd name="connsiteY8" fmla="*/ 307 h 318"/>
                  <a:gd name="connsiteX9" fmla="*/ 208 w 318"/>
                  <a:gd name="connsiteY9" fmla="*/ 318 h 318"/>
                  <a:gd name="connsiteX10" fmla="*/ 318 w 318"/>
                  <a:gd name="connsiteY10" fmla="*/ 318 h 318"/>
                  <a:gd name="connsiteX11" fmla="*/ 318 w 318"/>
                  <a:gd name="connsiteY11" fmla="*/ 207 h 318"/>
                  <a:gd name="connsiteX12" fmla="*/ 307 w 318"/>
                  <a:gd name="connsiteY12" fmla="*/ 187 h 318"/>
                  <a:gd name="connsiteX13" fmla="*/ 293 w 318"/>
                  <a:gd name="connsiteY13" fmla="*/ 192 h 318"/>
                  <a:gd name="connsiteX14" fmla="*/ 293 w 318"/>
                  <a:gd name="connsiteY14" fmla="*/ 192 h 318"/>
                  <a:gd name="connsiteX15" fmla="*/ 259 w 318"/>
                  <a:gd name="connsiteY15" fmla="*/ 206 h 318"/>
                  <a:gd name="connsiteX16" fmla="*/ 211 w 318"/>
                  <a:gd name="connsiteY16" fmla="*/ 158 h 318"/>
                  <a:gd name="connsiteX17" fmla="*/ 259 w 318"/>
                  <a:gd name="connsiteY17" fmla="*/ 109 h 318"/>
                  <a:gd name="connsiteX18" fmla="*/ 293 w 318"/>
                  <a:gd name="connsiteY18" fmla="*/ 124 h 318"/>
                  <a:gd name="connsiteX19" fmla="*/ 293 w 318"/>
                  <a:gd name="connsiteY19" fmla="*/ 124 h 318"/>
                  <a:gd name="connsiteX20" fmla="*/ 307 w 318"/>
                  <a:gd name="connsiteY20" fmla="*/ 129 h 318"/>
                  <a:gd name="connsiteX21" fmla="*/ 318 w 318"/>
                  <a:gd name="connsiteY21" fmla="*/ 109 h 318"/>
                  <a:gd name="connsiteX22" fmla="*/ 318 w 318"/>
                  <a:gd name="connsiteY22" fmla="*/ 30 h 318"/>
                  <a:gd name="connsiteX23" fmla="*/ 318 w 318"/>
                  <a:gd name="connsiteY23" fmla="*/ 0 h 318"/>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23 w 318"/>
                  <a:gd name="connsiteY4" fmla="*/ 293 h 318"/>
                  <a:gd name="connsiteX5" fmla="*/ 192 w 318"/>
                  <a:gd name="connsiteY5" fmla="*/ 293 h 318"/>
                  <a:gd name="connsiteX6" fmla="*/ 192 w 318"/>
                  <a:gd name="connsiteY6" fmla="*/ 293 h 318"/>
                  <a:gd name="connsiteX7" fmla="*/ 187 w 318"/>
                  <a:gd name="connsiteY7" fmla="*/ 307 h 318"/>
                  <a:gd name="connsiteX8" fmla="*/ 208 w 318"/>
                  <a:gd name="connsiteY8" fmla="*/ 318 h 318"/>
                  <a:gd name="connsiteX9" fmla="*/ 318 w 318"/>
                  <a:gd name="connsiteY9" fmla="*/ 318 h 318"/>
                  <a:gd name="connsiteX10" fmla="*/ 318 w 318"/>
                  <a:gd name="connsiteY10" fmla="*/ 207 h 318"/>
                  <a:gd name="connsiteX11" fmla="*/ 307 w 318"/>
                  <a:gd name="connsiteY11" fmla="*/ 187 h 318"/>
                  <a:gd name="connsiteX12" fmla="*/ 293 w 318"/>
                  <a:gd name="connsiteY12" fmla="*/ 192 h 318"/>
                  <a:gd name="connsiteX13" fmla="*/ 293 w 318"/>
                  <a:gd name="connsiteY13" fmla="*/ 192 h 318"/>
                  <a:gd name="connsiteX14" fmla="*/ 259 w 318"/>
                  <a:gd name="connsiteY14" fmla="*/ 206 h 318"/>
                  <a:gd name="connsiteX15" fmla="*/ 211 w 318"/>
                  <a:gd name="connsiteY15" fmla="*/ 158 h 318"/>
                  <a:gd name="connsiteX16" fmla="*/ 259 w 318"/>
                  <a:gd name="connsiteY16" fmla="*/ 109 h 318"/>
                  <a:gd name="connsiteX17" fmla="*/ 293 w 318"/>
                  <a:gd name="connsiteY17" fmla="*/ 124 h 318"/>
                  <a:gd name="connsiteX18" fmla="*/ 293 w 318"/>
                  <a:gd name="connsiteY18" fmla="*/ 124 h 318"/>
                  <a:gd name="connsiteX19" fmla="*/ 307 w 318"/>
                  <a:gd name="connsiteY19" fmla="*/ 129 h 318"/>
                  <a:gd name="connsiteX20" fmla="*/ 318 w 318"/>
                  <a:gd name="connsiteY20" fmla="*/ 109 h 318"/>
                  <a:gd name="connsiteX21" fmla="*/ 318 w 318"/>
                  <a:gd name="connsiteY21" fmla="*/ 30 h 318"/>
                  <a:gd name="connsiteX22" fmla="*/ 318 w 318"/>
                  <a:gd name="connsiteY22" fmla="*/ 0 h 318"/>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23 w 318"/>
                  <a:gd name="connsiteY4" fmla="*/ 293 h 318"/>
                  <a:gd name="connsiteX5" fmla="*/ 192 w 318"/>
                  <a:gd name="connsiteY5" fmla="*/ 293 h 318"/>
                  <a:gd name="connsiteX6" fmla="*/ 187 w 318"/>
                  <a:gd name="connsiteY6" fmla="*/ 307 h 318"/>
                  <a:gd name="connsiteX7" fmla="*/ 208 w 318"/>
                  <a:gd name="connsiteY7" fmla="*/ 318 h 318"/>
                  <a:gd name="connsiteX8" fmla="*/ 318 w 318"/>
                  <a:gd name="connsiteY8" fmla="*/ 318 h 318"/>
                  <a:gd name="connsiteX9" fmla="*/ 318 w 318"/>
                  <a:gd name="connsiteY9" fmla="*/ 207 h 318"/>
                  <a:gd name="connsiteX10" fmla="*/ 307 w 318"/>
                  <a:gd name="connsiteY10" fmla="*/ 187 h 318"/>
                  <a:gd name="connsiteX11" fmla="*/ 293 w 318"/>
                  <a:gd name="connsiteY11" fmla="*/ 192 h 318"/>
                  <a:gd name="connsiteX12" fmla="*/ 293 w 318"/>
                  <a:gd name="connsiteY12" fmla="*/ 192 h 318"/>
                  <a:gd name="connsiteX13" fmla="*/ 259 w 318"/>
                  <a:gd name="connsiteY13" fmla="*/ 206 h 318"/>
                  <a:gd name="connsiteX14" fmla="*/ 211 w 318"/>
                  <a:gd name="connsiteY14" fmla="*/ 158 h 318"/>
                  <a:gd name="connsiteX15" fmla="*/ 259 w 318"/>
                  <a:gd name="connsiteY15" fmla="*/ 109 h 318"/>
                  <a:gd name="connsiteX16" fmla="*/ 293 w 318"/>
                  <a:gd name="connsiteY16" fmla="*/ 124 h 318"/>
                  <a:gd name="connsiteX17" fmla="*/ 293 w 318"/>
                  <a:gd name="connsiteY17" fmla="*/ 124 h 318"/>
                  <a:gd name="connsiteX18" fmla="*/ 307 w 318"/>
                  <a:gd name="connsiteY18" fmla="*/ 129 h 318"/>
                  <a:gd name="connsiteX19" fmla="*/ 318 w 318"/>
                  <a:gd name="connsiteY19" fmla="*/ 109 h 318"/>
                  <a:gd name="connsiteX20" fmla="*/ 318 w 318"/>
                  <a:gd name="connsiteY20" fmla="*/ 30 h 318"/>
                  <a:gd name="connsiteX21" fmla="*/ 318 w 318"/>
                  <a:gd name="connsiteY21" fmla="*/ 0 h 318"/>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23 w 318"/>
                  <a:gd name="connsiteY4" fmla="*/ 293 h 318"/>
                  <a:gd name="connsiteX5" fmla="*/ 187 w 318"/>
                  <a:gd name="connsiteY5" fmla="*/ 307 h 318"/>
                  <a:gd name="connsiteX6" fmla="*/ 208 w 318"/>
                  <a:gd name="connsiteY6" fmla="*/ 318 h 318"/>
                  <a:gd name="connsiteX7" fmla="*/ 318 w 318"/>
                  <a:gd name="connsiteY7" fmla="*/ 318 h 318"/>
                  <a:gd name="connsiteX8" fmla="*/ 318 w 318"/>
                  <a:gd name="connsiteY8" fmla="*/ 207 h 318"/>
                  <a:gd name="connsiteX9" fmla="*/ 307 w 318"/>
                  <a:gd name="connsiteY9" fmla="*/ 187 h 318"/>
                  <a:gd name="connsiteX10" fmla="*/ 293 w 318"/>
                  <a:gd name="connsiteY10" fmla="*/ 192 h 318"/>
                  <a:gd name="connsiteX11" fmla="*/ 293 w 318"/>
                  <a:gd name="connsiteY11" fmla="*/ 192 h 318"/>
                  <a:gd name="connsiteX12" fmla="*/ 259 w 318"/>
                  <a:gd name="connsiteY12" fmla="*/ 206 h 318"/>
                  <a:gd name="connsiteX13" fmla="*/ 211 w 318"/>
                  <a:gd name="connsiteY13" fmla="*/ 158 h 318"/>
                  <a:gd name="connsiteX14" fmla="*/ 259 w 318"/>
                  <a:gd name="connsiteY14" fmla="*/ 109 h 318"/>
                  <a:gd name="connsiteX15" fmla="*/ 293 w 318"/>
                  <a:gd name="connsiteY15" fmla="*/ 124 h 318"/>
                  <a:gd name="connsiteX16" fmla="*/ 293 w 318"/>
                  <a:gd name="connsiteY16" fmla="*/ 124 h 318"/>
                  <a:gd name="connsiteX17" fmla="*/ 307 w 318"/>
                  <a:gd name="connsiteY17" fmla="*/ 129 h 318"/>
                  <a:gd name="connsiteX18" fmla="*/ 318 w 318"/>
                  <a:gd name="connsiteY18" fmla="*/ 109 h 318"/>
                  <a:gd name="connsiteX19" fmla="*/ 318 w 318"/>
                  <a:gd name="connsiteY19" fmla="*/ 30 h 318"/>
                  <a:gd name="connsiteX20" fmla="*/ 318 w 318"/>
                  <a:gd name="connsiteY20" fmla="*/ 0 h 318"/>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87 w 318"/>
                  <a:gd name="connsiteY4" fmla="*/ 307 h 318"/>
                  <a:gd name="connsiteX5" fmla="*/ 208 w 318"/>
                  <a:gd name="connsiteY5" fmla="*/ 318 h 318"/>
                  <a:gd name="connsiteX6" fmla="*/ 318 w 318"/>
                  <a:gd name="connsiteY6" fmla="*/ 318 h 318"/>
                  <a:gd name="connsiteX7" fmla="*/ 318 w 318"/>
                  <a:gd name="connsiteY7" fmla="*/ 207 h 318"/>
                  <a:gd name="connsiteX8" fmla="*/ 307 w 318"/>
                  <a:gd name="connsiteY8" fmla="*/ 187 h 318"/>
                  <a:gd name="connsiteX9" fmla="*/ 293 w 318"/>
                  <a:gd name="connsiteY9" fmla="*/ 192 h 318"/>
                  <a:gd name="connsiteX10" fmla="*/ 293 w 318"/>
                  <a:gd name="connsiteY10" fmla="*/ 192 h 318"/>
                  <a:gd name="connsiteX11" fmla="*/ 259 w 318"/>
                  <a:gd name="connsiteY11" fmla="*/ 206 h 318"/>
                  <a:gd name="connsiteX12" fmla="*/ 211 w 318"/>
                  <a:gd name="connsiteY12" fmla="*/ 158 h 318"/>
                  <a:gd name="connsiteX13" fmla="*/ 259 w 318"/>
                  <a:gd name="connsiteY13" fmla="*/ 109 h 318"/>
                  <a:gd name="connsiteX14" fmla="*/ 293 w 318"/>
                  <a:gd name="connsiteY14" fmla="*/ 124 h 318"/>
                  <a:gd name="connsiteX15" fmla="*/ 293 w 318"/>
                  <a:gd name="connsiteY15" fmla="*/ 124 h 318"/>
                  <a:gd name="connsiteX16" fmla="*/ 307 w 318"/>
                  <a:gd name="connsiteY16" fmla="*/ 129 h 318"/>
                  <a:gd name="connsiteX17" fmla="*/ 318 w 318"/>
                  <a:gd name="connsiteY17" fmla="*/ 109 h 318"/>
                  <a:gd name="connsiteX18" fmla="*/ 318 w 318"/>
                  <a:gd name="connsiteY18" fmla="*/ 30 h 318"/>
                  <a:gd name="connsiteX19" fmla="*/ 318 w 318"/>
                  <a:gd name="connsiteY19" fmla="*/ 0 h 318"/>
                  <a:gd name="connsiteX0" fmla="*/ 0 w 318"/>
                  <a:gd name="connsiteY0" fmla="*/ 318 h 318"/>
                  <a:gd name="connsiteX1" fmla="*/ 108 w 318"/>
                  <a:gd name="connsiteY1" fmla="*/ 318 h 318"/>
                  <a:gd name="connsiteX2" fmla="*/ 128 w 318"/>
                  <a:gd name="connsiteY2" fmla="*/ 307 h 318"/>
                  <a:gd name="connsiteX3" fmla="*/ 187 w 318"/>
                  <a:gd name="connsiteY3" fmla="*/ 307 h 318"/>
                  <a:gd name="connsiteX4" fmla="*/ 208 w 318"/>
                  <a:gd name="connsiteY4" fmla="*/ 318 h 318"/>
                  <a:gd name="connsiteX5" fmla="*/ 318 w 318"/>
                  <a:gd name="connsiteY5" fmla="*/ 318 h 318"/>
                  <a:gd name="connsiteX6" fmla="*/ 318 w 318"/>
                  <a:gd name="connsiteY6" fmla="*/ 207 h 318"/>
                  <a:gd name="connsiteX7" fmla="*/ 307 w 318"/>
                  <a:gd name="connsiteY7" fmla="*/ 187 h 318"/>
                  <a:gd name="connsiteX8" fmla="*/ 293 w 318"/>
                  <a:gd name="connsiteY8" fmla="*/ 192 h 318"/>
                  <a:gd name="connsiteX9" fmla="*/ 293 w 318"/>
                  <a:gd name="connsiteY9" fmla="*/ 192 h 318"/>
                  <a:gd name="connsiteX10" fmla="*/ 259 w 318"/>
                  <a:gd name="connsiteY10" fmla="*/ 206 h 318"/>
                  <a:gd name="connsiteX11" fmla="*/ 211 w 318"/>
                  <a:gd name="connsiteY11" fmla="*/ 158 h 318"/>
                  <a:gd name="connsiteX12" fmla="*/ 259 w 318"/>
                  <a:gd name="connsiteY12" fmla="*/ 109 h 318"/>
                  <a:gd name="connsiteX13" fmla="*/ 293 w 318"/>
                  <a:gd name="connsiteY13" fmla="*/ 124 h 318"/>
                  <a:gd name="connsiteX14" fmla="*/ 293 w 318"/>
                  <a:gd name="connsiteY14" fmla="*/ 124 h 318"/>
                  <a:gd name="connsiteX15" fmla="*/ 307 w 318"/>
                  <a:gd name="connsiteY15" fmla="*/ 129 h 318"/>
                  <a:gd name="connsiteX16" fmla="*/ 318 w 318"/>
                  <a:gd name="connsiteY16" fmla="*/ 109 h 318"/>
                  <a:gd name="connsiteX17" fmla="*/ 318 w 318"/>
                  <a:gd name="connsiteY17" fmla="*/ 30 h 318"/>
                  <a:gd name="connsiteX18" fmla="*/ 318 w 318"/>
                  <a:gd name="connsiteY18" fmla="*/ 0 h 318"/>
                  <a:gd name="connsiteX0" fmla="*/ 0 w 318"/>
                  <a:gd name="connsiteY0" fmla="*/ 318 h 318"/>
                  <a:gd name="connsiteX1" fmla="*/ 108 w 318"/>
                  <a:gd name="connsiteY1" fmla="*/ 318 h 318"/>
                  <a:gd name="connsiteX2" fmla="*/ 187 w 318"/>
                  <a:gd name="connsiteY2" fmla="*/ 307 h 318"/>
                  <a:gd name="connsiteX3" fmla="*/ 208 w 318"/>
                  <a:gd name="connsiteY3" fmla="*/ 318 h 318"/>
                  <a:gd name="connsiteX4" fmla="*/ 318 w 318"/>
                  <a:gd name="connsiteY4" fmla="*/ 318 h 318"/>
                  <a:gd name="connsiteX5" fmla="*/ 318 w 318"/>
                  <a:gd name="connsiteY5" fmla="*/ 207 h 318"/>
                  <a:gd name="connsiteX6" fmla="*/ 307 w 318"/>
                  <a:gd name="connsiteY6" fmla="*/ 187 h 318"/>
                  <a:gd name="connsiteX7" fmla="*/ 293 w 318"/>
                  <a:gd name="connsiteY7" fmla="*/ 192 h 318"/>
                  <a:gd name="connsiteX8" fmla="*/ 293 w 318"/>
                  <a:gd name="connsiteY8" fmla="*/ 192 h 318"/>
                  <a:gd name="connsiteX9" fmla="*/ 259 w 318"/>
                  <a:gd name="connsiteY9" fmla="*/ 206 h 318"/>
                  <a:gd name="connsiteX10" fmla="*/ 211 w 318"/>
                  <a:gd name="connsiteY10" fmla="*/ 158 h 318"/>
                  <a:gd name="connsiteX11" fmla="*/ 259 w 318"/>
                  <a:gd name="connsiteY11" fmla="*/ 109 h 318"/>
                  <a:gd name="connsiteX12" fmla="*/ 293 w 318"/>
                  <a:gd name="connsiteY12" fmla="*/ 124 h 318"/>
                  <a:gd name="connsiteX13" fmla="*/ 293 w 318"/>
                  <a:gd name="connsiteY13" fmla="*/ 124 h 318"/>
                  <a:gd name="connsiteX14" fmla="*/ 307 w 318"/>
                  <a:gd name="connsiteY14" fmla="*/ 129 h 318"/>
                  <a:gd name="connsiteX15" fmla="*/ 318 w 318"/>
                  <a:gd name="connsiteY15" fmla="*/ 109 h 318"/>
                  <a:gd name="connsiteX16" fmla="*/ 318 w 318"/>
                  <a:gd name="connsiteY16" fmla="*/ 30 h 318"/>
                  <a:gd name="connsiteX17" fmla="*/ 318 w 318"/>
                  <a:gd name="connsiteY17" fmla="*/ 0 h 318"/>
                  <a:gd name="connsiteX0" fmla="*/ 0 w 318"/>
                  <a:gd name="connsiteY0" fmla="*/ 318 h 318"/>
                  <a:gd name="connsiteX1" fmla="*/ 108 w 318"/>
                  <a:gd name="connsiteY1" fmla="*/ 318 h 318"/>
                  <a:gd name="connsiteX2" fmla="*/ 208 w 318"/>
                  <a:gd name="connsiteY2" fmla="*/ 318 h 318"/>
                  <a:gd name="connsiteX3" fmla="*/ 318 w 318"/>
                  <a:gd name="connsiteY3" fmla="*/ 318 h 318"/>
                  <a:gd name="connsiteX4" fmla="*/ 318 w 318"/>
                  <a:gd name="connsiteY4" fmla="*/ 207 h 318"/>
                  <a:gd name="connsiteX5" fmla="*/ 307 w 318"/>
                  <a:gd name="connsiteY5" fmla="*/ 187 h 318"/>
                  <a:gd name="connsiteX6" fmla="*/ 293 w 318"/>
                  <a:gd name="connsiteY6" fmla="*/ 192 h 318"/>
                  <a:gd name="connsiteX7" fmla="*/ 293 w 318"/>
                  <a:gd name="connsiteY7" fmla="*/ 192 h 318"/>
                  <a:gd name="connsiteX8" fmla="*/ 259 w 318"/>
                  <a:gd name="connsiteY8" fmla="*/ 206 h 318"/>
                  <a:gd name="connsiteX9" fmla="*/ 211 w 318"/>
                  <a:gd name="connsiteY9" fmla="*/ 158 h 318"/>
                  <a:gd name="connsiteX10" fmla="*/ 259 w 318"/>
                  <a:gd name="connsiteY10" fmla="*/ 109 h 318"/>
                  <a:gd name="connsiteX11" fmla="*/ 293 w 318"/>
                  <a:gd name="connsiteY11" fmla="*/ 124 h 318"/>
                  <a:gd name="connsiteX12" fmla="*/ 293 w 318"/>
                  <a:gd name="connsiteY12" fmla="*/ 124 h 318"/>
                  <a:gd name="connsiteX13" fmla="*/ 307 w 318"/>
                  <a:gd name="connsiteY13" fmla="*/ 129 h 318"/>
                  <a:gd name="connsiteX14" fmla="*/ 318 w 318"/>
                  <a:gd name="connsiteY14" fmla="*/ 109 h 318"/>
                  <a:gd name="connsiteX15" fmla="*/ 318 w 318"/>
                  <a:gd name="connsiteY15" fmla="*/ 30 h 318"/>
                  <a:gd name="connsiteX16" fmla="*/ 318 w 318"/>
                  <a:gd name="connsiteY16" fmla="*/ 0 h 318"/>
                  <a:gd name="connsiteX0" fmla="*/ 0 w 318"/>
                  <a:gd name="connsiteY0" fmla="*/ 318 h 318"/>
                  <a:gd name="connsiteX1" fmla="*/ 108 w 318"/>
                  <a:gd name="connsiteY1" fmla="*/ 318 h 318"/>
                  <a:gd name="connsiteX2" fmla="*/ 318 w 318"/>
                  <a:gd name="connsiteY2" fmla="*/ 318 h 318"/>
                  <a:gd name="connsiteX3" fmla="*/ 318 w 318"/>
                  <a:gd name="connsiteY3" fmla="*/ 207 h 318"/>
                  <a:gd name="connsiteX4" fmla="*/ 307 w 318"/>
                  <a:gd name="connsiteY4" fmla="*/ 187 h 318"/>
                  <a:gd name="connsiteX5" fmla="*/ 293 w 318"/>
                  <a:gd name="connsiteY5" fmla="*/ 192 h 318"/>
                  <a:gd name="connsiteX6" fmla="*/ 293 w 318"/>
                  <a:gd name="connsiteY6" fmla="*/ 192 h 318"/>
                  <a:gd name="connsiteX7" fmla="*/ 259 w 318"/>
                  <a:gd name="connsiteY7" fmla="*/ 206 h 318"/>
                  <a:gd name="connsiteX8" fmla="*/ 211 w 318"/>
                  <a:gd name="connsiteY8" fmla="*/ 158 h 318"/>
                  <a:gd name="connsiteX9" fmla="*/ 259 w 318"/>
                  <a:gd name="connsiteY9" fmla="*/ 109 h 318"/>
                  <a:gd name="connsiteX10" fmla="*/ 293 w 318"/>
                  <a:gd name="connsiteY10" fmla="*/ 124 h 318"/>
                  <a:gd name="connsiteX11" fmla="*/ 293 w 318"/>
                  <a:gd name="connsiteY11" fmla="*/ 124 h 318"/>
                  <a:gd name="connsiteX12" fmla="*/ 307 w 318"/>
                  <a:gd name="connsiteY12" fmla="*/ 129 h 318"/>
                  <a:gd name="connsiteX13" fmla="*/ 318 w 318"/>
                  <a:gd name="connsiteY13" fmla="*/ 109 h 318"/>
                  <a:gd name="connsiteX14" fmla="*/ 318 w 318"/>
                  <a:gd name="connsiteY14" fmla="*/ 30 h 318"/>
                  <a:gd name="connsiteX15" fmla="*/ 318 w 318"/>
                  <a:gd name="connsiteY15" fmla="*/ 0 h 318"/>
                  <a:gd name="connsiteX0" fmla="*/ 0 w 318"/>
                  <a:gd name="connsiteY0" fmla="*/ 318 h 318"/>
                  <a:gd name="connsiteX1" fmla="*/ 318 w 318"/>
                  <a:gd name="connsiteY1" fmla="*/ 318 h 318"/>
                  <a:gd name="connsiteX2" fmla="*/ 318 w 318"/>
                  <a:gd name="connsiteY2" fmla="*/ 207 h 318"/>
                  <a:gd name="connsiteX3" fmla="*/ 307 w 318"/>
                  <a:gd name="connsiteY3" fmla="*/ 187 h 318"/>
                  <a:gd name="connsiteX4" fmla="*/ 293 w 318"/>
                  <a:gd name="connsiteY4" fmla="*/ 192 h 318"/>
                  <a:gd name="connsiteX5" fmla="*/ 293 w 318"/>
                  <a:gd name="connsiteY5" fmla="*/ 192 h 318"/>
                  <a:gd name="connsiteX6" fmla="*/ 259 w 318"/>
                  <a:gd name="connsiteY6" fmla="*/ 206 h 318"/>
                  <a:gd name="connsiteX7" fmla="*/ 211 w 318"/>
                  <a:gd name="connsiteY7" fmla="*/ 158 h 318"/>
                  <a:gd name="connsiteX8" fmla="*/ 259 w 318"/>
                  <a:gd name="connsiteY8" fmla="*/ 109 h 318"/>
                  <a:gd name="connsiteX9" fmla="*/ 293 w 318"/>
                  <a:gd name="connsiteY9" fmla="*/ 124 h 318"/>
                  <a:gd name="connsiteX10" fmla="*/ 293 w 318"/>
                  <a:gd name="connsiteY10" fmla="*/ 124 h 318"/>
                  <a:gd name="connsiteX11" fmla="*/ 307 w 318"/>
                  <a:gd name="connsiteY11" fmla="*/ 129 h 318"/>
                  <a:gd name="connsiteX12" fmla="*/ 318 w 318"/>
                  <a:gd name="connsiteY12" fmla="*/ 109 h 318"/>
                  <a:gd name="connsiteX13" fmla="*/ 318 w 318"/>
                  <a:gd name="connsiteY13" fmla="*/ 30 h 318"/>
                  <a:gd name="connsiteX14" fmla="*/ 318 w 318"/>
                  <a:gd name="connsiteY14" fmla="*/ 0 h 318"/>
                  <a:gd name="connsiteX0" fmla="*/ 0 w 399"/>
                  <a:gd name="connsiteY0" fmla="*/ 318 h 318"/>
                  <a:gd name="connsiteX1" fmla="*/ 399 w 399"/>
                  <a:gd name="connsiteY1" fmla="*/ 318 h 318"/>
                  <a:gd name="connsiteX2" fmla="*/ 399 w 399"/>
                  <a:gd name="connsiteY2" fmla="*/ 207 h 318"/>
                  <a:gd name="connsiteX3" fmla="*/ 388 w 399"/>
                  <a:gd name="connsiteY3" fmla="*/ 187 h 318"/>
                  <a:gd name="connsiteX4" fmla="*/ 374 w 399"/>
                  <a:gd name="connsiteY4" fmla="*/ 192 h 318"/>
                  <a:gd name="connsiteX5" fmla="*/ 374 w 399"/>
                  <a:gd name="connsiteY5" fmla="*/ 192 h 318"/>
                  <a:gd name="connsiteX6" fmla="*/ 340 w 399"/>
                  <a:gd name="connsiteY6" fmla="*/ 206 h 318"/>
                  <a:gd name="connsiteX7" fmla="*/ 292 w 399"/>
                  <a:gd name="connsiteY7" fmla="*/ 158 h 318"/>
                  <a:gd name="connsiteX8" fmla="*/ 340 w 399"/>
                  <a:gd name="connsiteY8" fmla="*/ 109 h 318"/>
                  <a:gd name="connsiteX9" fmla="*/ 374 w 399"/>
                  <a:gd name="connsiteY9" fmla="*/ 124 h 318"/>
                  <a:gd name="connsiteX10" fmla="*/ 374 w 399"/>
                  <a:gd name="connsiteY10" fmla="*/ 124 h 318"/>
                  <a:gd name="connsiteX11" fmla="*/ 388 w 399"/>
                  <a:gd name="connsiteY11" fmla="*/ 129 h 318"/>
                  <a:gd name="connsiteX12" fmla="*/ 399 w 399"/>
                  <a:gd name="connsiteY12" fmla="*/ 109 h 318"/>
                  <a:gd name="connsiteX13" fmla="*/ 399 w 399"/>
                  <a:gd name="connsiteY13" fmla="*/ 30 h 318"/>
                  <a:gd name="connsiteX14" fmla="*/ 399 w 399"/>
                  <a:gd name="connsiteY14" fmla="*/ 0 h 318"/>
                  <a:gd name="connsiteX0" fmla="*/ 0 w 496"/>
                  <a:gd name="connsiteY0" fmla="*/ 318 h 318"/>
                  <a:gd name="connsiteX1" fmla="*/ 496 w 496"/>
                  <a:gd name="connsiteY1" fmla="*/ 318 h 318"/>
                  <a:gd name="connsiteX2" fmla="*/ 496 w 496"/>
                  <a:gd name="connsiteY2" fmla="*/ 207 h 318"/>
                  <a:gd name="connsiteX3" fmla="*/ 485 w 496"/>
                  <a:gd name="connsiteY3" fmla="*/ 187 h 318"/>
                  <a:gd name="connsiteX4" fmla="*/ 471 w 496"/>
                  <a:gd name="connsiteY4" fmla="*/ 192 h 318"/>
                  <a:gd name="connsiteX5" fmla="*/ 471 w 496"/>
                  <a:gd name="connsiteY5" fmla="*/ 192 h 318"/>
                  <a:gd name="connsiteX6" fmla="*/ 437 w 496"/>
                  <a:gd name="connsiteY6" fmla="*/ 206 h 318"/>
                  <a:gd name="connsiteX7" fmla="*/ 389 w 496"/>
                  <a:gd name="connsiteY7" fmla="*/ 158 h 318"/>
                  <a:gd name="connsiteX8" fmla="*/ 437 w 496"/>
                  <a:gd name="connsiteY8" fmla="*/ 109 h 318"/>
                  <a:gd name="connsiteX9" fmla="*/ 471 w 496"/>
                  <a:gd name="connsiteY9" fmla="*/ 124 h 318"/>
                  <a:gd name="connsiteX10" fmla="*/ 471 w 496"/>
                  <a:gd name="connsiteY10" fmla="*/ 124 h 318"/>
                  <a:gd name="connsiteX11" fmla="*/ 485 w 496"/>
                  <a:gd name="connsiteY11" fmla="*/ 129 h 318"/>
                  <a:gd name="connsiteX12" fmla="*/ 496 w 496"/>
                  <a:gd name="connsiteY12" fmla="*/ 109 h 318"/>
                  <a:gd name="connsiteX13" fmla="*/ 496 w 496"/>
                  <a:gd name="connsiteY13" fmla="*/ 30 h 318"/>
                  <a:gd name="connsiteX14" fmla="*/ 496 w 496"/>
                  <a:gd name="connsiteY14" fmla="*/ 0 h 318"/>
                  <a:gd name="connsiteX0" fmla="*/ 0 w 496"/>
                  <a:gd name="connsiteY0" fmla="*/ 318 h 318"/>
                  <a:gd name="connsiteX1" fmla="*/ 0 w 496"/>
                  <a:gd name="connsiteY1" fmla="*/ 318 h 318"/>
                  <a:gd name="connsiteX2" fmla="*/ 496 w 496"/>
                  <a:gd name="connsiteY2" fmla="*/ 318 h 318"/>
                  <a:gd name="connsiteX3" fmla="*/ 496 w 496"/>
                  <a:gd name="connsiteY3" fmla="*/ 207 h 318"/>
                  <a:gd name="connsiteX4" fmla="*/ 485 w 496"/>
                  <a:gd name="connsiteY4" fmla="*/ 187 h 318"/>
                  <a:gd name="connsiteX5" fmla="*/ 471 w 496"/>
                  <a:gd name="connsiteY5" fmla="*/ 192 h 318"/>
                  <a:gd name="connsiteX6" fmla="*/ 471 w 496"/>
                  <a:gd name="connsiteY6" fmla="*/ 192 h 318"/>
                  <a:gd name="connsiteX7" fmla="*/ 437 w 496"/>
                  <a:gd name="connsiteY7" fmla="*/ 206 h 318"/>
                  <a:gd name="connsiteX8" fmla="*/ 389 w 496"/>
                  <a:gd name="connsiteY8" fmla="*/ 158 h 318"/>
                  <a:gd name="connsiteX9" fmla="*/ 437 w 496"/>
                  <a:gd name="connsiteY9" fmla="*/ 109 h 318"/>
                  <a:gd name="connsiteX10" fmla="*/ 471 w 496"/>
                  <a:gd name="connsiteY10" fmla="*/ 124 h 318"/>
                  <a:gd name="connsiteX11" fmla="*/ 471 w 496"/>
                  <a:gd name="connsiteY11" fmla="*/ 124 h 318"/>
                  <a:gd name="connsiteX12" fmla="*/ 485 w 496"/>
                  <a:gd name="connsiteY12" fmla="*/ 129 h 318"/>
                  <a:gd name="connsiteX13" fmla="*/ 496 w 496"/>
                  <a:gd name="connsiteY13" fmla="*/ 109 h 318"/>
                  <a:gd name="connsiteX14" fmla="*/ 496 w 496"/>
                  <a:gd name="connsiteY14" fmla="*/ 30 h 318"/>
                  <a:gd name="connsiteX15" fmla="*/ 496 w 496"/>
                  <a:gd name="connsiteY15" fmla="*/ 0 h 318"/>
                  <a:gd name="connsiteX0" fmla="*/ 0 w 496"/>
                  <a:gd name="connsiteY0" fmla="*/ 318 h 318"/>
                  <a:gd name="connsiteX1" fmla="*/ 0 w 496"/>
                  <a:gd name="connsiteY1" fmla="*/ 318 h 318"/>
                  <a:gd name="connsiteX2" fmla="*/ 496 w 496"/>
                  <a:gd name="connsiteY2" fmla="*/ 318 h 318"/>
                  <a:gd name="connsiteX3" fmla="*/ 496 w 496"/>
                  <a:gd name="connsiteY3" fmla="*/ 207 h 318"/>
                  <a:gd name="connsiteX4" fmla="*/ 485 w 496"/>
                  <a:gd name="connsiteY4" fmla="*/ 187 h 318"/>
                  <a:gd name="connsiteX5" fmla="*/ 471 w 496"/>
                  <a:gd name="connsiteY5" fmla="*/ 192 h 318"/>
                  <a:gd name="connsiteX6" fmla="*/ 471 w 496"/>
                  <a:gd name="connsiteY6" fmla="*/ 192 h 318"/>
                  <a:gd name="connsiteX7" fmla="*/ 437 w 496"/>
                  <a:gd name="connsiteY7" fmla="*/ 206 h 318"/>
                  <a:gd name="connsiteX8" fmla="*/ 389 w 496"/>
                  <a:gd name="connsiteY8" fmla="*/ 158 h 318"/>
                  <a:gd name="connsiteX9" fmla="*/ 437 w 496"/>
                  <a:gd name="connsiteY9" fmla="*/ 109 h 318"/>
                  <a:gd name="connsiteX10" fmla="*/ 471 w 496"/>
                  <a:gd name="connsiteY10" fmla="*/ 124 h 318"/>
                  <a:gd name="connsiteX11" fmla="*/ 471 w 496"/>
                  <a:gd name="connsiteY11" fmla="*/ 124 h 318"/>
                  <a:gd name="connsiteX12" fmla="*/ 485 w 496"/>
                  <a:gd name="connsiteY12" fmla="*/ 129 h 318"/>
                  <a:gd name="connsiteX13" fmla="*/ 496 w 496"/>
                  <a:gd name="connsiteY13" fmla="*/ 109 h 318"/>
                  <a:gd name="connsiteX14" fmla="*/ 496 w 496"/>
                  <a:gd name="connsiteY14" fmla="*/ 30 h 318"/>
                  <a:gd name="connsiteX15" fmla="*/ 496 w 496"/>
                  <a:gd name="connsiteY15" fmla="*/ 0 h 318"/>
                  <a:gd name="connsiteX0" fmla="*/ 0 w 496"/>
                  <a:gd name="connsiteY0" fmla="*/ 318 h 318"/>
                  <a:gd name="connsiteX1" fmla="*/ 0 w 496"/>
                  <a:gd name="connsiteY1" fmla="*/ 318 h 318"/>
                  <a:gd name="connsiteX2" fmla="*/ 496 w 496"/>
                  <a:gd name="connsiteY2" fmla="*/ 318 h 318"/>
                  <a:gd name="connsiteX3" fmla="*/ 496 w 496"/>
                  <a:gd name="connsiteY3" fmla="*/ 207 h 318"/>
                  <a:gd name="connsiteX4" fmla="*/ 485 w 496"/>
                  <a:gd name="connsiteY4" fmla="*/ 187 h 318"/>
                  <a:gd name="connsiteX5" fmla="*/ 471 w 496"/>
                  <a:gd name="connsiteY5" fmla="*/ 192 h 318"/>
                  <a:gd name="connsiteX6" fmla="*/ 471 w 496"/>
                  <a:gd name="connsiteY6" fmla="*/ 192 h 318"/>
                  <a:gd name="connsiteX7" fmla="*/ 437 w 496"/>
                  <a:gd name="connsiteY7" fmla="*/ 206 h 318"/>
                  <a:gd name="connsiteX8" fmla="*/ 389 w 496"/>
                  <a:gd name="connsiteY8" fmla="*/ 158 h 318"/>
                  <a:gd name="connsiteX9" fmla="*/ 437 w 496"/>
                  <a:gd name="connsiteY9" fmla="*/ 109 h 318"/>
                  <a:gd name="connsiteX10" fmla="*/ 471 w 496"/>
                  <a:gd name="connsiteY10" fmla="*/ 124 h 318"/>
                  <a:gd name="connsiteX11" fmla="*/ 471 w 496"/>
                  <a:gd name="connsiteY11" fmla="*/ 124 h 318"/>
                  <a:gd name="connsiteX12" fmla="*/ 485 w 496"/>
                  <a:gd name="connsiteY12" fmla="*/ 129 h 318"/>
                  <a:gd name="connsiteX13" fmla="*/ 496 w 496"/>
                  <a:gd name="connsiteY13" fmla="*/ 109 h 318"/>
                  <a:gd name="connsiteX14" fmla="*/ 496 w 496"/>
                  <a:gd name="connsiteY14" fmla="*/ 30 h 318"/>
                  <a:gd name="connsiteX15" fmla="*/ 496 w 496"/>
                  <a:gd name="connsiteY15" fmla="*/ 0 h 318"/>
                  <a:gd name="connsiteX0" fmla="*/ 0 w 496"/>
                  <a:gd name="connsiteY0" fmla="*/ 318 h 318"/>
                  <a:gd name="connsiteX1" fmla="*/ 0 w 496"/>
                  <a:gd name="connsiteY1" fmla="*/ 318 h 318"/>
                  <a:gd name="connsiteX2" fmla="*/ 13 w 496"/>
                  <a:gd name="connsiteY2" fmla="*/ 317 h 318"/>
                  <a:gd name="connsiteX3" fmla="*/ 496 w 496"/>
                  <a:gd name="connsiteY3" fmla="*/ 318 h 318"/>
                  <a:gd name="connsiteX4" fmla="*/ 496 w 496"/>
                  <a:gd name="connsiteY4" fmla="*/ 207 h 318"/>
                  <a:gd name="connsiteX5" fmla="*/ 485 w 496"/>
                  <a:gd name="connsiteY5" fmla="*/ 187 h 318"/>
                  <a:gd name="connsiteX6" fmla="*/ 471 w 496"/>
                  <a:gd name="connsiteY6" fmla="*/ 192 h 318"/>
                  <a:gd name="connsiteX7" fmla="*/ 471 w 496"/>
                  <a:gd name="connsiteY7" fmla="*/ 192 h 318"/>
                  <a:gd name="connsiteX8" fmla="*/ 437 w 496"/>
                  <a:gd name="connsiteY8" fmla="*/ 206 h 318"/>
                  <a:gd name="connsiteX9" fmla="*/ 389 w 496"/>
                  <a:gd name="connsiteY9" fmla="*/ 158 h 318"/>
                  <a:gd name="connsiteX10" fmla="*/ 437 w 496"/>
                  <a:gd name="connsiteY10" fmla="*/ 109 h 318"/>
                  <a:gd name="connsiteX11" fmla="*/ 471 w 496"/>
                  <a:gd name="connsiteY11" fmla="*/ 124 h 318"/>
                  <a:gd name="connsiteX12" fmla="*/ 471 w 496"/>
                  <a:gd name="connsiteY12" fmla="*/ 124 h 318"/>
                  <a:gd name="connsiteX13" fmla="*/ 485 w 496"/>
                  <a:gd name="connsiteY13" fmla="*/ 129 h 318"/>
                  <a:gd name="connsiteX14" fmla="*/ 496 w 496"/>
                  <a:gd name="connsiteY14" fmla="*/ 109 h 318"/>
                  <a:gd name="connsiteX15" fmla="*/ 496 w 496"/>
                  <a:gd name="connsiteY15" fmla="*/ 30 h 318"/>
                  <a:gd name="connsiteX16" fmla="*/ 496 w 496"/>
                  <a:gd name="connsiteY16" fmla="*/ 0 h 318"/>
                  <a:gd name="connsiteX0" fmla="*/ 0 w 496"/>
                  <a:gd name="connsiteY0" fmla="*/ 318 h 318"/>
                  <a:gd name="connsiteX1" fmla="*/ 32 w 496"/>
                  <a:gd name="connsiteY1" fmla="*/ 75 h 318"/>
                  <a:gd name="connsiteX2" fmla="*/ 13 w 496"/>
                  <a:gd name="connsiteY2" fmla="*/ 317 h 318"/>
                  <a:gd name="connsiteX3" fmla="*/ 496 w 496"/>
                  <a:gd name="connsiteY3" fmla="*/ 318 h 318"/>
                  <a:gd name="connsiteX4" fmla="*/ 496 w 496"/>
                  <a:gd name="connsiteY4" fmla="*/ 207 h 318"/>
                  <a:gd name="connsiteX5" fmla="*/ 485 w 496"/>
                  <a:gd name="connsiteY5" fmla="*/ 187 h 318"/>
                  <a:gd name="connsiteX6" fmla="*/ 471 w 496"/>
                  <a:gd name="connsiteY6" fmla="*/ 192 h 318"/>
                  <a:gd name="connsiteX7" fmla="*/ 471 w 496"/>
                  <a:gd name="connsiteY7" fmla="*/ 192 h 318"/>
                  <a:gd name="connsiteX8" fmla="*/ 437 w 496"/>
                  <a:gd name="connsiteY8" fmla="*/ 206 h 318"/>
                  <a:gd name="connsiteX9" fmla="*/ 389 w 496"/>
                  <a:gd name="connsiteY9" fmla="*/ 158 h 318"/>
                  <a:gd name="connsiteX10" fmla="*/ 437 w 496"/>
                  <a:gd name="connsiteY10" fmla="*/ 109 h 318"/>
                  <a:gd name="connsiteX11" fmla="*/ 471 w 496"/>
                  <a:gd name="connsiteY11" fmla="*/ 124 h 318"/>
                  <a:gd name="connsiteX12" fmla="*/ 471 w 496"/>
                  <a:gd name="connsiteY12" fmla="*/ 124 h 318"/>
                  <a:gd name="connsiteX13" fmla="*/ 485 w 496"/>
                  <a:gd name="connsiteY13" fmla="*/ 129 h 318"/>
                  <a:gd name="connsiteX14" fmla="*/ 496 w 496"/>
                  <a:gd name="connsiteY14" fmla="*/ 109 h 318"/>
                  <a:gd name="connsiteX15" fmla="*/ 496 w 496"/>
                  <a:gd name="connsiteY15" fmla="*/ 30 h 318"/>
                  <a:gd name="connsiteX16" fmla="*/ 496 w 496"/>
                  <a:gd name="connsiteY16" fmla="*/ 0 h 318"/>
                  <a:gd name="connsiteX0" fmla="*/ 23 w 487"/>
                  <a:gd name="connsiteY0" fmla="*/ 75 h 318"/>
                  <a:gd name="connsiteX1" fmla="*/ 4 w 487"/>
                  <a:gd name="connsiteY1" fmla="*/ 317 h 318"/>
                  <a:gd name="connsiteX2" fmla="*/ 487 w 487"/>
                  <a:gd name="connsiteY2" fmla="*/ 318 h 318"/>
                  <a:gd name="connsiteX3" fmla="*/ 487 w 487"/>
                  <a:gd name="connsiteY3" fmla="*/ 207 h 318"/>
                  <a:gd name="connsiteX4" fmla="*/ 476 w 487"/>
                  <a:gd name="connsiteY4" fmla="*/ 187 h 318"/>
                  <a:gd name="connsiteX5" fmla="*/ 462 w 487"/>
                  <a:gd name="connsiteY5" fmla="*/ 192 h 318"/>
                  <a:gd name="connsiteX6" fmla="*/ 462 w 487"/>
                  <a:gd name="connsiteY6" fmla="*/ 192 h 318"/>
                  <a:gd name="connsiteX7" fmla="*/ 428 w 487"/>
                  <a:gd name="connsiteY7" fmla="*/ 206 h 318"/>
                  <a:gd name="connsiteX8" fmla="*/ 380 w 487"/>
                  <a:gd name="connsiteY8" fmla="*/ 158 h 318"/>
                  <a:gd name="connsiteX9" fmla="*/ 428 w 487"/>
                  <a:gd name="connsiteY9" fmla="*/ 109 h 318"/>
                  <a:gd name="connsiteX10" fmla="*/ 462 w 487"/>
                  <a:gd name="connsiteY10" fmla="*/ 124 h 318"/>
                  <a:gd name="connsiteX11" fmla="*/ 462 w 487"/>
                  <a:gd name="connsiteY11" fmla="*/ 124 h 318"/>
                  <a:gd name="connsiteX12" fmla="*/ 476 w 487"/>
                  <a:gd name="connsiteY12" fmla="*/ 129 h 318"/>
                  <a:gd name="connsiteX13" fmla="*/ 487 w 487"/>
                  <a:gd name="connsiteY13" fmla="*/ 109 h 318"/>
                  <a:gd name="connsiteX14" fmla="*/ 487 w 487"/>
                  <a:gd name="connsiteY14" fmla="*/ 30 h 318"/>
                  <a:gd name="connsiteX15" fmla="*/ 487 w 487"/>
                  <a:gd name="connsiteY15" fmla="*/ 0 h 318"/>
                  <a:gd name="connsiteX0" fmla="*/ 7 w 487"/>
                  <a:gd name="connsiteY0" fmla="*/ 26 h 318"/>
                  <a:gd name="connsiteX1" fmla="*/ 4 w 487"/>
                  <a:gd name="connsiteY1" fmla="*/ 317 h 318"/>
                  <a:gd name="connsiteX2" fmla="*/ 487 w 487"/>
                  <a:gd name="connsiteY2" fmla="*/ 318 h 318"/>
                  <a:gd name="connsiteX3" fmla="*/ 487 w 487"/>
                  <a:gd name="connsiteY3" fmla="*/ 207 h 318"/>
                  <a:gd name="connsiteX4" fmla="*/ 476 w 487"/>
                  <a:gd name="connsiteY4" fmla="*/ 187 h 318"/>
                  <a:gd name="connsiteX5" fmla="*/ 462 w 487"/>
                  <a:gd name="connsiteY5" fmla="*/ 192 h 318"/>
                  <a:gd name="connsiteX6" fmla="*/ 462 w 487"/>
                  <a:gd name="connsiteY6" fmla="*/ 192 h 318"/>
                  <a:gd name="connsiteX7" fmla="*/ 428 w 487"/>
                  <a:gd name="connsiteY7" fmla="*/ 206 h 318"/>
                  <a:gd name="connsiteX8" fmla="*/ 380 w 487"/>
                  <a:gd name="connsiteY8" fmla="*/ 158 h 318"/>
                  <a:gd name="connsiteX9" fmla="*/ 428 w 487"/>
                  <a:gd name="connsiteY9" fmla="*/ 109 h 318"/>
                  <a:gd name="connsiteX10" fmla="*/ 462 w 487"/>
                  <a:gd name="connsiteY10" fmla="*/ 124 h 318"/>
                  <a:gd name="connsiteX11" fmla="*/ 462 w 487"/>
                  <a:gd name="connsiteY11" fmla="*/ 124 h 318"/>
                  <a:gd name="connsiteX12" fmla="*/ 476 w 487"/>
                  <a:gd name="connsiteY12" fmla="*/ 129 h 318"/>
                  <a:gd name="connsiteX13" fmla="*/ 487 w 487"/>
                  <a:gd name="connsiteY13" fmla="*/ 109 h 318"/>
                  <a:gd name="connsiteX14" fmla="*/ 487 w 487"/>
                  <a:gd name="connsiteY14" fmla="*/ 30 h 318"/>
                  <a:gd name="connsiteX15" fmla="*/ 487 w 487"/>
                  <a:gd name="connsiteY15" fmla="*/ 0 h 318"/>
                  <a:gd name="connsiteX0" fmla="*/ 7 w 487"/>
                  <a:gd name="connsiteY0" fmla="*/ 26 h 318"/>
                  <a:gd name="connsiteX1" fmla="*/ 4 w 487"/>
                  <a:gd name="connsiteY1" fmla="*/ 317 h 318"/>
                  <a:gd name="connsiteX2" fmla="*/ 487 w 487"/>
                  <a:gd name="connsiteY2" fmla="*/ 318 h 318"/>
                  <a:gd name="connsiteX3" fmla="*/ 487 w 487"/>
                  <a:gd name="connsiteY3" fmla="*/ 207 h 318"/>
                  <a:gd name="connsiteX4" fmla="*/ 476 w 487"/>
                  <a:gd name="connsiteY4" fmla="*/ 187 h 318"/>
                  <a:gd name="connsiteX5" fmla="*/ 462 w 487"/>
                  <a:gd name="connsiteY5" fmla="*/ 192 h 318"/>
                  <a:gd name="connsiteX6" fmla="*/ 462 w 487"/>
                  <a:gd name="connsiteY6" fmla="*/ 192 h 318"/>
                  <a:gd name="connsiteX7" fmla="*/ 428 w 487"/>
                  <a:gd name="connsiteY7" fmla="*/ 206 h 318"/>
                  <a:gd name="connsiteX8" fmla="*/ 380 w 487"/>
                  <a:gd name="connsiteY8" fmla="*/ 158 h 318"/>
                  <a:gd name="connsiteX9" fmla="*/ 428 w 487"/>
                  <a:gd name="connsiteY9" fmla="*/ 109 h 318"/>
                  <a:gd name="connsiteX10" fmla="*/ 462 w 487"/>
                  <a:gd name="connsiteY10" fmla="*/ 124 h 318"/>
                  <a:gd name="connsiteX11" fmla="*/ 462 w 487"/>
                  <a:gd name="connsiteY11" fmla="*/ 124 h 318"/>
                  <a:gd name="connsiteX12" fmla="*/ 476 w 487"/>
                  <a:gd name="connsiteY12" fmla="*/ 129 h 318"/>
                  <a:gd name="connsiteX13" fmla="*/ 487 w 487"/>
                  <a:gd name="connsiteY13" fmla="*/ 109 h 318"/>
                  <a:gd name="connsiteX14" fmla="*/ 487 w 487"/>
                  <a:gd name="connsiteY14" fmla="*/ 30 h 318"/>
                  <a:gd name="connsiteX15" fmla="*/ 487 w 487"/>
                  <a:gd name="connsiteY15" fmla="*/ 0 h 318"/>
                  <a:gd name="connsiteX0" fmla="*/ 4 w 484"/>
                  <a:gd name="connsiteY0" fmla="*/ 26 h 318"/>
                  <a:gd name="connsiteX1" fmla="*/ 1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1 w 485"/>
                  <a:gd name="connsiteY0" fmla="*/ 0 h 318"/>
                  <a:gd name="connsiteX1" fmla="*/ 2 w 485"/>
                  <a:gd name="connsiteY1" fmla="*/ 317 h 318"/>
                  <a:gd name="connsiteX2" fmla="*/ 485 w 485"/>
                  <a:gd name="connsiteY2" fmla="*/ 318 h 318"/>
                  <a:gd name="connsiteX3" fmla="*/ 485 w 485"/>
                  <a:gd name="connsiteY3" fmla="*/ 207 h 318"/>
                  <a:gd name="connsiteX4" fmla="*/ 474 w 485"/>
                  <a:gd name="connsiteY4" fmla="*/ 187 h 318"/>
                  <a:gd name="connsiteX5" fmla="*/ 460 w 485"/>
                  <a:gd name="connsiteY5" fmla="*/ 192 h 318"/>
                  <a:gd name="connsiteX6" fmla="*/ 460 w 485"/>
                  <a:gd name="connsiteY6" fmla="*/ 192 h 318"/>
                  <a:gd name="connsiteX7" fmla="*/ 426 w 485"/>
                  <a:gd name="connsiteY7" fmla="*/ 206 h 318"/>
                  <a:gd name="connsiteX8" fmla="*/ 378 w 485"/>
                  <a:gd name="connsiteY8" fmla="*/ 158 h 318"/>
                  <a:gd name="connsiteX9" fmla="*/ 426 w 485"/>
                  <a:gd name="connsiteY9" fmla="*/ 109 h 318"/>
                  <a:gd name="connsiteX10" fmla="*/ 460 w 485"/>
                  <a:gd name="connsiteY10" fmla="*/ 124 h 318"/>
                  <a:gd name="connsiteX11" fmla="*/ 460 w 485"/>
                  <a:gd name="connsiteY11" fmla="*/ 124 h 318"/>
                  <a:gd name="connsiteX12" fmla="*/ 474 w 485"/>
                  <a:gd name="connsiteY12" fmla="*/ 129 h 318"/>
                  <a:gd name="connsiteX13" fmla="*/ 485 w 485"/>
                  <a:gd name="connsiteY13" fmla="*/ 109 h 318"/>
                  <a:gd name="connsiteX14" fmla="*/ 485 w 485"/>
                  <a:gd name="connsiteY14" fmla="*/ 30 h 318"/>
                  <a:gd name="connsiteX15" fmla="*/ 485 w 485"/>
                  <a:gd name="connsiteY15" fmla="*/ 0 h 318"/>
                  <a:gd name="connsiteX0" fmla="*/ 0 w 484"/>
                  <a:gd name="connsiteY0" fmla="*/ 0 h 318"/>
                  <a:gd name="connsiteX1" fmla="*/ 1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0 w 484"/>
                  <a:gd name="connsiteY0" fmla="*/ 0 h 318"/>
                  <a:gd name="connsiteX1" fmla="*/ 1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0 w 484"/>
                  <a:gd name="connsiteY0" fmla="*/ 0 h 318"/>
                  <a:gd name="connsiteX1" fmla="*/ 212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0 w 484"/>
                  <a:gd name="connsiteY0" fmla="*/ 0 h 318"/>
                  <a:gd name="connsiteX1" fmla="*/ 163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0 w 484"/>
                  <a:gd name="connsiteY0" fmla="*/ 0 h 318"/>
                  <a:gd name="connsiteX1" fmla="*/ 166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0 w 322"/>
                  <a:gd name="connsiteY0" fmla="*/ 0 h 318"/>
                  <a:gd name="connsiteX1" fmla="*/ 4 w 322"/>
                  <a:gd name="connsiteY1" fmla="*/ 317 h 318"/>
                  <a:gd name="connsiteX2" fmla="*/ 322 w 322"/>
                  <a:gd name="connsiteY2" fmla="*/ 318 h 318"/>
                  <a:gd name="connsiteX3" fmla="*/ 322 w 322"/>
                  <a:gd name="connsiteY3" fmla="*/ 207 h 318"/>
                  <a:gd name="connsiteX4" fmla="*/ 311 w 322"/>
                  <a:gd name="connsiteY4" fmla="*/ 187 h 318"/>
                  <a:gd name="connsiteX5" fmla="*/ 297 w 322"/>
                  <a:gd name="connsiteY5" fmla="*/ 192 h 318"/>
                  <a:gd name="connsiteX6" fmla="*/ 297 w 322"/>
                  <a:gd name="connsiteY6" fmla="*/ 192 h 318"/>
                  <a:gd name="connsiteX7" fmla="*/ 263 w 322"/>
                  <a:gd name="connsiteY7" fmla="*/ 206 h 318"/>
                  <a:gd name="connsiteX8" fmla="*/ 215 w 322"/>
                  <a:gd name="connsiteY8" fmla="*/ 158 h 318"/>
                  <a:gd name="connsiteX9" fmla="*/ 263 w 322"/>
                  <a:gd name="connsiteY9" fmla="*/ 109 h 318"/>
                  <a:gd name="connsiteX10" fmla="*/ 297 w 322"/>
                  <a:gd name="connsiteY10" fmla="*/ 124 h 318"/>
                  <a:gd name="connsiteX11" fmla="*/ 297 w 322"/>
                  <a:gd name="connsiteY11" fmla="*/ 124 h 318"/>
                  <a:gd name="connsiteX12" fmla="*/ 311 w 322"/>
                  <a:gd name="connsiteY12" fmla="*/ 129 h 318"/>
                  <a:gd name="connsiteX13" fmla="*/ 322 w 322"/>
                  <a:gd name="connsiteY13" fmla="*/ 109 h 318"/>
                  <a:gd name="connsiteX14" fmla="*/ 322 w 322"/>
                  <a:gd name="connsiteY14" fmla="*/ 30 h 318"/>
                  <a:gd name="connsiteX15" fmla="*/ 322 w 322"/>
                  <a:gd name="connsiteY15" fmla="*/ 0 h 318"/>
                  <a:gd name="connsiteX0" fmla="*/ 110 w 319"/>
                  <a:gd name="connsiteY0" fmla="*/ 0 h 318"/>
                  <a:gd name="connsiteX1" fmla="*/ 1 w 319"/>
                  <a:gd name="connsiteY1" fmla="*/ 317 h 318"/>
                  <a:gd name="connsiteX2" fmla="*/ 319 w 319"/>
                  <a:gd name="connsiteY2" fmla="*/ 318 h 318"/>
                  <a:gd name="connsiteX3" fmla="*/ 319 w 319"/>
                  <a:gd name="connsiteY3" fmla="*/ 207 h 318"/>
                  <a:gd name="connsiteX4" fmla="*/ 308 w 319"/>
                  <a:gd name="connsiteY4" fmla="*/ 187 h 318"/>
                  <a:gd name="connsiteX5" fmla="*/ 294 w 319"/>
                  <a:gd name="connsiteY5" fmla="*/ 192 h 318"/>
                  <a:gd name="connsiteX6" fmla="*/ 294 w 319"/>
                  <a:gd name="connsiteY6" fmla="*/ 192 h 318"/>
                  <a:gd name="connsiteX7" fmla="*/ 260 w 319"/>
                  <a:gd name="connsiteY7" fmla="*/ 206 h 318"/>
                  <a:gd name="connsiteX8" fmla="*/ 212 w 319"/>
                  <a:gd name="connsiteY8" fmla="*/ 158 h 318"/>
                  <a:gd name="connsiteX9" fmla="*/ 260 w 319"/>
                  <a:gd name="connsiteY9" fmla="*/ 109 h 318"/>
                  <a:gd name="connsiteX10" fmla="*/ 294 w 319"/>
                  <a:gd name="connsiteY10" fmla="*/ 124 h 318"/>
                  <a:gd name="connsiteX11" fmla="*/ 294 w 319"/>
                  <a:gd name="connsiteY11" fmla="*/ 124 h 318"/>
                  <a:gd name="connsiteX12" fmla="*/ 308 w 319"/>
                  <a:gd name="connsiteY12" fmla="*/ 129 h 318"/>
                  <a:gd name="connsiteX13" fmla="*/ 319 w 319"/>
                  <a:gd name="connsiteY13" fmla="*/ 109 h 318"/>
                  <a:gd name="connsiteX14" fmla="*/ 319 w 319"/>
                  <a:gd name="connsiteY14" fmla="*/ 30 h 318"/>
                  <a:gd name="connsiteX15" fmla="*/ 319 w 319"/>
                  <a:gd name="connsiteY15" fmla="*/ 0 h 318"/>
                  <a:gd name="connsiteX0" fmla="*/ 0 w 319"/>
                  <a:gd name="connsiteY0" fmla="*/ 0 h 319"/>
                  <a:gd name="connsiteX1" fmla="*/ 1 w 319"/>
                  <a:gd name="connsiteY1" fmla="*/ 318 h 319"/>
                  <a:gd name="connsiteX2" fmla="*/ 319 w 319"/>
                  <a:gd name="connsiteY2" fmla="*/ 319 h 319"/>
                  <a:gd name="connsiteX3" fmla="*/ 319 w 319"/>
                  <a:gd name="connsiteY3" fmla="*/ 208 h 319"/>
                  <a:gd name="connsiteX4" fmla="*/ 308 w 319"/>
                  <a:gd name="connsiteY4" fmla="*/ 188 h 319"/>
                  <a:gd name="connsiteX5" fmla="*/ 294 w 319"/>
                  <a:gd name="connsiteY5" fmla="*/ 193 h 319"/>
                  <a:gd name="connsiteX6" fmla="*/ 294 w 319"/>
                  <a:gd name="connsiteY6" fmla="*/ 193 h 319"/>
                  <a:gd name="connsiteX7" fmla="*/ 260 w 319"/>
                  <a:gd name="connsiteY7" fmla="*/ 207 h 319"/>
                  <a:gd name="connsiteX8" fmla="*/ 212 w 319"/>
                  <a:gd name="connsiteY8" fmla="*/ 159 h 319"/>
                  <a:gd name="connsiteX9" fmla="*/ 260 w 319"/>
                  <a:gd name="connsiteY9" fmla="*/ 110 h 319"/>
                  <a:gd name="connsiteX10" fmla="*/ 294 w 319"/>
                  <a:gd name="connsiteY10" fmla="*/ 125 h 319"/>
                  <a:gd name="connsiteX11" fmla="*/ 294 w 319"/>
                  <a:gd name="connsiteY11" fmla="*/ 125 h 319"/>
                  <a:gd name="connsiteX12" fmla="*/ 308 w 319"/>
                  <a:gd name="connsiteY12" fmla="*/ 130 h 319"/>
                  <a:gd name="connsiteX13" fmla="*/ 319 w 319"/>
                  <a:gd name="connsiteY13" fmla="*/ 110 h 319"/>
                  <a:gd name="connsiteX14" fmla="*/ 319 w 319"/>
                  <a:gd name="connsiteY14" fmla="*/ 31 h 319"/>
                  <a:gd name="connsiteX15" fmla="*/ 319 w 319"/>
                  <a:gd name="connsiteY15" fmla="*/ 1 h 319"/>
                  <a:gd name="connsiteX0" fmla="*/ 1 w 319"/>
                  <a:gd name="connsiteY0" fmla="*/ 0 h 318"/>
                  <a:gd name="connsiteX1" fmla="*/ 1 w 319"/>
                  <a:gd name="connsiteY1" fmla="*/ 317 h 318"/>
                  <a:gd name="connsiteX2" fmla="*/ 319 w 319"/>
                  <a:gd name="connsiteY2" fmla="*/ 318 h 318"/>
                  <a:gd name="connsiteX3" fmla="*/ 319 w 319"/>
                  <a:gd name="connsiteY3" fmla="*/ 207 h 318"/>
                  <a:gd name="connsiteX4" fmla="*/ 308 w 319"/>
                  <a:gd name="connsiteY4" fmla="*/ 187 h 318"/>
                  <a:gd name="connsiteX5" fmla="*/ 294 w 319"/>
                  <a:gd name="connsiteY5" fmla="*/ 192 h 318"/>
                  <a:gd name="connsiteX6" fmla="*/ 294 w 319"/>
                  <a:gd name="connsiteY6" fmla="*/ 192 h 318"/>
                  <a:gd name="connsiteX7" fmla="*/ 260 w 319"/>
                  <a:gd name="connsiteY7" fmla="*/ 206 h 318"/>
                  <a:gd name="connsiteX8" fmla="*/ 212 w 319"/>
                  <a:gd name="connsiteY8" fmla="*/ 158 h 318"/>
                  <a:gd name="connsiteX9" fmla="*/ 260 w 319"/>
                  <a:gd name="connsiteY9" fmla="*/ 109 h 318"/>
                  <a:gd name="connsiteX10" fmla="*/ 294 w 319"/>
                  <a:gd name="connsiteY10" fmla="*/ 124 h 318"/>
                  <a:gd name="connsiteX11" fmla="*/ 294 w 319"/>
                  <a:gd name="connsiteY11" fmla="*/ 124 h 318"/>
                  <a:gd name="connsiteX12" fmla="*/ 308 w 319"/>
                  <a:gd name="connsiteY12" fmla="*/ 129 h 318"/>
                  <a:gd name="connsiteX13" fmla="*/ 319 w 319"/>
                  <a:gd name="connsiteY13" fmla="*/ 109 h 318"/>
                  <a:gd name="connsiteX14" fmla="*/ 319 w 319"/>
                  <a:gd name="connsiteY14" fmla="*/ 30 h 318"/>
                  <a:gd name="connsiteX15" fmla="*/ 319 w 319"/>
                  <a:gd name="connsiteY15" fmla="*/ 0 h 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9" h="318">
                    <a:moveTo>
                      <a:pt x="1" y="0"/>
                    </a:moveTo>
                    <a:cubicBezTo>
                      <a:pt x="1" y="108"/>
                      <a:pt x="0" y="263"/>
                      <a:pt x="1" y="317"/>
                    </a:cubicBezTo>
                    <a:lnTo>
                      <a:pt x="319" y="318"/>
                    </a:lnTo>
                    <a:lnTo>
                      <a:pt x="319" y="207"/>
                    </a:lnTo>
                    <a:cubicBezTo>
                      <a:pt x="318" y="197"/>
                      <a:pt x="314" y="189"/>
                      <a:pt x="308" y="187"/>
                    </a:cubicBezTo>
                    <a:cubicBezTo>
                      <a:pt x="303" y="186"/>
                      <a:pt x="298" y="188"/>
                      <a:pt x="294" y="192"/>
                    </a:cubicBezTo>
                    <a:lnTo>
                      <a:pt x="294" y="192"/>
                    </a:lnTo>
                    <a:cubicBezTo>
                      <a:pt x="285" y="201"/>
                      <a:pt x="273" y="206"/>
                      <a:pt x="260" y="206"/>
                    </a:cubicBezTo>
                    <a:cubicBezTo>
                      <a:pt x="233" y="206"/>
                      <a:pt x="212" y="185"/>
                      <a:pt x="212" y="158"/>
                    </a:cubicBezTo>
                    <a:cubicBezTo>
                      <a:pt x="212" y="131"/>
                      <a:pt x="233" y="109"/>
                      <a:pt x="260" y="109"/>
                    </a:cubicBezTo>
                    <a:cubicBezTo>
                      <a:pt x="273" y="109"/>
                      <a:pt x="285" y="115"/>
                      <a:pt x="294" y="124"/>
                    </a:cubicBezTo>
                    <a:lnTo>
                      <a:pt x="294" y="124"/>
                    </a:lnTo>
                    <a:cubicBezTo>
                      <a:pt x="298" y="128"/>
                      <a:pt x="303" y="130"/>
                      <a:pt x="308" y="129"/>
                    </a:cubicBezTo>
                    <a:cubicBezTo>
                      <a:pt x="314" y="127"/>
                      <a:pt x="318" y="119"/>
                      <a:pt x="319" y="109"/>
                    </a:cubicBezTo>
                    <a:lnTo>
                      <a:pt x="319" y="30"/>
                    </a:lnTo>
                    <a:lnTo>
                      <a:pt x="319" y="0"/>
                    </a:lnTo>
                  </a:path>
                </a:pathLst>
              </a:custGeom>
              <a:grpFill/>
              <a:ln w="50800">
                <a:solidFill>
                  <a:schemeClr val="tx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p:nvSpPr>
            <p:spPr bwMode="auto">
              <a:xfrm rot="5400000">
                <a:off x="5752825" y="3330219"/>
                <a:ext cx="1498108" cy="2000477"/>
              </a:xfrm>
              <a:custGeom>
                <a:avLst/>
                <a:gdLst>
                  <a:gd name="connsiteX0" fmla="*/ 396 w 396"/>
                  <a:gd name="connsiteY0" fmla="*/ 108 h 428"/>
                  <a:gd name="connsiteX1" fmla="*/ 396 w 396"/>
                  <a:gd name="connsiteY1" fmla="*/ 108 h 428"/>
                  <a:gd name="connsiteX2" fmla="*/ 396 w 396"/>
                  <a:gd name="connsiteY2" fmla="*/ 108 h 428"/>
                  <a:gd name="connsiteX3" fmla="*/ 274 w 396"/>
                  <a:gd name="connsiteY3" fmla="*/ 108 h 428"/>
                  <a:gd name="connsiteX4" fmla="*/ 255 w 396"/>
                  <a:gd name="connsiteY4" fmla="*/ 82 h 428"/>
                  <a:gd name="connsiteX5" fmla="*/ 258 w 396"/>
                  <a:gd name="connsiteY5" fmla="*/ 68 h 428"/>
                  <a:gd name="connsiteX6" fmla="*/ 275 w 396"/>
                  <a:gd name="connsiteY6" fmla="*/ 37 h 428"/>
                  <a:gd name="connsiteX7" fmla="*/ 236 w 396"/>
                  <a:gd name="connsiteY7" fmla="*/ 0 h 428"/>
                  <a:gd name="connsiteX8" fmla="*/ 198 w 396"/>
                  <a:gd name="connsiteY8" fmla="*/ 37 h 428"/>
                  <a:gd name="connsiteX9" fmla="*/ 216 w 396"/>
                  <a:gd name="connsiteY9" fmla="*/ 69 h 428"/>
                  <a:gd name="connsiteX10" fmla="*/ 218 w 396"/>
                  <a:gd name="connsiteY10" fmla="*/ 82 h 428"/>
                  <a:gd name="connsiteX11" fmla="*/ 199 w 396"/>
                  <a:gd name="connsiteY11" fmla="*/ 108 h 428"/>
                  <a:gd name="connsiteX12" fmla="*/ 76 w 396"/>
                  <a:gd name="connsiteY12" fmla="*/ 108 h 428"/>
                  <a:gd name="connsiteX13" fmla="*/ 76 w 396"/>
                  <a:gd name="connsiteY13" fmla="*/ 230 h 428"/>
                  <a:gd name="connsiteX14" fmla="*/ 50 w 396"/>
                  <a:gd name="connsiteY14" fmla="*/ 249 h 428"/>
                  <a:gd name="connsiteX15" fmla="*/ 36 w 396"/>
                  <a:gd name="connsiteY15" fmla="*/ 246 h 428"/>
                  <a:gd name="connsiteX16" fmla="*/ 5 w 396"/>
                  <a:gd name="connsiteY16" fmla="*/ 229 h 428"/>
                  <a:gd name="connsiteX17" fmla="*/ 5 w 396"/>
                  <a:gd name="connsiteY17" fmla="*/ 306 h 428"/>
                  <a:gd name="connsiteX18" fmla="*/ 37 w 396"/>
                  <a:gd name="connsiteY18" fmla="*/ 288 h 428"/>
                  <a:gd name="connsiteX19" fmla="*/ 50 w 396"/>
                  <a:gd name="connsiteY19" fmla="*/ 286 h 428"/>
                  <a:gd name="connsiteX20" fmla="*/ 76 w 396"/>
                  <a:gd name="connsiteY20" fmla="*/ 305 h 428"/>
                  <a:gd name="connsiteX21" fmla="*/ 76 w 396"/>
                  <a:gd name="connsiteY21" fmla="*/ 428 h 428"/>
                  <a:gd name="connsiteX22" fmla="*/ 186 w 396"/>
                  <a:gd name="connsiteY22" fmla="*/ 428 h 428"/>
                  <a:gd name="connsiteX23" fmla="*/ 207 w 396"/>
                  <a:gd name="connsiteY23" fmla="*/ 417 h 428"/>
                  <a:gd name="connsiteX24" fmla="*/ 202 w 396"/>
                  <a:gd name="connsiteY24" fmla="*/ 403 h 428"/>
                  <a:gd name="connsiteX25" fmla="*/ 202 w 396"/>
                  <a:gd name="connsiteY25" fmla="*/ 403 h 428"/>
                  <a:gd name="connsiteX26" fmla="*/ 187 w 396"/>
                  <a:gd name="connsiteY26" fmla="*/ 369 h 428"/>
                  <a:gd name="connsiteX27" fmla="*/ 236 w 396"/>
                  <a:gd name="connsiteY27" fmla="*/ 321 h 428"/>
                  <a:gd name="connsiteX28" fmla="*/ 284 w 396"/>
                  <a:gd name="connsiteY28" fmla="*/ 369 h 428"/>
                  <a:gd name="connsiteX29" fmla="*/ 270 w 396"/>
                  <a:gd name="connsiteY29" fmla="*/ 403 h 428"/>
                  <a:gd name="connsiteX30" fmla="*/ 270 w 396"/>
                  <a:gd name="connsiteY30" fmla="*/ 403 h 428"/>
                  <a:gd name="connsiteX31" fmla="*/ 265 w 396"/>
                  <a:gd name="connsiteY31" fmla="*/ 417 h 428"/>
                  <a:gd name="connsiteX32" fmla="*/ 286 w 396"/>
                  <a:gd name="connsiteY32" fmla="*/ 428 h 428"/>
                  <a:gd name="connsiteX33" fmla="*/ 396 w 396"/>
                  <a:gd name="connsiteY33" fmla="*/ 428 h 428"/>
                  <a:gd name="connsiteX34" fmla="*/ 396 w 396"/>
                  <a:gd name="connsiteY34" fmla="*/ 317 h 428"/>
                  <a:gd name="connsiteX35" fmla="*/ 385 w 396"/>
                  <a:gd name="connsiteY35" fmla="*/ 297 h 428"/>
                  <a:gd name="connsiteX36" fmla="*/ 371 w 396"/>
                  <a:gd name="connsiteY36" fmla="*/ 302 h 428"/>
                  <a:gd name="connsiteX37" fmla="*/ 371 w 396"/>
                  <a:gd name="connsiteY37" fmla="*/ 302 h 428"/>
                  <a:gd name="connsiteX38" fmla="*/ 337 w 396"/>
                  <a:gd name="connsiteY38" fmla="*/ 316 h 428"/>
                  <a:gd name="connsiteX39" fmla="*/ 289 w 396"/>
                  <a:gd name="connsiteY39" fmla="*/ 268 h 428"/>
                  <a:gd name="connsiteX40" fmla="*/ 337 w 396"/>
                  <a:gd name="connsiteY40" fmla="*/ 219 h 428"/>
                  <a:gd name="connsiteX41" fmla="*/ 371 w 396"/>
                  <a:gd name="connsiteY41" fmla="*/ 234 h 428"/>
                  <a:gd name="connsiteX42" fmla="*/ 371 w 396"/>
                  <a:gd name="connsiteY42" fmla="*/ 234 h 428"/>
                  <a:gd name="connsiteX43" fmla="*/ 385 w 396"/>
                  <a:gd name="connsiteY43" fmla="*/ 239 h 428"/>
                  <a:gd name="connsiteX44" fmla="*/ 396 w 396"/>
                  <a:gd name="connsiteY44" fmla="*/ 219 h 428"/>
                  <a:gd name="connsiteX45" fmla="*/ 396 w 396"/>
                  <a:gd name="connsiteY45" fmla="*/ 140 h 428"/>
                  <a:gd name="connsiteX46" fmla="*/ 396 w 396"/>
                  <a:gd name="connsiteY46" fmla="*/ 140 h 428"/>
                  <a:gd name="connsiteX47" fmla="*/ 396 w 396"/>
                  <a:gd name="connsiteY47" fmla="*/ 108 h 428"/>
                  <a:gd name="connsiteX0" fmla="*/ 391 w 391"/>
                  <a:gd name="connsiteY0" fmla="*/ 108 h 428"/>
                  <a:gd name="connsiteX1" fmla="*/ 391 w 391"/>
                  <a:gd name="connsiteY1" fmla="*/ 108 h 428"/>
                  <a:gd name="connsiteX2" fmla="*/ 391 w 391"/>
                  <a:gd name="connsiteY2" fmla="*/ 108 h 428"/>
                  <a:gd name="connsiteX3" fmla="*/ 269 w 391"/>
                  <a:gd name="connsiteY3" fmla="*/ 108 h 428"/>
                  <a:gd name="connsiteX4" fmla="*/ 250 w 391"/>
                  <a:gd name="connsiteY4" fmla="*/ 82 h 428"/>
                  <a:gd name="connsiteX5" fmla="*/ 253 w 391"/>
                  <a:gd name="connsiteY5" fmla="*/ 68 h 428"/>
                  <a:gd name="connsiteX6" fmla="*/ 270 w 391"/>
                  <a:gd name="connsiteY6" fmla="*/ 37 h 428"/>
                  <a:gd name="connsiteX7" fmla="*/ 231 w 391"/>
                  <a:gd name="connsiteY7" fmla="*/ 0 h 428"/>
                  <a:gd name="connsiteX8" fmla="*/ 193 w 391"/>
                  <a:gd name="connsiteY8" fmla="*/ 37 h 428"/>
                  <a:gd name="connsiteX9" fmla="*/ 211 w 391"/>
                  <a:gd name="connsiteY9" fmla="*/ 69 h 428"/>
                  <a:gd name="connsiteX10" fmla="*/ 213 w 391"/>
                  <a:gd name="connsiteY10" fmla="*/ 82 h 428"/>
                  <a:gd name="connsiteX11" fmla="*/ 194 w 391"/>
                  <a:gd name="connsiteY11" fmla="*/ 108 h 428"/>
                  <a:gd name="connsiteX12" fmla="*/ 71 w 391"/>
                  <a:gd name="connsiteY12" fmla="*/ 108 h 428"/>
                  <a:gd name="connsiteX13" fmla="*/ 71 w 391"/>
                  <a:gd name="connsiteY13" fmla="*/ 230 h 428"/>
                  <a:gd name="connsiteX14" fmla="*/ 45 w 391"/>
                  <a:gd name="connsiteY14" fmla="*/ 249 h 428"/>
                  <a:gd name="connsiteX15" fmla="*/ 31 w 391"/>
                  <a:gd name="connsiteY15" fmla="*/ 246 h 428"/>
                  <a:gd name="connsiteX16" fmla="*/ 0 w 391"/>
                  <a:gd name="connsiteY16" fmla="*/ 306 h 428"/>
                  <a:gd name="connsiteX17" fmla="*/ 32 w 391"/>
                  <a:gd name="connsiteY17" fmla="*/ 288 h 428"/>
                  <a:gd name="connsiteX18" fmla="*/ 45 w 391"/>
                  <a:gd name="connsiteY18" fmla="*/ 286 h 428"/>
                  <a:gd name="connsiteX19" fmla="*/ 71 w 391"/>
                  <a:gd name="connsiteY19" fmla="*/ 305 h 428"/>
                  <a:gd name="connsiteX20" fmla="*/ 71 w 391"/>
                  <a:gd name="connsiteY20" fmla="*/ 428 h 428"/>
                  <a:gd name="connsiteX21" fmla="*/ 181 w 391"/>
                  <a:gd name="connsiteY21" fmla="*/ 428 h 428"/>
                  <a:gd name="connsiteX22" fmla="*/ 202 w 391"/>
                  <a:gd name="connsiteY22" fmla="*/ 417 h 428"/>
                  <a:gd name="connsiteX23" fmla="*/ 197 w 391"/>
                  <a:gd name="connsiteY23" fmla="*/ 403 h 428"/>
                  <a:gd name="connsiteX24" fmla="*/ 197 w 391"/>
                  <a:gd name="connsiteY24" fmla="*/ 403 h 428"/>
                  <a:gd name="connsiteX25" fmla="*/ 182 w 391"/>
                  <a:gd name="connsiteY25" fmla="*/ 369 h 428"/>
                  <a:gd name="connsiteX26" fmla="*/ 231 w 391"/>
                  <a:gd name="connsiteY26" fmla="*/ 321 h 428"/>
                  <a:gd name="connsiteX27" fmla="*/ 279 w 391"/>
                  <a:gd name="connsiteY27" fmla="*/ 369 h 428"/>
                  <a:gd name="connsiteX28" fmla="*/ 265 w 391"/>
                  <a:gd name="connsiteY28" fmla="*/ 403 h 428"/>
                  <a:gd name="connsiteX29" fmla="*/ 265 w 391"/>
                  <a:gd name="connsiteY29" fmla="*/ 403 h 428"/>
                  <a:gd name="connsiteX30" fmla="*/ 260 w 391"/>
                  <a:gd name="connsiteY30" fmla="*/ 417 h 428"/>
                  <a:gd name="connsiteX31" fmla="*/ 281 w 391"/>
                  <a:gd name="connsiteY31" fmla="*/ 428 h 428"/>
                  <a:gd name="connsiteX32" fmla="*/ 391 w 391"/>
                  <a:gd name="connsiteY32" fmla="*/ 428 h 428"/>
                  <a:gd name="connsiteX33" fmla="*/ 391 w 391"/>
                  <a:gd name="connsiteY33" fmla="*/ 317 h 428"/>
                  <a:gd name="connsiteX34" fmla="*/ 380 w 391"/>
                  <a:gd name="connsiteY34" fmla="*/ 297 h 428"/>
                  <a:gd name="connsiteX35" fmla="*/ 366 w 391"/>
                  <a:gd name="connsiteY35" fmla="*/ 302 h 428"/>
                  <a:gd name="connsiteX36" fmla="*/ 366 w 391"/>
                  <a:gd name="connsiteY36" fmla="*/ 302 h 428"/>
                  <a:gd name="connsiteX37" fmla="*/ 332 w 391"/>
                  <a:gd name="connsiteY37" fmla="*/ 316 h 428"/>
                  <a:gd name="connsiteX38" fmla="*/ 284 w 391"/>
                  <a:gd name="connsiteY38" fmla="*/ 268 h 428"/>
                  <a:gd name="connsiteX39" fmla="*/ 332 w 391"/>
                  <a:gd name="connsiteY39" fmla="*/ 219 h 428"/>
                  <a:gd name="connsiteX40" fmla="*/ 366 w 391"/>
                  <a:gd name="connsiteY40" fmla="*/ 234 h 428"/>
                  <a:gd name="connsiteX41" fmla="*/ 366 w 391"/>
                  <a:gd name="connsiteY41" fmla="*/ 234 h 428"/>
                  <a:gd name="connsiteX42" fmla="*/ 380 w 391"/>
                  <a:gd name="connsiteY42" fmla="*/ 239 h 428"/>
                  <a:gd name="connsiteX43" fmla="*/ 391 w 391"/>
                  <a:gd name="connsiteY43" fmla="*/ 219 h 428"/>
                  <a:gd name="connsiteX44" fmla="*/ 391 w 391"/>
                  <a:gd name="connsiteY44" fmla="*/ 140 h 428"/>
                  <a:gd name="connsiteX45" fmla="*/ 391 w 391"/>
                  <a:gd name="connsiteY45" fmla="*/ 140 h 428"/>
                  <a:gd name="connsiteX46" fmla="*/ 391 w 391"/>
                  <a:gd name="connsiteY46" fmla="*/ 108 h 428"/>
                  <a:gd name="connsiteX0" fmla="*/ 362 w 362"/>
                  <a:gd name="connsiteY0" fmla="*/ 108 h 428"/>
                  <a:gd name="connsiteX1" fmla="*/ 362 w 362"/>
                  <a:gd name="connsiteY1" fmla="*/ 108 h 428"/>
                  <a:gd name="connsiteX2" fmla="*/ 362 w 362"/>
                  <a:gd name="connsiteY2" fmla="*/ 108 h 428"/>
                  <a:gd name="connsiteX3" fmla="*/ 240 w 362"/>
                  <a:gd name="connsiteY3" fmla="*/ 108 h 428"/>
                  <a:gd name="connsiteX4" fmla="*/ 221 w 362"/>
                  <a:gd name="connsiteY4" fmla="*/ 82 h 428"/>
                  <a:gd name="connsiteX5" fmla="*/ 224 w 362"/>
                  <a:gd name="connsiteY5" fmla="*/ 68 h 428"/>
                  <a:gd name="connsiteX6" fmla="*/ 241 w 362"/>
                  <a:gd name="connsiteY6" fmla="*/ 37 h 428"/>
                  <a:gd name="connsiteX7" fmla="*/ 202 w 362"/>
                  <a:gd name="connsiteY7" fmla="*/ 0 h 428"/>
                  <a:gd name="connsiteX8" fmla="*/ 164 w 362"/>
                  <a:gd name="connsiteY8" fmla="*/ 37 h 428"/>
                  <a:gd name="connsiteX9" fmla="*/ 182 w 362"/>
                  <a:gd name="connsiteY9" fmla="*/ 69 h 428"/>
                  <a:gd name="connsiteX10" fmla="*/ 184 w 362"/>
                  <a:gd name="connsiteY10" fmla="*/ 82 h 428"/>
                  <a:gd name="connsiteX11" fmla="*/ 165 w 362"/>
                  <a:gd name="connsiteY11" fmla="*/ 108 h 428"/>
                  <a:gd name="connsiteX12" fmla="*/ 42 w 362"/>
                  <a:gd name="connsiteY12" fmla="*/ 108 h 428"/>
                  <a:gd name="connsiteX13" fmla="*/ 42 w 362"/>
                  <a:gd name="connsiteY13" fmla="*/ 230 h 428"/>
                  <a:gd name="connsiteX14" fmla="*/ 16 w 362"/>
                  <a:gd name="connsiteY14" fmla="*/ 249 h 428"/>
                  <a:gd name="connsiteX15" fmla="*/ 2 w 362"/>
                  <a:gd name="connsiteY15" fmla="*/ 246 h 428"/>
                  <a:gd name="connsiteX16" fmla="*/ 3 w 362"/>
                  <a:gd name="connsiteY16" fmla="*/ 288 h 428"/>
                  <a:gd name="connsiteX17" fmla="*/ 16 w 362"/>
                  <a:gd name="connsiteY17" fmla="*/ 286 h 428"/>
                  <a:gd name="connsiteX18" fmla="*/ 42 w 362"/>
                  <a:gd name="connsiteY18" fmla="*/ 305 h 428"/>
                  <a:gd name="connsiteX19" fmla="*/ 42 w 362"/>
                  <a:gd name="connsiteY19" fmla="*/ 428 h 428"/>
                  <a:gd name="connsiteX20" fmla="*/ 152 w 362"/>
                  <a:gd name="connsiteY20" fmla="*/ 428 h 428"/>
                  <a:gd name="connsiteX21" fmla="*/ 173 w 362"/>
                  <a:gd name="connsiteY21" fmla="*/ 417 h 428"/>
                  <a:gd name="connsiteX22" fmla="*/ 168 w 362"/>
                  <a:gd name="connsiteY22" fmla="*/ 403 h 428"/>
                  <a:gd name="connsiteX23" fmla="*/ 168 w 362"/>
                  <a:gd name="connsiteY23" fmla="*/ 403 h 428"/>
                  <a:gd name="connsiteX24" fmla="*/ 153 w 362"/>
                  <a:gd name="connsiteY24" fmla="*/ 369 h 428"/>
                  <a:gd name="connsiteX25" fmla="*/ 202 w 362"/>
                  <a:gd name="connsiteY25" fmla="*/ 321 h 428"/>
                  <a:gd name="connsiteX26" fmla="*/ 250 w 362"/>
                  <a:gd name="connsiteY26" fmla="*/ 369 h 428"/>
                  <a:gd name="connsiteX27" fmla="*/ 236 w 362"/>
                  <a:gd name="connsiteY27" fmla="*/ 403 h 428"/>
                  <a:gd name="connsiteX28" fmla="*/ 236 w 362"/>
                  <a:gd name="connsiteY28" fmla="*/ 403 h 428"/>
                  <a:gd name="connsiteX29" fmla="*/ 231 w 362"/>
                  <a:gd name="connsiteY29" fmla="*/ 417 h 428"/>
                  <a:gd name="connsiteX30" fmla="*/ 252 w 362"/>
                  <a:gd name="connsiteY30" fmla="*/ 428 h 428"/>
                  <a:gd name="connsiteX31" fmla="*/ 362 w 362"/>
                  <a:gd name="connsiteY31" fmla="*/ 428 h 428"/>
                  <a:gd name="connsiteX32" fmla="*/ 362 w 362"/>
                  <a:gd name="connsiteY32" fmla="*/ 317 h 428"/>
                  <a:gd name="connsiteX33" fmla="*/ 351 w 362"/>
                  <a:gd name="connsiteY33" fmla="*/ 297 h 428"/>
                  <a:gd name="connsiteX34" fmla="*/ 337 w 362"/>
                  <a:gd name="connsiteY34" fmla="*/ 302 h 428"/>
                  <a:gd name="connsiteX35" fmla="*/ 337 w 362"/>
                  <a:gd name="connsiteY35" fmla="*/ 302 h 428"/>
                  <a:gd name="connsiteX36" fmla="*/ 303 w 362"/>
                  <a:gd name="connsiteY36" fmla="*/ 316 h 428"/>
                  <a:gd name="connsiteX37" fmla="*/ 255 w 362"/>
                  <a:gd name="connsiteY37" fmla="*/ 268 h 428"/>
                  <a:gd name="connsiteX38" fmla="*/ 303 w 362"/>
                  <a:gd name="connsiteY38" fmla="*/ 219 h 428"/>
                  <a:gd name="connsiteX39" fmla="*/ 337 w 362"/>
                  <a:gd name="connsiteY39" fmla="*/ 234 h 428"/>
                  <a:gd name="connsiteX40" fmla="*/ 337 w 362"/>
                  <a:gd name="connsiteY40" fmla="*/ 234 h 428"/>
                  <a:gd name="connsiteX41" fmla="*/ 351 w 362"/>
                  <a:gd name="connsiteY41" fmla="*/ 239 h 428"/>
                  <a:gd name="connsiteX42" fmla="*/ 362 w 362"/>
                  <a:gd name="connsiteY42" fmla="*/ 219 h 428"/>
                  <a:gd name="connsiteX43" fmla="*/ 362 w 362"/>
                  <a:gd name="connsiteY43" fmla="*/ 140 h 428"/>
                  <a:gd name="connsiteX44" fmla="*/ 362 w 362"/>
                  <a:gd name="connsiteY44" fmla="*/ 140 h 428"/>
                  <a:gd name="connsiteX45" fmla="*/ 362 w 362"/>
                  <a:gd name="connsiteY45" fmla="*/ 108 h 428"/>
                  <a:gd name="connsiteX0" fmla="*/ 360 w 360"/>
                  <a:gd name="connsiteY0" fmla="*/ 108 h 428"/>
                  <a:gd name="connsiteX1" fmla="*/ 360 w 360"/>
                  <a:gd name="connsiteY1" fmla="*/ 108 h 428"/>
                  <a:gd name="connsiteX2" fmla="*/ 360 w 360"/>
                  <a:gd name="connsiteY2" fmla="*/ 108 h 428"/>
                  <a:gd name="connsiteX3" fmla="*/ 238 w 360"/>
                  <a:gd name="connsiteY3" fmla="*/ 108 h 428"/>
                  <a:gd name="connsiteX4" fmla="*/ 219 w 360"/>
                  <a:gd name="connsiteY4" fmla="*/ 82 h 428"/>
                  <a:gd name="connsiteX5" fmla="*/ 222 w 360"/>
                  <a:gd name="connsiteY5" fmla="*/ 68 h 428"/>
                  <a:gd name="connsiteX6" fmla="*/ 239 w 360"/>
                  <a:gd name="connsiteY6" fmla="*/ 37 h 428"/>
                  <a:gd name="connsiteX7" fmla="*/ 200 w 360"/>
                  <a:gd name="connsiteY7" fmla="*/ 0 h 428"/>
                  <a:gd name="connsiteX8" fmla="*/ 162 w 360"/>
                  <a:gd name="connsiteY8" fmla="*/ 37 h 428"/>
                  <a:gd name="connsiteX9" fmla="*/ 180 w 360"/>
                  <a:gd name="connsiteY9" fmla="*/ 69 h 428"/>
                  <a:gd name="connsiteX10" fmla="*/ 182 w 360"/>
                  <a:gd name="connsiteY10" fmla="*/ 82 h 428"/>
                  <a:gd name="connsiteX11" fmla="*/ 163 w 360"/>
                  <a:gd name="connsiteY11" fmla="*/ 108 h 428"/>
                  <a:gd name="connsiteX12" fmla="*/ 40 w 360"/>
                  <a:gd name="connsiteY12" fmla="*/ 108 h 428"/>
                  <a:gd name="connsiteX13" fmla="*/ 40 w 360"/>
                  <a:gd name="connsiteY13" fmla="*/ 230 h 428"/>
                  <a:gd name="connsiteX14" fmla="*/ 14 w 360"/>
                  <a:gd name="connsiteY14" fmla="*/ 249 h 428"/>
                  <a:gd name="connsiteX15" fmla="*/ 0 w 360"/>
                  <a:gd name="connsiteY15" fmla="*/ 246 h 428"/>
                  <a:gd name="connsiteX16" fmla="*/ 14 w 360"/>
                  <a:gd name="connsiteY16" fmla="*/ 286 h 428"/>
                  <a:gd name="connsiteX17" fmla="*/ 40 w 360"/>
                  <a:gd name="connsiteY17" fmla="*/ 305 h 428"/>
                  <a:gd name="connsiteX18" fmla="*/ 40 w 360"/>
                  <a:gd name="connsiteY18" fmla="*/ 428 h 428"/>
                  <a:gd name="connsiteX19" fmla="*/ 150 w 360"/>
                  <a:gd name="connsiteY19" fmla="*/ 428 h 428"/>
                  <a:gd name="connsiteX20" fmla="*/ 171 w 360"/>
                  <a:gd name="connsiteY20" fmla="*/ 417 h 428"/>
                  <a:gd name="connsiteX21" fmla="*/ 166 w 360"/>
                  <a:gd name="connsiteY21" fmla="*/ 403 h 428"/>
                  <a:gd name="connsiteX22" fmla="*/ 166 w 360"/>
                  <a:gd name="connsiteY22" fmla="*/ 403 h 428"/>
                  <a:gd name="connsiteX23" fmla="*/ 151 w 360"/>
                  <a:gd name="connsiteY23" fmla="*/ 369 h 428"/>
                  <a:gd name="connsiteX24" fmla="*/ 200 w 360"/>
                  <a:gd name="connsiteY24" fmla="*/ 321 h 428"/>
                  <a:gd name="connsiteX25" fmla="*/ 248 w 360"/>
                  <a:gd name="connsiteY25" fmla="*/ 369 h 428"/>
                  <a:gd name="connsiteX26" fmla="*/ 234 w 360"/>
                  <a:gd name="connsiteY26" fmla="*/ 403 h 428"/>
                  <a:gd name="connsiteX27" fmla="*/ 234 w 360"/>
                  <a:gd name="connsiteY27" fmla="*/ 403 h 428"/>
                  <a:gd name="connsiteX28" fmla="*/ 229 w 360"/>
                  <a:gd name="connsiteY28" fmla="*/ 417 h 428"/>
                  <a:gd name="connsiteX29" fmla="*/ 250 w 360"/>
                  <a:gd name="connsiteY29" fmla="*/ 428 h 428"/>
                  <a:gd name="connsiteX30" fmla="*/ 360 w 360"/>
                  <a:gd name="connsiteY30" fmla="*/ 428 h 428"/>
                  <a:gd name="connsiteX31" fmla="*/ 360 w 360"/>
                  <a:gd name="connsiteY31" fmla="*/ 317 h 428"/>
                  <a:gd name="connsiteX32" fmla="*/ 349 w 360"/>
                  <a:gd name="connsiteY32" fmla="*/ 297 h 428"/>
                  <a:gd name="connsiteX33" fmla="*/ 335 w 360"/>
                  <a:gd name="connsiteY33" fmla="*/ 302 h 428"/>
                  <a:gd name="connsiteX34" fmla="*/ 335 w 360"/>
                  <a:gd name="connsiteY34" fmla="*/ 302 h 428"/>
                  <a:gd name="connsiteX35" fmla="*/ 301 w 360"/>
                  <a:gd name="connsiteY35" fmla="*/ 316 h 428"/>
                  <a:gd name="connsiteX36" fmla="*/ 253 w 360"/>
                  <a:gd name="connsiteY36" fmla="*/ 268 h 428"/>
                  <a:gd name="connsiteX37" fmla="*/ 301 w 360"/>
                  <a:gd name="connsiteY37" fmla="*/ 219 h 428"/>
                  <a:gd name="connsiteX38" fmla="*/ 335 w 360"/>
                  <a:gd name="connsiteY38" fmla="*/ 234 h 428"/>
                  <a:gd name="connsiteX39" fmla="*/ 335 w 360"/>
                  <a:gd name="connsiteY39" fmla="*/ 234 h 428"/>
                  <a:gd name="connsiteX40" fmla="*/ 349 w 360"/>
                  <a:gd name="connsiteY40" fmla="*/ 239 h 428"/>
                  <a:gd name="connsiteX41" fmla="*/ 360 w 360"/>
                  <a:gd name="connsiteY41" fmla="*/ 219 h 428"/>
                  <a:gd name="connsiteX42" fmla="*/ 360 w 360"/>
                  <a:gd name="connsiteY42" fmla="*/ 140 h 428"/>
                  <a:gd name="connsiteX43" fmla="*/ 360 w 360"/>
                  <a:gd name="connsiteY43" fmla="*/ 140 h 428"/>
                  <a:gd name="connsiteX44" fmla="*/ 360 w 360"/>
                  <a:gd name="connsiteY44" fmla="*/ 108 h 428"/>
                  <a:gd name="connsiteX0" fmla="*/ 350 w 350"/>
                  <a:gd name="connsiteY0" fmla="*/ 108 h 428"/>
                  <a:gd name="connsiteX1" fmla="*/ 350 w 350"/>
                  <a:gd name="connsiteY1" fmla="*/ 108 h 428"/>
                  <a:gd name="connsiteX2" fmla="*/ 350 w 350"/>
                  <a:gd name="connsiteY2" fmla="*/ 108 h 428"/>
                  <a:gd name="connsiteX3" fmla="*/ 228 w 350"/>
                  <a:gd name="connsiteY3" fmla="*/ 108 h 428"/>
                  <a:gd name="connsiteX4" fmla="*/ 209 w 350"/>
                  <a:gd name="connsiteY4" fmla="*/ 82 h 428"/>
                  <a:gd name="connsiteX5" fmla="*/ 212 w 350"/>
                  <a:gd name="connsiteY5" fmla="*/ 68 h 428"/>
                  <a:gd name="connsiteX6" fmla="*/ 229 w 350"/>
                  <a:gd name="connsiteY6" fmla="*/ 37 h 428"/>
                  <a:gd name="connsiteX7" fmla="*/ 190 w 350"/>
                  <a:gd name="connsiteY7" fmla="*/ 0 h 428"/>
                  <a:gd name="connsiteX8" fmla="*/ 152 w 350"/>
                  <a:gd name="connsiteY8" fmla="*/ 37 h 428"/>
                  <a:gd name="connsiteX9" fmla="*/ 170 w 350"/>
                  <a:gd name="connsiteY9" fmla="*/ 69 h 428"/>
                  <a:gd name="connsiteX10" fmla="*/ 172 w 350"/>
                  <a:gd name="connsiteY10" fmla="*/ 82 h 428"/>
                  <a:gd name="connsiteX11" fmla="*/ 153 w 350"/>
                  <a:gd name="connsiteY11" fmla="*/ 108 h 428"/>
                  <a:gd name="connsiteX12" fmla="*/ 30 w 350"/>
                  <a:gd name="connsiteY12" fmla="*/ 108 h 428"/>
                  <a:gd name="connsiteX13" fmla="*/ 30 w 350"/>
                  <a:gd name="connsiteY13" fmla="*/ 230 h 428"/>
                  <a:gd name="connsiteX14" fmla="*/ 4 w 350"/>
                  <a:gd name="connsiteY14" fmla="*/ 249 h 428"/>
                  <a:gd name="connsiteX15" fmla="*/ 4 w 350"/>
                  <a:gd name="connsiteY15" fmla="*/ 286 h 428"/>
                  <a:gd name="connsiteX16" fmla="*/ 30 w 350"/>
                  <a:gd name="connsiteY16" fmla="*/ 305 h 428"/>
                  <a:gd name="connsiteX17" fmla="*/ 30 w 350"/>
                  <a:gd name="connsiteY17" fmla="*/ 428 h 428"/>
                  <a:gd name="connsiteX18" fmla="*/ 140 w 350"/>
                  <a:gd name="connsiteY18" fmla="*/ 428 h 428"/>
                  <a:gd name="connsiteX19" fmla="*/ 161 w 350"/>
                  <a:gd name="connsiteY19" fmla="*/ 417 h 428"/>
                  <a:gd name="connsiteX20" fmla="*/ 156 w 350"/>
                  <a:gd name="connsiteY20" fmla="*/ 403 h 428"/>
                  <a:gd name="connsiteX21" fmla="*/ 156 w 350"/>
                  <a:gd name="connsiteY21" fmla="*/ 403 h 428"/>
                  <a:gd name="connsiteX22" fmla="*/ 141 w 350"/>
                  <a:gd name="connsiteY22" fmla="*/ 369 h 428"/>
                  <a:gd name="connsiteX23" fmla="*/ 190 w 350"/>
                  <a:gd name="connsiteY23" fmla="*/ 321 h 428"/>
                  <a:gd name="connsiteX24" fmla="*/ 238 w 350"/>
                  <a:gd name="connsiteY24" fmla="*/ 369 h 428"/>
                  <a:gd name="connsiteX25" fmla="*/ 224 w 350"/>
                  <a:gd name="connsiteY25" fmla="*/ 403 h 428"/>
                  <a:gd name="connsiteX26" fmla="*/ 224 w 350"/>
                  <a:gd name="connsiteY26" fmla="*/ 403 h 428"/>
                  <a:gd name="connsiteX27" fmla="*/ 219 w 350"/>
                  <a:gd name="connsiteY27" fmla="*/ 417 h 428"/>
                  <a:gd name="connsiteX28" fmla="*/ 240 w 350"/>
                  <a:gd name="connsiteY28" fmla="*/ 428 h 428"/>
                  <a:gd name="connsiteX29" fmla="*/ 350 w 350"/>
                  <a:gd name="connsiteY29" fmla="*/ 428 h 428"/>
                  <a:gd name="connsiteX30" fmla="*/ 350 w 350"/>
                  <a:gd name="connsiteY30" fmla="*/ 317 h 428"/>
                  <a:gd name="connsiteX31" fmla="*/ 339 w 350"/>
                  <a:gd name="connsiteY31" fmla="*/ 297 h 428"/>
                  <a:gd name="connsiteX32" fmla="*/ 325 w 350"/>
                  <a:gd name="connsiteY32" fmla="*/ 302 h 428"/>
                  <a:gd name="connsiteX33" fmla="*/ 325 w 350"/>
                  <a:gd name="connsiteY33" fmla="*/ 302 h 428"/>
                  <a:gd name="connsiteX34" fmla="*/ 291 w 350"/>
                  <a:gd name="connsiteY34" fmla="*/ 316 h 428"/>
                  <a:gd name="connsiteX35" fmla="*/ 243 w 350"/>
                  <a:gd name="connsiteY35" fmla="*/ 268 h 428"/>
                  <a:gd name="connsiteX36" fmla="*/ 291 w 350"/>
                  <a:gd name="connsiteY36" fmla="*/ 219 h 428"/>
                  <a:gd name="connsiteX37" fmla="*/ 325 w 350"/>
                  <a:gd name="connsiteY37" fmla="*/ 234 h 428"/>
                  <a:gd name="connsiteX38" fmla="*/ 325 w 350"/>
                  <a:gd name="connsiteY38" fmla="*/ 234 h 428"/>
                  <a:gd name="connsiteX39" fmla="*/ 339 w 350"/>
                  <a:gd name="connsiteY39" fmla="*/ 239 h 428"/>
                  <a:gd name="connsiteX40" fmla="*/ 350 w 350"/>
                  <a:gd name="connsiteY40" fmla="*/ 219 h 428"/>
                  <a:gd name="connsiteX41" fmla="*/ 350 w 350"/>
                  <a:gd name="connsiteY41" fmla="*/ 140 h 428"/>
                  <a:gd name="connsiteX42" fmla="*/ 350 w 350"/>
                  <a:gd name="connsiteY42" fmla="*/ 140 h 428"/>
                  <a:gd name="connsiteX43" fmla="*/ 350 w 350"/>
                  <a:gd name="connsiteY43" fmla="*/ 108 h 428"/>
                  <a:gd name="connsiteX0" fmla="*/ 346 w 346"/>
                  <a:gd name="connsiteY0" fmla="*/ 108 h 428"/>
                  <a:gd name="connsiteX1" fmla="*/ 346 w 346"/>
                  <a:gd name="connsiteY1" fmla="*/ 108 h 428"/>
                  <a:gd name="connsiteX2" fmla="*/ 346 w 346"/>
                  <a:gd name="connsiteY2" fmla="*/ 108 h 428"/>
                  <a:gd name="connsiteX3" fmla="*/ 224 w 346"/>
                  <a:gd name="connsiteY3" fmla="*/ 108 h 428"/>
                  <a:gd name="connsiteX4" fmla="*/ 205 w 346"/>
                  <a:gd name="connsiteY4" fmla="*/ 82 h 428"/>
                  <a:gd name="connsiteX5" fmla="*/ 208 w 346"/>
                  <a:gd name="connsiteY5" fmla="*/ 68 h 428"/>
                  <a:gd name="connsiteX6" fmla="*/ 225 w 346"/>
                  <a:gd name="connsiteY6" fmla="*/ 37 h 428"/>
                  <a:gd name="connsiteX7" fmla="*/ 186 w 346"/>
                  <a:gd name="connsiteY7" fmla="*/ 0 h 428"/>
                  <a:gd name="connsiteX8" fmla="*/ 148 w 346"/>
                  <a:gd name="connsiteY8" fmla="*/ 37 h 428"/>
                  <a:gd name="connsiteX9" fmla="*/ 166 w 346"/>
                  <a:gd name="connsiteY9" fmla="*/ 69 h 428"/>
                  <a:gd name="connsiteX10" fmla="*/ 168 w 346"/>
                  <a:gd name="connsiteY10" fmla="*/ 82 h 428"/>
                  <a:gd name="connsiteX11" fmla="*/ 149 w 346"/>
                  <a:gd name="connsiteY11" fmla="*/ 108 h 428"/>
                  <a:gd name="connsiteX12" fmla="*/ 26 w 346"/>
                  <a:gd name="connsiteY12" fmla="*/ 108 h 428"/>
                  <a:gd name="connsiteX13" fmla="*/ 26 w 346"/>
                  <a:gd name="connsiteY13" fmla="*/ 230 h 428"/>
                  <a:gd name="connsiteX14" fmla="*/ 0 w 346"/>
                  <a:gd name="connsiteY14" fmla="*/ 286 h 428"/>
                  <a:gd name="connsiteX15" fmla="*/ 26 w 346"/>
                  <a:gd name="connsiteY15" fmla="*/ 305 h 428"/>
                  <a:gd name="connsiteX16" fmla="*/ 26 w 346"/>
                  <a:gd name="connsiteY16" fmla="*/ 428 h 428"/>
                  <a:gd name="connsiteX17" fmla="*/ 136 w 346"/>
                  <a:gd name="connsiteY17" fmla="*/ 428 h 428"/>
                  <a:gd name="connsiteX18" fmla="*/ 157 w 346"/>
                  <a:gd name="connsiteY18" fmla="*/ 417 h 428"/>
                  <a:gd name="connsiteX19" fmla="*/ 152 w 346"/>
                  <a:gd name="connsiteY19" fmla="*/ 403 h 428"/>
                  <a:gd name="connsiteX20" fmla="*/ 152 w 346"/>
                  <a:gd name="connsiteY20" fmla="*/ 403 h 428"/>
                  <a:gd name="connsiteX21" fmla="*/ 137 w 346"/>
                  <a:gd name="connsiteY21" fmla="*/ 369 h 428"/>
                  <a:gd name="connsiteX22" fmla="*/ 186 w 346"/>
                  <a:gd name="connsiteY22" fmla="*/ 321 h 428"/>
                  <a:gd name="connsiteX23" fmla="*/ 234 w 346"/>
                  <a:gd name="connsiteY23" fmla="*/ 369 h 428"/>
                  <a:gd name="connsiteX24" fmla="*/ 220 w 346"/>
                  <a:gd name="connsiteY24" fmla="*/ 403 h 428"/>
                  <a:gd name="connsiteX25" fmla="*/ 220 w 346"/>
                  <a:gd name="connsiteY25" fmla="*/ 403 h 428"/>
                  <a:gd name="connsiteX26" fmla="*/ 215 w 346"/>
                  <a:gd name="connsiteY26" fmla="*/ 417 h 428"/>
                  <a:gd name="connsiteX27" fmla="*/ 236 w 346"/>
                  <a:gd name="connsiteY27" fmla="*/ 428 h 428"/>
                  <a:gd name="connsiteX28" fmla="*/ 346 w 346"/>
                  <a:gd name="connsiteY28" fmla="*/ 428 h 428"/>
                  <a:gd name="connsiteX29" fmla="*/ 346 w 346"/>
                  <a:gd name="connsiteY29" fmla="*/ 317 h 428"/>
                  <a:gd name="connsiteX30" fmla="*/ 335 w 346"/>
                  <a:gd name="connsiteY30" fmla="*/ 297 h 428"/>
                  <a:gd name="connsiteX31" fmla="*/ 321 w 346"/>
                  <a:gd name="connsiteY31" fmla="*/ 302 h 428"/>
                  <a:gd name="connsiteX32" fmla="*/ 321 w 346"/>
                  <a:gd name="connsiteY32" fmla="*/ 302 h 428"/>
                  <a:gd name="connsiteX33" fmla="*/ 287 w 346"/>
                  <a:gd name="connsiteY33" fmla="*/ 316 h 428"/>
                  <a:gd name="connsiteX34" fmla="*/ 239 w 346"/>
                  <a:gd name="connsiteY34" fmla="*/ 268 h 428"/>
                  <a:gd name="connsiteX35" fmla="*/ 287 w 346"/>
                  <a:gd name="connsiteY35" fmla="*/ 219 h 428"/>
                  <a:gd name="connsiteX36" fmla="*/ 321 w 346"/>
                  <a:gd name="connsiteY36" fmla="*/ 234 h 428"/>
                  <a:gd name="connsiteX37" fmla="*/ 321 w 346"/>
                  <a:gd name="connsiteY37" fmla="*/ 234 h 428"/>
                  <a:gd name="connsiteX38" fmla="*/ 335 w 346"/>
                  <a:gd name="connsiteY38" fmla="*/ 239 h 428"/>
                  <a:gd name="connsiteX39" fmla="*/ 346 w 346"/>
                  <a:gd name="connsiteY39" fmla="*/ 219 h 428"/>
                  <a:gd name="connsiteX40" fmla="*/ 346 w 346"/>
                  <a:gd name="connsiteY40" fmla="*/ 140 h 428"/>
                  <a:gd name="connsiteX41" fmla="*/ 346 w 346"/>
                  <a:gd name="connsiteY41" fmla="*/ 140 h 428"/>
                  <a:gd name="connsiteX42" fmla="*/ 346 w 346"/>
                  <a:gd name="connsiteY42"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230 h 428"/>
                  <a:gd name="connsiteX14" fmla="*/ 0 w 320"/>
                  <a:gd name="connsiteY14" fmla="*/ 305 h 428"/>
                  <a:gd name="connsiteX15" fmla="*/ 0 w 320"/>
                  <a:gd name="connsiteY15" fmla="*/ 428 h 428"/>
                  <a:gd name="connsiteX16" fmla="*/ 110 w 320"/>
                  <a:gd name="connsiteY16" fmla="*/ 428 h 428"/>
                  <a:gd name="connsiteX17" fmla="*/ 131 w 320"/>
                  <a:gd name="connsiteY17" fmla="*/ 417 h 428"/>
                  <a:gd name="connsiteX18" fmla="*/ 126 w 320"/>
                  <a:gd name="connsiteY18" fmla="*/ 403 h 428"/>
                  <a:gd name="connsiteX19" fmla="*/ 126 w 320"/>
                  <a:gd name="connsiteY19" fmla="*/ 403 h 428"/>
                  <a:gd name="connsiteX20" fmla="*/ 111 w 320"/>
                  <a:gd name="connsiteY20" fmla="*/ 369 h 428"/>
                  <a:gd name="connsiteX21" fmla="*/ 160 w 320"/>
                  <a:gd name="connsiteY21" fmla="*/ 321 h 428"/>
                  <a:gd name="connsiteX22" fmla="*/ 208 w 320"/>
                  <a:gd name="connsiteY22" fmla="*/ 369 h 428"/>
                  <a:gd name="connsiteX23" fmla="*/ 194 w 320"/>
                  <a:gd name="connsiteY23" fmla="*/ 403 h 428"/>
                  <a:gd name="connsiteX24" fmla="*/ 194 w 320"/>
                  <a:gd name="connsiteY24" fmla="*/ 403 h 428"/>
                  <a:gd name="connsiteX25" fmla="*/ 189 w 320"/>
                  <a:gd name="connsiteY25" fmla="*/ 417 h 428"/>
                  <a:gd name="connsiteX26" fmla="*/ 210 w 320"/>
                  <a:gd name="connsiteY26" fmla="*/ 428 h 428"/>
                  <a:gd name="connsiteX27" fmla="*/ 320 w 320"/>
                  <a:gd name="connsiteY27" fmla="*/ 428 h 428"/>
                  <a:gd name="connsiteX28" fmla="*/ 320 w 320"/>
                  <a:gd name="connsiteY28" fmla="*/ 317 h 428"/>
                  <a:gd name="connsiteX29" fmla="*/ 309 w 320"/>
                  <a:gd name="connsiteY29" fmla="*/ 297 h 428"/>
                  <a:gd name="connsiteX30" fmla="*/ 295 w 320"/>
                  <a:gd name="connsiteY30" fmla="*/ 302 h 428"/>
                  <a:gd name="connsiteX31" fmla="*/ 295 w 320"/>
                  <a:gd name="connsiteY31" fmla="*/ 302 h 428"/>
                  <a:gd name="connsiteX32" fmla="*/ 261 w 320"/>
                  <a:gd name="connsiteY32" fmla="*/ 316 h 428"/>
                  <a:gd name="connsiteX33" fmla="*/ 213 w 320"/>
                  <a:gd name="connsiteY33" fmla="*/ 268 h 428"/>
                  <a:gd name="connsiteX34" fmla="*/ 261 w 320"/>
                  <a:gd name="connsiteY34" fmla="*/ 219 h 428"/>
                  <a:gd name="connsiteX35" fmla="*/ 295 w 320"/>
                  <a:gd name="connsiteY35" fmla="*/ 234 h 428"/>
                  <a:gd name="connsiteX36" fmla="*/ 295 w 320"/>
                  <a:gd name="connsiteY36" fmla="*/ 234 h 428"/>
                  <a:gd name="connsiteX37" fmla="*/ 309 w 320"/>
                  <a:gd name="connsiteY37" fmla="*/ 239 h 428"/>
                  <a:gd name="connsiteX38" fmla="*/ 320 w 320"/>
                  <a:gd name="connsiteY38" fmla="*/ 219 h 428"/>
                  <a:gd name="connsiteX39" fmla="*/ 320 w 320"/>
                  <a:gd name="connsiteY39" fmla="*/ 140 h 428"/>
                  <a:gd name="connsiteX40" fmla="*/ 320 w 320"/>
                  <a:gd name="connsiteY40" fmla="*/ 140 h 428"/>
                  <a:gd name="connsiteX41" fmla="*/ 320 w 320"/>
                  <a:gd name="connsiteY41"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305 h 428"/>
                  <a:gd name="connsiteX14" fmla="*/ 0 w 320"/>
                  <a:gd name="connsiteY14" fmla="*/ 428 h 428"/>
                  <a:gd name="connsiteX15" fmla="*/ 110 w 320"/>
                  <a:gd name="connsiteY15" fmla="*/ 428 h 428"/>
                  <a:gd name="connsiteX16" fmla="*/ 131 w 320"/>
                  <a:gd name="connsiteY16" fmla="*/ 417 h 428"/>
                  <a:gd name="connsiteX17" fmla="*/ 126 w 320"/>
                  <a:gd name="connsiteY17" fmla="*/ 403 h 428"/>
                  <a:gd name="connsiteX18" fmla="*/ 126 w 320"/>
                  <a:gd name="connsiteY18" fmla="*/ 403 h 428"/>
                  <a:gd name="connsiteX19" fmla="*/ 111 w 320"/>
                  <a:gd name="connsiteY19" fmla="*/ 369 h 428"/>
                  <a:gd name="connsiteX20" fmla="*/ 160 w 320"/>
                  <a:gd name="connsiteY20" fmla="*/ 321 h 428"/>
                  <a:gd name="connsiteX21" fmla="*/ 208 w 320"/>
                  <a:gd name="connsiteY21" fmla="*/ 369 h 428"/>
                  <a:gd name="connsiteX22" fmla="*/ 194 w 320"/>
                  <a:gd name="connsiteY22" fmla="*/ 403 h 428"/>
                  <a:gd name="connsiteX23" fmla="*/ 194 w 320"/>
                  <a:gd name="connsiteY23" fmla="*/ 403 h 428"/>
                  <a:gd name="connsiteX24" fmla="*/ 189 w 320"/>
                  <a:gd name="connsiteY24" fmla="*/ 417 h 428"/>
                  <a:gd name="connsiteX25" fmla="*/ 210 w 320"/>
                  <a:gd name="connsiteY25" fmla="*/ 428 h 428"/>
                  <a:gd name="connsiteX26" fmla="*/ 320 w 320"/>
                  <a:gd name="connsiteY26" fmla="*/ 428 h 428"/>
                  <a:gd name="connsiteX27" fmla="*/ 320 w 320"/>
                  <a:gd name="connsiteY27" fmla="*/ 317 h 428"/>
                  <a:gd name="connsiteX28" fmla="*/ 309 w 320"/>
                  <a:gd name="connsiteY28" fmla="*/ 297 h 428"/>
                  <a:gd name="connsiteX29" fmla="*/ 295 w 320"/>
                  <a:gd name="connsiteY29" fmla="*/ 302 h 428"/>
                  <a:gd name="connsiteX30" fmla="*/ 295 w 320"/>
                  <a:gd name="connsiteY30" fmla="*/ 302 h 428"/>
                  <a:gd name="connsiteX31" fmla="*/ 261 w 320"/>
                  <a:gd name="connsiteY31" fmla="*/ 316 h 428"/>
                  <a:gd name="connsiteX32" fmla="*/ 213 w 320"/>
                  <a:gd name="connsiteY32" fmla="*/ 268 h 428"/>
                  <a:gd name="connsiteX33" fmla="*/ 261 w 320"/>
                  <a:gd name="connsiteY33" fmla="*/ 219 h 428"/>
                  <a:gd name="connsiteX34" fmla="*/ 295 w 320"/>
                  <a:gd name="connsiteY34" fmla="*/ 234 h 428"/>
                  <a:gd name="connsiteX35" fmla="*/ 295 w 320"/>
                  <a:gd name="connsiteY35" fmla="*/ 234 h 428"/>
                  <a:gd name="connsiteX36" fmla="*/ 309 w 320"/>
                  <a:gd name="connsiteY36" fmla="*/ 239 h 428"/>
                  <a:gd name="connsiteX37" fmla="*/ 320 w 320"/>
                  <a:gd name="connsiteY37" fmla="*/ 219 h 428"/>
                  <a:gd name="connsiteX38" fmla="*/ 320 w 320"/>
                  <a:gd name="connsiteY38" fmla="*/ 140 h 428"/>
                  <a:gd name="connsiteX39" fmla="*/ 320 w 320"/>
                  <a:gd name="connsiteY39" fmla="*/ 140 h 428"/>
                  <a:gd name="connsiteX40" fmla="*/ 320 w 320"/>
                  <a:gd name="connsiteY40"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111 w 320"/>
                  <a:gd name="connsiteY18" fmla="*/ 369 h 428"/>
                  <a:gd name="connsiteX19" fmla="*/ 160 w 320"/>
                  <a:gd name="connsiteY19" fmla="*/ 321 h 428"/>
                  <a:gd name="connsiteX20" fmla="*/ 208 w 320"/>
                  <a:gd name="connsiteY20" fmla="*/ 369 h 428"/>
                  <a:gd name="connsiteX21" fmla="*/ 194 w 320"/>
                  <a:gd name="connsiteY21" fmla="*/ 403 h 428"/>
                  <a:gd name="connsiteX22" fmla="*/ 194 w 320"/>
                  <a:gd name="connsiteY22" fmla="*/ 403 h 428"/>
                  <a:gd name="connsiteX23" fmla="*/ 189 w 320"/>
                  <a:gd name="connsiteY23" fmla="*/ 417 h 428"/>
                  <a:gd name="connsiteX24" fmla="*/ 210 w 320"/>
                  <a:gd name="connsiteY24" fmla="*/ 428 h 428"/>
                  <a:gd name="connsiteX25" fmla="*/ 320 w 320"/>
                  <a:gd name="connsiteY25" fmla="*/ 428 h 428"/>
                  <a:gd name="connsiteX26" fmla="*/ 320 w 320"/>
                  <a:gd name="connsiteY26" fmla="*/ 317 h 428"/>
                  <a:gd name="connsiteX27" fmla="*/ 309 w 320"/>
                  <a:gd name="connsiteY27" fmla="*/ 297 h 428"/>
                  <a:gd name="connsiteX28" fmla="*/ 295 w 320"/>
                  <a:gd name="connsiteY28" fmla="*/ 302 h 428"/>
                  <a:gd name="connsiteX29" fmla="*/ 295 w 320"/>
                  <a:gd name="connsiteY29" fmla="*/ 302 h 428"/>
                  <a:gd name="connsiteX30" fmla="*/ 261 w 320"/>
                  <a:gd name="connsiteY30" fmla="*/ 316 h 428"/>
                  <a:gd name="connsiteX31" fmla="*/ 213 w 320"/>
                  <a:gd name="connsiteY31" fmla="*/ 268 h 428"/>
                  <a:gd name="connsiteX32" fmla="*/ 261 w 320"/>
                  <a:gd name="connsiteY32" fmla="*/ 219 h 428"/>
                  <a:gd name="connsiteX33" fmla="*/ 295 w 320"/>
                  <a:gd name="connsiteY33" fmla="*/ 234 h 428"/>
                  <a:gd name="connsiteX34" fmla="*/ 295 w 320"/>
                  <a:gd name="connsiteY34" fmla="*/ 234 h 428"/>
                  <a:gd name="connsiteX35" fmla="*/ 309 w 320"/>
                  <a:gd name="connsiteY35" fmla="*/ 239 h 428"/>
                  <a:gd name="connsiteX36" fmla="*/ 320 w 320"/>
                  <a:gd name="connsiteY36" fmla="*/ 219 h 428"/>
                  <a:gd name="connsiteX37" fmla="*/ 320 w 320"/>
                  <a:gd name="connsiteY37" fmla="*/ 140 h 428"/>
                  <a:gd name="connsiteX38" fmla="*/ 320 w 320"/>
                  <a:gd name="connsiteY38" fmla="*/ 140 h 428"/>
                  <a:gd name="connsiteX39" fmla="*/ 320 w 320"/>
                  <a:gd name="connsiteY39"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111 w 320"/>
                  <a:gd name="connsiteY18" fmla="*/ 369 h 428"/>
                  <a:gd name="connsiteX19" fmla="*/ 208 w 320"/>
                  <a:gd name="connsiteY19" fmla="*/ 369 h 428"/>
                  <a:gd name="connsiteX20" fmla="*/ 194 w 320"/>
                  <a:gd name="connsiteY20" fmla="*/ 403 h 428"/>
                  <a:gd name="connsiteX21" fmla="*/ 194 w 320"/>
                  <a:gd name="connsiteY21" fmla="*/ 403 h 428"/>
                  <a:gd name="connsiteX22" fmla="*/ 189 w 320"/>
                  <a:gd name="connsiteY22" fmla="*/ 417 h 428"/>
                  <a:gd name="connsiteX23" fmla="*/ 210 w 320"/>
                  <a:gd name="connsiteY23" fmla="*/ 428 h 428"/>
                  <a:gd name="connsiteX24" fmla="*/ 320 w 320"/>
                  <a:gd name="connsiteY24" fmla="*/ 428 h 428"/>
                  <a:gd name="connsiteX25" fmla="*/ 320 w 320"/>
                  <a:gd name="connsiteY25" fmla="*/ 317 h 428"/>
                  <a:gd name="connsiteX26" fmla="*/ 309 w 320"/>
                  <a:gd name="connsiteY26" fmla="*/ 297 h 428"/>
                  <a:gd name="connsiteX27" fmla="*/ 295 w 320"/>
                  <a:gd name="connsiteY27" fmla="*/ 302 h 428"/>
                  <a:gd name="connsiteX28" fmla="*/ 295 w 320"/>
                  <a:gd name="connsiteY28" fmla="*/ 302 h 428"/>
                  <a:gd name="connsiteX29" fmla="*/ 261 w 320"/>
                  <a:gd name="connsiteY29" fmla="*/ 316 h 428"/>
                  <a:gd name="connsiteX30" fmla="*/ 213 w 320"/>
                  <a:gd name="connsiteY30" fmla="*/ 268 h 428"/>
                  <a:gd name="connsiteX31" fmla="*/ 261 w 320"/>
                  <a:gd name="connsiteY31" fmla="*/ 219 h 428"/>
                  <a:gd name="connsiteX32" fmla="*/ 295 w 320"/>
                  <a:gd name="connsiteY32" fmla="*/ 234 h 428"/>
                  <a:gd name="connsiteX33" fmla="*/ 295 w 320"/>
                  <a:gd name="connsiteY33" fmla="*/ 234 h 428"/>
                  <a:gd name="connsiteX34" fmla="*/ 309 w 320"/>
                  <a:gd name="connsiteY34" fmla="*/ 239 h 428"/>
                  <a:gd name="connsiteX35" fmla="*/ 320 w 320"/>
                  <a:gd name="connsiteY35" fmla="*/ 219 h 428"/>
                  <a:gd name="connsiteX36" fmla="*/ 320 w 320"/>
                  <a:gd name="connsiteY36" fmla="*/ 140 h 428"/>
                  <a:gd name="connsiteX37" fmla="*/ 320 w 320"/>
                  <a:gd name="connsiteY37" fmla="*/ 140 h 428"/>
                  <a:gd name="connsiteX38" fmla="*/ 320 w 320"/>
                  <a:gd name="connsiteY38"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208 w 320"/>
                  <a:gd name="connsiteY18" fmla="*/ 369 h 428"/>
                  <a:gd name="connsiteX19" fmla="*/ 194 w 320"/>
                  <a:gd name="connsiteY19" fmla="*/ 403 h 428"/>
                  <a:gd name="connsiteX20" fmla="*/ 194 w 320"/>
                  <a:gd name="connsiteY20" fmla="*/ 403 h 428"/>
                  <a:gd name="connsiteX21" fmla="*/ 189 w 320"/>
                  <a:gd name="connsiteY21" fmla="*/ 417 h 428"/>
                  <a:gd name="connsiteX22" fmla="*/ 210 w 320"/>
                  <a:gd name="connsiteY22" fmla="*/ 428 h 428"/>
                  <a:gd name="connsiteX23" fmla="*/ 320 w 320"/>
                  <a:gd name="connsiteY23" fmla="*/ 428 h 428"/>
                  <a:gd name="connsiteX24" fmla="*/ 320 w 320"/>
                  <a:gd name="connsiteY24" fmla="*/ 317 h 428"/>
                  <a:gd name="connsiteX25" fmla="*/ 309 w 320"/>
                  <a:gd name="connsiteY25" fmla="*/ 297 h 428"/>
                  <a:gd name="connsiteX26" fmla="*/ 295 w 320"/>
                  <a:gd name="connsiteY26" fmla="*/ 302 h 428"/>
                  <a:gd name="connsiteX27" fmla="*/ 295 w 320"/>
                  <a:gd name="connsiteY27" fmla="*/ 302 h 428"/>
                  <a:gd name="connsiteX28" fmla="*/ 261 w 320"/>
                  <a:gd name="connsiteY28" fmla="*/ 316 h 428"/>
                  <a:gd name="connsiteX29" fmla="*/ 213 w 320"/>
                  <a:gd name="connsiteY29" fmla="*/ 268 h 428"/>
                  <a:gd name="connsiteX30" fmla="*/ 261 w 320"/>
                  <a:gd name="connsiteY30" fmla="*/ 219 h 428"/>
                  <a:gd name="connsiteX31" fmla="*/ 295 w 320"/>
                  <a:gd name="connsiteY31" fmla="*/ 234 h 428"/>
                  <a:gd name="connsiteX32" fmla="*/ 295 w 320"/>
                  <a:gd name="connsiteY32" fmla="*/ 234 h 428"/>
                  <a:gd name="connsiteX33" fmla="*/ 309 w 320"/>
                  <a:gd name="connsiteY33" fmla="*/ 239 h 428"/>
                  <a:gd name="connsiteX34" fmla="*/ 320 w 320"/>
                  <a:gd name="connsiteY34" fmla="*/ 219 h 428"/>
                  <a:gd name="connsiteX35" fmla="*/ 320 w 320"/>
                  <a:gd name="connsiteY35" fmla="*/ 140 h 428"/>
                  <a:gd name="connsiteX36" fmla="*/ 320 w 320"/>
                  <a:gd name="connsiteY36" fmla="*/ 140 h 428"/>
                  <a:gd name="connsiteX37" fmla="*/ 320 w 320"/>
                  <a:gd name="connsiteY37"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194 w 320"/>
                  <a:gd name="connsiteY18" fmla="*/ 403 h 428"/>
                  <a:gd name="connsiteX19" fmla="*/ 194 w 320"/>
                  <a:gd name="connsiteY19" fmla="*/ 403 h 428"/>
                  <a:gd name="connsiteX20" fmla="*/ 189 w 320"/>
                  <a:gd name="connsiteY20" fmla="*/ 417 h 428"/>
                  <a:gd name="connsiteX21" fmla="*/ 210 w 320"/>
                  <a:gd name="connsiteY21" fmla="*/ 428 h 428"/>
                  <a:gd name="connsiteX22" fmla="*/ 320 w 320"/>
                  <a:gd name="connsiteY22" fmla="*/ 428 h 428"/>
                  <a:gd name="connsiteX23" fmla="*/ 320 w 320"/>
                  <a:gd name="connsiteY23" fmla="*/ 317 h 428"/>
                  <a:gd name="connsiteX24" fmla="*/ 309 w 320"/>
                  <a:gd name="connsiteY24" fmla="*/ 297 h 428"/>
                  <a:gd name="connsiteX25" fmla="*/ 295 w 320"/>
                  <a:gd name="connsiteY25" fmla="*/ 302 h 428"/>
                  <a:gd name="connsiteX26" fmla="*/ 295 w 320"/>
                  <a:gd name="connsiteY26" fmla="*/ 302 h 428"/>
                  <a:gd name="connsiteX27" fmla="*/ 261 w 320"/>
                  <a:gd name="connsiteY27" fmla="*/ 316 h 428"/>
                  <a:gd name="connsiteX28" fmla="*/ 213 w 320"/>
                  <a:gd name="connsiteY28" fmla="*/ 268 h 428"/>
                  <a:gd name="connsiteX29" fmla="*/ 261 w 320"/>
                  <a:gd name="connsiteY29" fmla="*/ 219 h 428"/>
                  <a:gd name="connsiteX30" fmla="*/ 295 w 320"/>
                  <a:gd name="connsiteY30" fmla="*/ 234 h 428"/>
                  <a:gd name="connsiteX31" fmla="*/ 295 w 320"/>
                  <a:gd name="connsiteY31" fmla="*/ 234 h 428"/>
                  <a:gd name="connsiteX32" fmla="*/ 309 w 320"/>
                  <a:gd name="connsiteY32" fmla="*/ 239 h 428"/>
                  <a:gd name="connsiteX33" fmla="*/ 320 w 320"/>
                  <a:gd name="connsiteY33" fmla="*/ 219 h 428"/>
                  <a:gd name="connsiteX34" fmla="*/ 320 w 320"/>
                  <a:gd name="connsiteY34" fmla="*/ 140 h 428"/>
                  <a:gd name="connsiteX35" fmla="*/ 320 w 320"/>
                  <a:gd name="connsiteY35" fmla="*/ 140 h 428"/>
                  <a:gd name="connsiteX36" fmla="*/ 320 w 320"/>
                  <a:gd name="connsiteY36"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194 w 320"/>
                  <a:gd name="connsiteY18" fmla="*/ 403 h 428"/>
                  <a:gd name="connsiteX19" fmla="*/ 189 w 320"/>
                  <a:gd name="connsiteY19" fmla="*/ 417 h 428"/>
                  <a:gd name="connsiteX20" fmla="*/ 210 w 320"/>
                  <a:gd name="connsiteY20" fmla="*/ 428 h 428"/>
                  <a:gd name="connsiteX21" fmla="*/ 320 w 320"/>
                  <a:gd name="connsiteY21" fmla="*/ 428 h 428"/>
                  <a:gd name="connsiteX22" fmla="*/ 320 w 320"/>
                  <a:gd name="connsiteY22" fmla="*/ 317 h 428"/>
                  <a:gd name="connsiteX23" fmla="*/ 309 w 320"/>
                  <a:gd name="connsiteY23" fmla="*/ 297 h 428"/>
                  <a:gd name="connsiteX24" fmla="*/ 295 w 320"/>
                  <a:gd name="connsiteY24" fmla="*/ 302 h 428"/>
                  <a:gd name="connsiteX25" fmla="*/ 295 w 320"/>
                  <a:gd name="connsiteY25" fmla="*/ 302 h 428"/>
                  <a:gd name="connsiteX26" fmla="*/ 261 w 320"/>
                  <a:gd name="connsiteY26" fmla="*/ 316 h 428"/>
                  <a:gd name="connsiteX27" fmla="*/ 213 w 320"/>
                  <a:gd name="connsiteY27" fmla="*/ 268 h 428"/>
                  <a:gd name="connsiteX28" fmla="*/ 261 w 320"/>
                  <a:gd name="connsiteY28" fmla="*/ 219 h 428"/>
                  <a:gd name="connsiteX29" fmla="*/ 295 w 320"/>
                  <a:gd name="connsiteY29" fmla="*/ 234 h 428"/>
                  <a:gd name="connsiteX30" fmla="*/ 295 w 320"/>
                  <a:gd name="connsiteY30" fmla="*/ 234 h 428"/>
                  <a:gd name="connsiteX31" fmla="*/ 309 w 320"/>
                  <a:gd name="connsiteY31" fmla="*/ 239 h 428"/>
                  <a:gd name="connsiteX32" fmla="*/ 320 w 320"/>
                  <a:gd name="connsiteY32" fmla="*/ 219 h 428"/>
                  <a:gd name="connsiteX33" fmla="*/ 320 w 320"/>
                  <a:gd name="connsiteY33" fmla="*/ 140 h 428"/>
                  <a:gd name="connsiteX34" fmla="*/ 320 w 320"/>
                  <a:gd name="connsiteY34" fmla="*/ 140 h 428"/>
                  <a:gd name="connsiteX35" fmla="*/ 320 w 320"/>
                  <a:gd name="connsiteY35"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189 w 320"/>
                  <a:gd name="connsiteY18" fmla="*/ 417 h 428"/>
                  <a:gd name="connsiteX19" fmla="*/ 210 w 320"/>
                  <a:gd name="connsiteY19" fmla="*/ 428 h 428"/>
                  <a:gd name="connsiteX20" fmla="*/ 320 w 320"/>
                  <a:gd name="connsiteY20" fmla="*/ 428 h 428"/>
                  <a:gd name="connsiteX21" fmla="*/ 320 w 320"/>
                  <a:gd name="connsiteY21" fmla="*/ 317 h 428"/>
                  <a:gd name="connsiteX22" fmla="*/ 309 w 320"/>
                  <a:gd name="connsiteY22" fmla="*/ 297 h 428"/>
                  <a:gd name="connsiteX23" fmla="*/ 295 w 320"/>
                  <a:gd name="connsiteY23" fmla="*/ 302 h 428"/>
                  <a:gd name="connsiteX24" fmla="*/ 295 w 320"/>
                  <a:gd name="connsiteY24" fmla="*/ 302 h 428"/>
                  <a:gd name="connsiteX25" fmla="*/ 261 w 320"/>
                  <a:gd name="connsiteY25" fmla="*/ 316 h 428"/>
                  <a:gd name="connsiteX26" fmla="*/ 213 w 320"/>
                  <a:gd name="connsiteY26" fmla="*/ 268 h 428"/>
                  <a:gd name="connsiteX27" fmla="*/ 261 w 320"/>
                  <a:gd name="connsiteY27" fmla="*/ 219 h 428"/>
                  <a:gd name="connsiteX28" fmla="*/ 295 w 320"/>
                  <a:gd name="connsiteY28" fmla="*/ 234 h 428"/>
                  <a:gd name="connsiteX29" fmla="*/ 295 w 320"/>
                  <a:gd name="connsiteY29" fmla="*/ 234 h 428"/>
                  <a:gd name="connsiteX30" fmla="*/ 309 w 320"/>
                  <a:gd name="connsiteY30" fmla="*/ 239 h 428"/>
                  <a:gd name="connsiteX31" fmla="*/ 320 w 320"/>
                  <a:gd name="connsiteY31" fmla="*/ 219 h 428"/>
                  <a:gd name="connsiteX32" fmla="*/ 320 w 320"/>
                  <a:gd name="connsiteY32" fmla="*/ 140 h 428"/>
                  <a:gd name="connsiteX33" fmla="*/ 320 w 320"/>
                  <a:gd name="connsiteY33" fmla="*/ 140 h 428"/>
                  <a:gd name="connsiteX34" fmla="*/ 320 w 320"/>
                  <a:gd name="connsiteY34"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89 w 320"/>
                  <a:gd name="connsiteY17" fmla="*/ 417 h 428"/>
                  <a:gd name="connsiteX18" fmla="*/ 210 w 320"/>
                  <a:gd name="connsiteY18" fmla="*/ 428 h 428"/>
                  <a:gd name="connsiteX19" fmla="*/ 320 w 320"/>
                  <a:gd name="connsiteY19" fmla="*/ 428 h 428"/>
                  <a:gd name="connsiteX20" fmla="*/ 320 w 320"/>
                  <a:gd name="connsiteY20" fmla="*/ 317 h 428"/>
                  <a:gd name="connsiteX21" fmla="*/ 309 w 320"/>
                  <a:gd name="connsiteY21" fmla="*/ 297 h 428"/>
                  <a:gd name="connsiteX22" fmla="*/ 295 w 320"/>
                  <a:gd name="connsiteY22" fmla="*/ 302 h 428"/>
                  <a:gd name="connsiteX23" fmla="*/ 295 w 320"/>
                  <a:gd name="connsiteY23" fmla="*/ 302 h 428"/>
                  <a:gd name="connsiteX24" fmla="*/ 261 w 320"/>
                  <a:gd name="connsiteY24" fmla="*/ 316 h 428"/>
                  <a:gd name="connsiteX25" fmla="*/ 213 w 320"/>
                  <a:gd name="connsiteY25" fmla="*/ 268 h 428"/>
                  <a:gd name="connsiteX26" fmla="*/ 261 w 320"/>
                  <a:gd name="connsiteY26" fmla="*/ 219 h 428"/>
                  <a:gd name="connsiteX27" fmla="*/ 295 w 320"/>
                  <a:gd name="connsiteY27" fmla="*/ 234 h 428"/>
                  <a:gd name="connsiteX28" fmla="*/ 295 w 320"/>
                  <a:gd name="connsiteY28" fmla="*/ 234 h 428"/>
                  <a:gd name="connsiteX29" fmla="*/ 309 w 320"/>
                  <a:gd name="connsiteY29" fmla="*/ 239 h 428"/>
                  <a:gd name="connsiteX30" fmla="*/ 320 w 320"/>
                  <a:gd name="connsiteY30" fmla="*/ 219 h 428"/>
                  <a:gd name="connsiteX31" fmla="*/ 320 w 320"/>
                  <a:gd name="connsiteY31" fmla="*/ 140 h 428"/>
                  <a:gd name="connsiteX32" fmla="*/ 320 w 320"/>
                  <a:gd name="connsiteY32" fmla="*/ 140 h 428"/>
                  <a:gd name="connsiteX33" fmla="*/ 320 w 320"/>
                  <a:gd name="connsiteY33"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89 w 320"/>
                  <a:gd name="connsiteY16" fmla="*/ 417 h 428"/>
                  <a:gd name="connsiteX17" fmla="*/ 210 w 320"/>
                  <a:gd name="connsiteY17" fmla="*/ 428 h 428"/>
                  <a:gd name="connsiteX18" fmla="*/ 320 w 320"/>
                  <a:gd name="connsiteY18" fmla="*/ 428 h 428"/>
                  <a:gd name="connsiteX19" fmla="*/ 320 w 320"/>
                  <a:gd name="connsiteY19" fmla="*/ 317 h 428"/>
                  <a:gd name="connsiteX20" fmla="*/ 309 w 320"/>
                  <a:gd name="connsiteY20" fmla="*/ 297 h 428"/>
                  <a:gd name="connsiteX21" fmla="*/ 295 w 320"/>
                  <a:gd name="connsiteY21" fmla="*/ 302 h 428"/>
                  <a:gd name="connsiteX22" fmla="*/ 295 w 320"/>
                  <a:gd name="connsiteY22" fmla="*/ 302 h 428"/>
                  <a:gd name="connsiteX23" fmla="*/ 261 w 320"/>
                  <a:gd name="connsiteY23" fmla="*/ 316 h 428"/>
                  <a:gd name="connsiteX24" fmla="*/ 213 w 320"/>
                  <a:gd name="connsiteY24" fmla="*/ 268 h 428"/>
                  <a:gd name="connsiteX25" fmla="*/ 261 w 320"/>
                  <a:gd name="connsiteY25" fmla="*/ 219 h 428"/>
                  <a:gd name="connsiteX26" fmla="*/ 295 w 320"/>
                  <a:gd name="connsiteY26" fmla="*/ 234 h 428"/>
                  <a:gd name="connsiteX27" fmla="*/ 295 w 320"/>
                  <a:gd name="connsiteY27" fmla="*/ 234 h 428"/>
                  <a:gd name="connsiteX28" fmla="*/ 309 w 320"/>
                  <a:gd name="connsiteY28" fmla="*/ 239 h 428"/>
                  <a:gd name="connsiteX29" fmla="*/ 320 w 320"/>
                  <a:gd name="connsiteY29" fmla="*/ 219 h 428"/>
                  <a:gd name="connsiteX30" fmla="*/ 320 w 320"/>
                  <a:gd name="connsiteY30" fmla="*/ 140 h 428"/>
                  <a:gd name="connsiteX31" fmla="*/ 320 w 320"/>
                  <a:gd name="connsiteY31" fmla="*/ 140 h 428"/>
                  <a:gd name="connsiteX32" fmla="*/ 320 w 320"/>
                  <a:gd name="connsiteY32"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89 w 320"/>
                  <a:gd name="connsiteY15" fmla="*/ 417 h 428"/>
                  <a:gd name="connsiteX16" fmla="*/ 210 w 320"/>
                  <a:gd name="connsiteY16" fmla="*/ 428 h 428"/>
                  <a:gd name="connsiteX17" fmla="*/ 320 w 320"/>
                  <a:gd name="connsiteY17" fmla="*/ 428 h 428"/>
                  <a:gd name="connsiteX18" fmla="*/ 320 w 320"/>
                  <a:gd name="connsiteY18" fmla="*/ 317 h 428"/>
                  <a:gd name="connsiteX19" fmla="*/ 309 w 320"/>
                  <a:gd name="connsiteY19" fmla="*/ 297 h 428"/>
                  <a:gd name="connsiteX20" fmla="*/ 295 w 320"/>
                  <a:gd name="connsiteY20" fmla="*/ 302 h 428"/>
                  <a:gd name="connsiteX21" fmla="*/ 295 w 320"/>
                  <a:gd name="connsiteY21" fmla="*/ 302 h 428"/>
                  <a:gd name="connsiteX22" fmla="*/ 261 w 320"/>
                  <a:gd name="connsiteY22" fmla="*/ 316 h 428"/>
                  <a:gd name="connsiteX23" fmla="*/ 213 w 320"/>
                  <a:gd name="connsiteY23" fmla="*/ 268 h 428"/>
                  <a:gd name="connsiteX24" fmla="*/ 261 w 320"/>
                  <a:gd name="connsiteY24" fmla="*/ 219 h 428"/>
                  <a:gd name="connsiteX25" fmla="*/ 295 w 320"/>
                  <a:gd name="connsiteY25" fmla="*/ 234 h 428"/>
                  <a:gd name="connsiteX26" fmla="*/ 295 w 320"/>
                  <a:gd name="connsiteY26" fmla="*/ 234 h 428"/>
                  <a:gd name="connsiteX27" fmla="*/ 309 w 320"/>
                  <a:gd name="connsiteY27" fmla="*/ 239 h 428"/>
                  <a:gd name="connsiteX28" fmla="*/ 320 w 320"/>
                  <a:gd name="connsiteY28" fmla="*/ 219 h 428"/>
                  <a:gd name="connsiteX29" fmla="*/ 320 w 320"/>
                  <a:gd name="connsiteY29" fmla="*/ 140 h 428"/>
                  <a:gd name="connsiteX30" fmla="*/ 320 w 320"/>
                  <a:gd name="connsiteY30" fmla="*/ 140 h 428"/>
                  <a:gd name="connsiteX31" fmla="*/ 320 w 320"/>
                  <a:gd name="connsiteY31"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210 w 320"/>
                  <a:gd name="connsiteY15" fmla="*/ 428 h 428"/>
                  <a:gd name="connsiteX16" fmla="*/ 320 w 320"/>
                  <a:gd name="connsiteY16" fmla="*/ 428 h 428"/>
                  <a:gd name="connsiteX17" fmla="*/ 320 w 320"/>
                  <a:gd name="connsiteY17" fmla="*/ 317 h 428"/>
                  <a:gd name="connsiteX18" fmla="*/ 309 w 320"/>
                  <a:gd name="connsiteY18" fmla="*/ 297 h 428"/>
                  <a:gd name="connsiteX19" fmla="*/ 295 w 320"/>
                  <a:gd name="connsiteY19" fmla="*/ 302 h 428"/>
                  <a:gd name="connsiteX20" fmla="*/ 295 w 320"/>
                  <a:gd name="connsiteY20" fmla="*/ 302 h 428"/>
                  <a:gd name="connsiteX21" fmla="*/ 261 w 320"/>
                  <a:gd name="connsiteY21" fmla="*/ 316 h 428"/>
                  <a:gd name="connsiteX22" fmla="*/ 213 w 320"/>
                  <a:gd name="connsiteY22" fmla="*/ 268 h 428"/>
                  <a:gd name="connsiteX23" fmla="*/ 261 w 320"/>
                  <a:gd name="connsiteY23" fmla="*/ 219 h 428"/>
                  <a:gd name="connsiteX24" fmla="*/ 295 w 320"/>
                  <a:gd name="connsiteY24" fmla="*/ 234 h 428"/>
                  <a:gd name="connsiteX25" fmla="*/ 295 w 320"/>
                  <a:gd name="connsiteY25" fmla="*/ 234 h 428"/>
                  <a:gd name="connsiteX26" fmla="*/ 309 w 320"/>
                  <a:gd name="connsiteY26" fmla="*/ 239 h 428"/>
                  <a:gd name="connsiteX27" fmla="*/ 320 w 320"/>
                  <a:gd name="connsiteY27" fmla="*/ 219 h 428"/>
                  <a:gd name="connsiteX28" fmla="*/ 320 w 320"/>
                  <a:gd name="connsiteY28" fmla="*/ 140 h 428"/>
                  <a:gd name="connsiteX29" fmla="*/ 320 w 320"/>
                  <a:gd name="connsiteY29" fmla="*/ 140 h 428"/>
                  <a:gd name="connsiteX30" fmla="*/ 320 w 320"/>
                  <a:gd name="connsiteY30"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320 w 320"/>
                  <a:gd name="connsiteY15" fmla="*/ 428 h 428"/>
                  <a:gd name="connsiteX16" fmla="*/ 320 w 320"/>
                  <a:gd name="connsiteY16" fmla="*/ 317 h 428"/>
                  <a:gd name="connsiteX17" fmla="*/ 309 w 320"/>
                  <a:gd name="connsiteY17" fmla="*/ 297 h 428"/>
                  <a:gd name="connsiteX18" fmla="*/ 295 w 320"/>
                  <a:gd name="connsiteY18" fmla="*/ 302 h 428"/>
                  <a:gd name="connsiteX19" fmla="*/ 295 w 320"/>
                  <a:gd name="connsiteY19" fmla="*/ 302 h 428"/>
                  <a:gd name="connsiteX20" fmla="*/ 261 w 320"/>
                  <a:gd name="connsiteY20" fmla="*/ 316 h 428"/>
                  <a:gd name="connsiteX21" fmla="*/ 213 w 320"/>
                  <a:gd name="connsiteY21" fmla="*/ 268 h 428"/>
                  <a:gd name="connsiteX22" fmla="*/ 261 w 320"/>
                  <a:gd name="connsiteY22" fmla="*/ 219 h 428"/>
                  <a:gd name="connsiteX23" fmla="*/ 295 w 320"/>
                  <a:gd name="connsiteY23" fmla="*/ 234 h 428"/>
                  <a:gd name="connsiteX24" fmla="*/ 295 w 320"/>
                  <a:gd name="connsiteY24" fmla="*/ 234 h 428"/>
                  <a:gd name="connsiteX25" fmla="*/ 309 w 320"/>
                  <a:gd name="connsiteY25" fmla="*/ 239 h 428"/>
                  <a:gd name="connsiteX26" fmla="*/ 320 w 320"/>
                  <a:gd name="connsiteY26" fmla="*/ 219 h 428"/>
                  <a:gd name="connsiteX27" fmla="*/ 320 w 320"/>
                  <a:gd name="connsiteY27" fmla="*/ 140 h 428"/>
                  <a:gd name="connsiteX28" fmla="*/ 320 w 320"/>
                  <a:gd name="connsiteY28" fmla="*/ 140 h 428"/>
                  <a:gd name="connsiteX29" fmla="*/ 320 w 320"/>
                  <a:gd name="connsiteY29"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320 w 320"/>
                  <a:gd name="connsiteY14" fmla="*/ 428 h 428"/>
                  <a:gd name="connsiteX15" fmla="*/ 320 w 320"/>
                  <a:gd name="connsiteY15" fmla="*/ 317 h 428"/>
                  <a:gd name="connsiteX16" fmla="*/ 309 w 320"/>
                  <a:gd name="connsiteY16" fmla="*/ 297 h 428"/>
                  <a:gd name="connsiteX17" fmla="*/ 295 w 320"/>
                  <a:gd name="connsiteY17" fmla="*/ 302 h 428"/>
                  <a:gd name="connsiteX18" fmla="*/ 295 w 320"/>
                  <a:gd name="connsiteY18" fmla="*/ 302 h 428"/>
                  <a:gd name="connsiteX19" fmla="*/ 261 w 320"/>
                  <a:gd name="connsiteY19" fmla="*/ 316 h 428"/>
                  <a:gd name="connsiteX20" fmla="*/ 213 w 320"/>
                  <a:gd name="connsiteY20" fmla="*/ 268 h 428"/>
                  <a:gd name="connsiteX21" fmla="*/ 261 w 320"/>
                  <a:gd name="connsiteY21" fmla="*/ 219 h 428"/>
                  <a:gd name="connsiteX22" fmla="*/ 295 w 320"/>
                  <a:gd name="connsiteY22" fmla="*/ 234 h 428"/>
                  <a:gd name="connsiteX23" fmla="*/ 295 w 320"/>
                  <a:gd name="connsiteY23" fmla="*/ 234 h 428"/>
                  <a:gd name="connsiteX24" fmla="*/ 309 w 320"/>
                  <a:gd name="connsiteY24" fmla="*/ 239 h 428"/>
                  <a:gd name="connsiteX25" fmla="*/ 320 w 320"/>
                  <a:gd name="connsiteY25" fmla="*/ 219 h 428"/>
                  <a:gd name="connsiteX26" fmla="*/ 320 w 320"/>
                  <a:gd name="connsiteY26" fmla="*/ 140 h 428"/>
                  <a:gd name="connsiteX27" fmla="*/ 320 w 320"/>
                  <a:gd name="connsiteY27" fmla="*/ 140 h 428"/>
                  <a:gd name="connsiteX28" fmla="*/ 320 w 320"/>
                  <a:gd name="connsiteY28" fmla="*/ 108 h 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0" h="428">
                    <a:moveTo>
                      <a:pt x="320" y="108"/>
                    </a:moveTo>
                    <a:lnTo>
                      <a:pt x="320" y="108"/>
                    </a:lnTo>
                    <a:lnTo>
                      <a:pt x="320" y="108"/>
                    </a:lnTo>
                    <a:lnTo>
                      <a:pt x="198" y="108"/>
                    </a:lnTo>
                    <a:cubicBezTo>
                      <a:pt x="186" y="103"/>
                      <a:pt x="179" y="95"/>
                      <a:pt x="179" y="82"/>
                    </a:cubicBezTo>
                    <a:cubicBezTo>
                      <a:pt x="179" y="77"/>
                      <a:pt x="180" y="73"/>
                      <a:pt x="182" y="68"/>
                    </a:cubicBezTo>
                    <a:cubicBezTo>
                      <a:pt x="192" y="62"/>
                      <a:pt x="199" y="50"/>
                      <a:pt x="199" y="37"/>
                    </a:cubicBezTo>
                    <a:cubicBezTo>
                      <a:pt x="199" y="16"/>
                      <a:pt x="181" y="0"/>
                      <a:pt x="160" y="0"/>
                    </a:cubicBezTo>
                    <a:cubicBezTo>
                      <a:pt x="139" y="0"/>
                      <a:pt x="122" y="16"/>
                      <a:pt x="122" y="37"/>
                    </a:cubicBezTo>
                    <a:cubicBezTo>
                      <a:pt x="122" y="50"/>
                      <a:pt x="129" y="62"/>
                      <a:pt x="140" y="69"/>
                    </a:cubicBezTo>
                    <a:cubicBezTo>
                      <a:pt x="141" y="73"/>
                      <a:pt x="142" y="77"/>
                      <a:pt x="142" y="82"/>
                    </a:cubicBezTo>
                    <a:cubicBezTo>
                      <a:pt x="142" y="95"/>
                      <a:pt x="135" y="103"/>
                      <a:pt x="123" y="108"/>
                    </a:cubicBezTo>
                    <a:lnTo>
                      <a:pt x="0" y="108"/>
                    </a:lnTo>
                    <a:lnTo>
                      <a:pt x="0" y="428"/>
                    </a:lnTo>
                    <a:lnTo>
                      <a:pt x="320" y="428"/>
                    </a:lnTo>
                    <a:lnTo>
                      <a:pt x="320" y="317"/>
                    </a:lnTo>
                    <a:cubicBezTo>
                      <a:pt x="319" y="307"/>
                      <a:pt x="315" y="299"/>
                      <a:pt x="309" y="297"/>
                    </a:cubicBezTo>
                    <a:cubicBezTo>
                      <a:pt x="304" y="296"/>
                      <a:pt x="300" y="298"/>
                      <a:pt x="295" y="302"/>
                    </a:cubicBezTo>
                    <a:lnTo>
                      <a:pt x="295" y="302"/>
                    </a:lnTo>
                    <a:cubicBezTo>
                      <a:pt x="286" y="311"/>
                      <a:pt x="274" y="316"/>
                      <a:pt x="261" y="316"/>
                    </a:cubicBezTo>
                    <a:cubicBezTo>
                      <a:pt x="235" y="316"/>
                      <a:pt x="213" y="295"/>
                      <a:pt x="213" y="268"/>
                    </a:cubicBezTo>
                    <a:cubicBezTo>
                      <a:pt x="213" y="241"/>
                      <a:pt x="235" y="219"/>
                      <a:pt x="261" y="219"/>
                    </a:cubicBezTo>
                    <a:cubicBezTo>
                      <a:pt x="274" y="219"/>
                      <a:pt x="286" y="225"/>
                      <a:pt x="295" y="234"/>
                    </a:cubicBezTo>
                    <a:lnTo>
                      <a:pt x="295" y="234"/>
                    </a:lnTo>
                    <a:cubicBezTo>
                      <a:pt x="300" y="238"/>
                      <a:pt x="304" y="240"/>
                      <a:pt x="309" y="239"/>
                    </a:cubicBezTo>
                    <a:cubicBezTo>
                      <a:pt x="315" y="237"/>
                      <a:pt x="319" y="229"/>
                      <a:pt x="320" y="219"/>
                    </a:cubicBezTo>
                    <a:lnTo>
                      <a:pt x="320" y="140"/>
                    </a:lnTo>
                    <a:lnTo>
                      <a:pt x="320" y="140"/>
                    </a:lnTo>
                    <a:lnTo>
                      <a:pt x="320" y="108"/>
                    </a:lnTo>
                  </a:path>
                </a:pathLst>
              </a:custGeom>
              <a:solidFill>
                <a:srgbClr val="FFFF00"/>
              </a:solidFill>
              <a:ln w="9525">
                <a:noFill/>
                <a:round/>
                <a:headEnd/>
                <a:tailEnd/>
              </a:ln>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endParaRPr lang="en-US"/>
              </a:p>
            </p:txBody>
          </p:sp>
        </p:grpSp>
        <p:sp>
          <p:nvSpPr>
            <p:cNvPr id="8" name="AutoShape 64"/>
            <p:cNvSpPr>
              <a:spLocks noChangeArrowheads="1"/>
            </p:cNvSpPr>
            <p:nvPr/>
          </p:nvSpPr>
          <p:spPr bwMode="gray">
            <a:xfrm>
              <a:off x="4000097" y="4185428"/>
              <a:ext cx="1409893" cy="508878"/>
            </a:xfrm>
            <a:prstGeom prst="roundRect">
              <a:avLst>
                <a:gd name="adj" fmla="val 0"/>
              </a:avLst>
            </a:prstGeom>
            <a:noFill/>
            <a:ln w="38100">
              <a:noFill/>
              <a:round/>
              <a:headEnd/>
              <a:tailEnd/>
            </a:ln>
            <a:effectLst/>
          </p:spPr>
          <p:txBody>
            <a:bodyPr wrap="none" anchor="ctr"/>
            <a:lstStyle/>
            <a:p>
              <a:pPr algn="ctr" fontAlgn="auto">
                <a:spcBef>
                  <a:spcPts val="0"/>
                </a:spcBef>
                <a:spcAft>
                  <a:spcPts val="0"/>
                </a:spcAft>
                <a:defRPr/>
              </a:pPr>
              <a:r>
                <a:rPr lang="en-US" sz="3200" b="1" kern="0" dirty="0">
                  <a:solidFill>
                    <a:schemeClr val="tx1">
                      <a:lumMod val="60000"/>
                      <a:lumOff val="40000"/>
                    </a:schemeClr>
                  </a:solidFill>
                  <a:ea typeface="굴림" charset="-127"/>
                  <a:cs typeface="Arial" pitchFamily="34" charset="0"/>
                </a:rPr>
                <a:t>PIAAC</a:t>
              </a:r>
            </a:p>
          </p:txBody>
        </p:sp>
        <p:grpSp>
          <p:nvGrpSpPr>
            <p:cNvPr id="9" name="Group 28"/>
            <p:cNvGrpSpPr/>
            <p:nvPr/>
          </p:nvGrpSpPr>
          <p:grpSpPr>
            <a:xfrm rot="19798964">
              <a:off x="3946088" y="2430925"/>
              <a:ext cx="2000476" cy="1662348"/>
              <a:chOff x="3254156" y="3142550"/>
              <a:chExt cx="2000476" cy="1662348"/>
            </a:xfrm>
          </p:grpSpPr>
          <p:grpSp>
            <p:nvGrpSpPr>
              <p:cNvPr id="12" name="Group 39"/>
              <p:cNvGrpSpPr/>
              <p:nvPr/>
            </p:nvGrpSpPr>
            <p:grpSpPr>
              <a:xfrm rot="10800000">
                <a:off x="3254156" y="3142550"/>
                <a:ext cx="2000476" cy="1662348"/>
                <a:chOff x="2282959" y="3009662"/>
                <a:chExt cx="2000476" cy="1662348"/>
              </a:xfrm>
              <a:effectLst/>
            </p:grpSpPr>
            <p:sp>
              <p:nvSpPr>
                <p:cNvPr id="14" name="Freeform 27"/>
                <p:cNvSpPr>
                  <a:spLocks/>
                </p:cNvSpPr>
                <p:nvPr/>
              </p:nvSpPr>
              <p:spPr bwMode="auto">
                <a:xfrm rot="18001036">
                  <a:off x="2772467" y="3174745"/>
                  <a:ext cx="1501105" cy="1493426"/>
                </a:xfrm>
                <a:custGeom>
                  <a:avLst/>
                  <a:gdLst>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23 w 318"/>
                    <a:gd name="connsiteY4" fmla="*/ 293 h 318"/>
                    <a:gd name="connsiteX5" fmla="*/ 109 w 318"/>
                    <a:gd name="connsiteY5" fmla="*/ 259 h 318"/>
                    <a:gd name="connsiteX6" fmla="*/ 206 w 318"/>
                    <a:gd name="connsiteY6" fmla="*/ 259 h 318"/>
                    <a:gd name="connsiteX7" fmla="*/ 192 w 318"/>
                    <a:gd name="connsiteY7" fmla="*/ 293 h 318"/>
                    <a:gd name="connsiteX8" fmla="*/ 192 w 318"/>
                    <a:gd name="connsiteY8" fmla="*/ 293 h 318"/>
                    <a:gd name="connsiteX9" fmla="*/ 187 w 318"/>
                    <a:gd name="connsiteY9" fmla="*/ 307 h 318"/>
                    <a:gd name="connsiteX10" fmla="*/ 208 w 318"/>
                    <a:gd name="connsiteY10" fmla="*/ 318 h 318"/>
                    <a:gd name="connsiteX11" fmla="*/ 318 w 318"/>
                    <a:gd name="connsiteY11" fmla="*/ 318 h 318"/>
                    <a:gd name="connsiteX12" fmla="*/ 318 w 318"/>
                    <a:gd name="connsiteY12" fmla="*/ 207 h 318"/>
                    <a:gd name="connsiteX13" fmla="*/ 307 w 318"/>
                    <a:gd name="connsiteY13" fmla="*/ 187 h 318"/>
                    <a:gd name="connsiteX14" fmla="*/ 293 w 318"/>
                    <a:gd name="connsiteY14" fmla="*/ 192 h 318"/>
                    <a:gd name="connsiteX15" fmla="*/ 293 w 318"/>
                    <a:gd name="connsiteY15" fmla="*/ 192 h 318"/>
                    <a:gd name="connsiteX16" fmla="*/ 259 w 318"/>
                    <a:gd name="connsiteY16" fmla="*/ 206 h 318"/>
                    <a:gd name="connsiteX17" fmla="*/ 211 w 318"/>
                    <a:gd name="connsiteY17" fmla="*/ 158 h 318"/>
                    <a:gd name="connsiteX18" fmla="*/ 259 w 318"/>
                    <a:gd name="connsiteY18" fmla="*/ 109 h 318"/>
                    <a:gd name="connsiteX19" fmla="*/ 293 w 318"/>
                    <a:gd name="connsiteY19" fmla="*/ 124 h 318"/>
                    <a:gd name="connsiteX20" fmla="*/ 293 w 318"/>
                    <a:gd name="connsiteY20" fmla="*/ 124 h 318"/>
                    <a:gd name="connsiteX21" fmla="*/ 307 w 318"/>
                    <a:gd name="connsiteY21" fmla="*/ 129 h 318"/>
                    <a:gd name="connsiteX22" fmla="*/ 318 w 318"/>
                    <a:gd name="connsiteY22" fmla="*/ 109 h 318"/>
                    <a:gd name="connsiteX23" fmla="*/ 318 w 318"/>
                    <a:gd name="connsiteY23" fmla="*/ 30 h 318"/>
                    <a:gd name="connsiteX24" fmla="*/ 318 w 318"/>
                    <a:gd name="connsiteY24" fmla="*/ 0 h 318"/>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23 w 318"/>
                    <a:gd name="connsiteY4" fmla="*/ 293 h 318"/>
                    <a:gd name="connsiteX5" fmla="*/ 206 w 318"/>
                    <a:gd name="connsiteY5" fmla="*/ 259 h 318"/>
                    <a:gd name="connsiteX6" fmla="*/ 192 w 318"/>
                    <a:gd name="connsiteY6" fmla="*/ 293 h 318"/>
                    <a:gd name="connsiteX7" fmla="*/ 192 w 318"/>
                    <a:gd name="connsiteY7" fmla="*/ 293 h 318"/>
                    <a:gd name="connsiteX8" fmla="*/ 187 w 318"/>
                    <a:gd name="connsiteY8" fmla="*/ 307 h 318"/>
                    <a:gd name="connsiteX9" fmla="*/ 208 w 318"/>
                    <a:gd name="connsiteY9" fmla="*/ 318 h 318"/>
                    <a:gd name="connsiteX10" fmla="*/ 318 w 318"/>
                    <a:gd name="connsiteY10" fmla="*/ 318 h 318"/>
                    <a:gd name="connsiteX11" fmla="*/ 318 w 318"/>
                    <a:gd name="connsiteY11" fmla="*/ 207 h 318"/>
                    <a:gd name="connsiteX12" fmla="*/ 307 w 318"/>
                    <a:gd name="connsiteY12" fmla="*/ 187 h 318"/>
                    <a:gd name="connsiteX13" fmla="*/ 293 w 318"/>
                    <a:gd name="connsiteY13" fmla="*/ 192 h 318"/>
                    <a:gd name="connsiteX14" fmla="*/ 293 w 318"/>
                    <a:gd name="connsiteY14" fmla="*/ 192 h 318"/>
                    <a:gd name="connsiteX15" fmla="*/ 259 w 318"/>
                    <a:gd name="connsiteY15" fmla="*/ 206 h 318"/>
                    <a:gd name="connsiteX16" fmla="*/ 211 w 318"/>
                    <a:gd name="connsiteY16" fmla="*/ 158 h 318"/>
                    <a:gd name="connsiteX17" fmla="*/ 259 w 318"/>
                    <a:gd name="connsiteY17" fmla="*/ 109 h 318"/>
                    <a:gd name="connsiteX18" fmla="*/ 293 w 318"/>
                    <a:gd name="connsiteY18" fmla="*/ 124 h 318"/>
                    <a:gd name="connsiteX19" fmla="*/ 293 w 318"/>
                    <a:gd name="connsiteY19" fmla="*/ 124 h 318"/>
                    <a:gd name="connsiteX20" fmla="*/ 307 w 318"/>
                    <a:gd name="connsiteY20" fmla="*/ 129 h 318"/>
                    <a:gd name="connsiteX21" fmla="*/ 318 w 318"/>
                    <a:gd name="connsiteY21" fmla="*/ 109 h 318"/>
                    <a:gd name="connsiteX22" fmla="*/ 318 w 318"/>
                    <a:gd name="connsiteY22" fmla="*/ 30 h 318"/>
                    <a:gd name="connsiteX23" fmla="*/ 318 w 318"/>
                    <a:gd name="connsiteY23" fmla="*/ 0 h 318"/>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23 w 318"/>
                    <a:gd name="connsiteY4" fmla="*/ 293 h 318"/>
                    <a:gd name="connsiteX5" fmla="*/ 192 w 318"/>
                    <a:gd name="connsiteY5" fmla="*/ 293 h 318"/>
                    <a:gd name="connsiteX6" fmla="*/ 192 w 318"/>
                    <a:gd name="connsiteY6" fmla="*/ 293 h 318"/>
                    <a:gd name="connsiteX7" fmla="*/ 187 w 318"/>
                    <a:gd name="connsiteY7" fmla="*/ 307 h 318"/>
                    <a:gd name="connsiteX8" fmla="*/ 208 w 318"/>
                    <a:gd name="connsiteY8" fmla="*/ 318 h 318"/>
                    <a:gd name="connsiteX9" fmla="*/ 318 w 318"/>
                    <a:gd name="connsiteY9" fmla="*/ 318 h 318"/>
                    <a:gd name="connsiteX10" fmla="*/ 318 w 318"/>
                    <a:gd name="connsiteY10" fmla="*/ 207 h 318"/>
                    <a:gd name="connsiteX11" fmla="*/ 307 w 318"/>
                    <a:gd name="connsiteY11" fmla="*/ 187 h 318"/>
                    <a:gd name="connsiteX12" fmla="*/ 293 w 318"/>
                    <a:gd name="connsiteY12" fmla="*/ 192 h 318"/>
                    <a:gd name="connsiteX13" fmla="*/ 293 w 318"/>
                    <a:gd name="connsiteY13" fmla="*/ 192 h 318"/>
                    <a:gd name="connsiteX14" fmla="*/ 259 w 318"/>
                    <a:gd name="connsiteY14" fmla="*/ 206 h 318"/>
                    <a:gd name="connsiteX15" fmla="*/ 211 w 318"/>
                    <a:gd name="connsiteY15" fmla="*/ 158 h 318"/>
                    <a:gd name="connsiteX16" fmla="*/ 259 w 318"/>
                    <a:gd name="connsiteY16" fmla="*/ 109 h 318"/>
                    <a:gd name="connsiteX17" fmla="*/ 293 w 318"/>
                    <a:gd name="connsiteY17" fmla="*/ 124 h 318"/>
                    <a:gd name="connsiteX18" fmla="*/ 293 w 318"/>
                    <a:gd name="connsiteY18" fmla="*/ 124 h 318"/>
                    <a:gd name="connsiteX19" fmla="*/ 307 w 318"/>
                    <a:gd name="connsiteY19" fmla="*/ 129 h 318"/>
                    <a:gd name="connsiteX20" fmla="*/ 318 w 318"/>
                    <a:gd name="connsiteY20" fmla="*/ 109 h 318"/>
                    <a:gd name="connsiteX21" fmla="*/ 318 w 318"/>
                    <a:gd name="connsiteY21" fmla="*/ 30 h 318"/>
                    <a:gd name="connsiteX22" fmla="*/ 318 w 318"/>
                    <a:gd name="connsiteY22" fmla="*/ 0 h 318"/>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23 w 318"/>
                    <a:gd name="connsiteY4" fmla="*/ 293 h 318"/>
                    <a:gd name="connsiteX5" fmla="*/ 192 w 318"/>
                    <a:gd name="connsiteY5" fmla="*/ 293 h 318"/>
                    <a:gd name="connsiteX6" fmla="*/ 187 w 318"/>
                    <a:gd name="connsiteY6" fmla="*/ 307 h 318"/>
                    <a:gd name="connsiteX7" fmla="*/ 208 w 318"/>
                    <a:gd name="connsiteY7" fmla="*/ 318 h 318"/>
                    <a:gd name="connsiteX8" fmla="*/ 318 w 318"/>
                    <a:gd name="connsiteY8" fmla="*/ 318 h 318"/>
                    <a:gd name="connsiteX9" fmla="*/ 318 w 318"/>
                    <a:gd name="connsiteY9" fmla="*/ 207 h 318"/>
                    <a:gd name="connsiteX10" fmla="*/ 307 w 318"/>
                    <a:gd name="connsiteY10" fmla="*/ 187 h 318"/>
                    <a:gd name="connsiteX11" fmla="*/ 293 w 318"/>
                    <a:gd name="connsiteY11" fmla="*/ 192 h 318"/>
                    <a:gd name="connsiteX12" fmla="*/ 293 w 318"/>
                    <a:gd name="connsiteY12" fmla="*/ 192 h 318"/>
                    <a:gd name="connsiteX13" fmla="*/ 259 w 318"/>
                    <a:gd name="connsiteY13" fmla="*/ 206 h 318"/>
                    <a:gd name="connsiteX14" fmla="*/ 211 w 318"/>
                    <a:gd name="connsiteY14" fmla="*/ 158 h 318"/>
                    <a:gd name="connsiteX15" fmla="*/ 259 w 318"/>
                    <a:gd name="connsiteY15" fmla="*/ 109 h 318"/>
                    <a:gd name="connsiteX16" fmla="*/ 293 w 318"/>
                    <a:gd name="connsiteY16" fmla="*/ 124 h 318"/>
                    <a:gd name="connsiteX17" fmla="*/ 293 w 318"/>
                    <a:gd name="connsiteY17" fmla="*/ 124 h 318"/>
                    <a:gd name="connsiteX18" fmla="*/ 307 w 318"/>
                    <a:gd name="connsiteY18" fmla="*/ 129 h 318"/>
                    <a:gd name="connsiteX19" fmla="*/ 318 w 318"/>
                    <a:gd name="connsiteY19" fmla="*/ 109 h 318"/>
                    <a:gd name="connsiteX20" fmla="*/ 318 w 318"/>
                    <a:gd name="connsiteY20" fmla="*/ 30 h 318"/>
                    <a:gd name="connsiteX21" fmla="*/ 318 w 318"/>
                    <a:gd name="connsiteY21" fmla="*/ 0 h 318"/>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23 w 318"/>
                    <a:gd name="connsiteY4" fmla="*/ 293 h 318"/>
                    <a:gd name="connsiteX5" fmla="*/ 187 w 318"/>
                    <a:gd name="connsiteY5" fmla="*/ 307 h 318"/>
                    <a:gd name="connsiteX6" fmla="*/ 208 w 318"/>
                    <a:gd name="connsiteY6" fmla="*/ 318 h 318"/>
                    <a:gd name="connsiteX7" fmla="*/ 318 w 318"/>
                    <a:gd name="connsiteY7" fmla="*/ 318 h 318"/>
                    <a:gd name="connsiteX8" fmla="*/ 318 w 318"/>
                    <a:gd name="connsiteY8" fmla="*/ 207 h 318"/>
                    <a:gd name="connsiteX9" fmla="*/ 307 w 318"/>
                    <a:gd name="connsiteY9" fmla="*/ 187 h 318"/>
                    <a:gd name="connsiteX10" fmla="*/ 293 w 318"/>
                    <a:gd name="connsiteY10" fmla="*/ 192 h 318"/>
                    <a:gd name="connsiteX11" fmla="*/ 293 w 318"/>
                    <a:gd name="connsiteY11" fmla="*/ 192 h 318"/>
                    <a:gd name="connsiteX12" fmla="*/ 259 w 318"/>
                    <a:gd name="connsiteY12" fmla="*/ 206 h 318"/>
                    <a:gd name="connsiteX13" fmla="*/ 211 w 318"/>
                    <a:gd name="connsiteY13" fmla="*/ 158 h 318"/>
                    <a:gd name="connsiteX14" fmla="*/ 259 w 318"/>
                    <a:gd name="connsiteY14" fmla="*/ 109 h 318"/>
                    <a:gd name="connsiteX15" fmla="*/ 293 w 318"/>
                    <a:gd name="connsiteY15" fmla="*/ 124 h 318"/>
                    <a:gd name="connsiteX16" fmla="*/ 293 w 318"/>
                    <a:gd name="connsiteY16" fmla="*/ 124 h 318"/>
                    <a:gd name="connsiteX17" fmla="*/ 307 w 318"/>
                    <a:gd name="connsiteY17" fmla="*/ 129 h 318"/>
                    <a:gd name="connsiteX18" fmla="*/ 318 w 318"/>
                    <a:gd name="connsiteY18" fmla="*/ 109 h 318"/>
                    <a:gd name="connsiteX19" fmla="*/ 318 w 318"/>
                    <a:gd name="connsiteY19" fmla="*/ 30 h 318"/>
                    <a:gd name="connsiteX20" fmla="*/ 318 w 318"/>
                    <a:gd name="connsiteY20" fmla="*/ 0 h 318"/>
                    <a:gd name="connsiteX0" fmla="*/ 0 w 318"/>
                    <a:gd name="connsiteY0" fmla="*/ 318 h 318"/>
                    <a:gd name="connsiteX1" fmla="*/ 108 w 318"/>
                    <a:gd name="connsiteY1" fmla="*/ 318 h 318"/>
                    <a:gd name="connsiteX2" fmla="*/ 128 w 318"/>
                    <a:gd name="connsiteY2" fmla="*/ 307 h 318"/>
                    <a:gd name="connsiteX3" fmla="*/ 123 w 318"/>
                    <a:gd name="connsiteY3" fmla="*/ 293 h 318"/>
                    <a:gd name="connsiteX4" fmla="*/ 187 w 318"/>
                    <a:gd name="connsiteY4" fmla="*/ 307 h 318"/>
                    <a:gd name="connsiteX5" fmla="*/ 208 w 318"/>
                    <a:gd name="connsiteY5" fmla="*/ 318 h 318"/>
                    <a:gd name="connsiteX6" fmla="*/ 318 w 318"/>
                    <a:gd name="connsiteY6" fmla="*/ 318 h 318"/>
                    <a:gd name="connsiteX7" fmla="*/ 318 w 318"/>
                    <a:gd name="connsiteY7" fmla="*/ 207 h 318"/>
                    <a:gd name="connsiteX8" fmla="*/ 307 w 318"/>
                    <a:gd name="connsiteY8" fmla="*/ 187 h 318"/>
                    <a:gd name="connsiteX9" fmla="*/ 293 w 318"/>
                    <a:gd name="connsiteY9" fmla="*/ 192 h 318"/>
                    <a:gd name="connsiteX10" fmla="*/ 293 w 318"/>
                    <a:gd name="connsiteY10" fmla="*/ 192 h 318"/>
                    <a:gd name="connsiteX11" fmla="*/ 259 w 318"/>
                    <a:gd name="connsiteY11" fmla="*/ 206 h 318"/>
                    <a:gd name="connsiteX12" fmla="*/ 211 w 318"/>
                    <a:gd name="connsiteY12" fmla="*/ 158 h 318"/>
                    <a:gd name="connsiteX13" fmla="*/ 259 w 318"/>
                    <a:gd name="connsiteY13" fmla="*/ 109 h 318"/>
                    <a:gd name="connsiteX14" fmla="*/ 293 w 318"/>
                    <a:gd name="connsiteY14" fmla="*/ 124 h 318"/>
                    <a:gd name="connsiteX15" fmla="*/ 293 w 318"/>
                    <a:gd name="connsiteY15" fmla="*/ 124 h 318"/>
                    <a:gd name="connsiteX16" fmla="*/ 307 w 318"/>
                    <a:gd name="connsiteY16" fmla="*/ 129 h 318"/>
                    <a:gd name="connsiteX17" fmla="*/ 318 w 318"/>
                    <a:gd name="connsiteY17" fmla="*/ 109 h 318"/>
                    <a:gd name="connsiteX18" fmla="*/ 318 w 318"/>
                    <a:gd name="connsiteY18" fmla="*/ 30 h 318"/>
                    <a:gd name="connsiteX19" fmla="*/ 318 w 318"/>
                    <a:gd name="connsiteY19" fmla="*/ 0 h 318"/>
                    <a:gd name="connsiteX0" fmla="*/ 0 w 318"/>
                    <a:gd name="connsiteY0" fmla="*/ 318 h 318"/>
                    <a:gd name="connsiteX1" fmla="*/ 108 w 318"/>
                    <a:gd name="connsiteY1" fmla="*/ 318 h 318"/>
                    <a:gd name="connsiteX2" fmla="*/ 128 w 318"/>
                    <a:gd name="connsiteY2" fmla="*/ 307 h 318"/>
                    <a:gd name="connsiteX3" fmla="*/ 187 w 318"/>
                    <a:gd name="connsiteY3" fmla="*/ 307 h 318"/>
                    <a:gd name="connsiteX4" fmla="*/ 208 w 318"/>
                    <a:gd name="connsiteY4" fmla="*/ 318 h 318"/>
                    <a:gd name="connsiteX5" fmla="*/ 318 w 318"/>
                    <a:gd name="connsiteY5" fmla="*/ 318 h 318"/>
                    <a:gd name="connsiteX6" fmla="*/ 318 w 318"/>
                    <a:gd name="connsiteY6" fmla="*/ 207 h 318"/>
                    <a:gd name="connsiteX7" fmla="*/ 307 w 318"/>
                    <a:gd name="connsiteY7" fmla="*/ 187 h 318"/>
                    <a:gd name="connsiteX8" fmla="*/ 293 w 318"/>
                    <a:gd name="connsiteY8" fmla="*/ 192 h 318"/>
                    <a:gd name="connsiteX9" fmla="*/ 293 w 318"/>
                    <a:gd name="connsiteY9" fmla="*/ 192 h 318"/>
                    <a:gd name="connsiteX10" fmla="*/ 259 w 318"/>
                    <a:gd name="connsiteY10" fmla="*/ 206 h 318"/>
                    <a:gd name="connsiteX11" fmla="*/ 211 w 318"/>
                    <a:gd name="connsiteY11" fmla="*/ 158 h 318"/>
                    <a:gd name="connsiteX12" fmla="*/ 259 w 318"/>
                    <a:gd name="connsiteY12" fmla="*/ 109 h 318"/>
                    <a:gd name="connsiteX13" fmla="*/ 293 w 318"/>
                    <a:gd name="connsiteY13" fmla="*/ 124 h 318"/>
                    <a:gd name="connsiteX14" fmla="*/ 293 w 318"/>
                    <a:gd name="connsiteY14" fmla="*/ 124 h 318"/>
                    <a:gd name="connsiteX15" fmla="*/ 307 w 318"/>
                    <a:gd name="connsiteY15" fmla="*/ 129 h 318"/>
                    <a:gd name="connsiteX16" fmla="*/ 318 w 318"/>
                    <a:gd name="connsiteY16" fmla="*/ 109 h 318"/>
                    <a:gd name="connsiteX17" fmla="*/ 318 w 318"/>
                    <a:gd name="connsiteY17" fmla="*/ 30 h 318"/>
                    <a:gd name="connsiteX18" fmla="*/ 318 w 318"/>
                    <a:gd name="connsiteY18" fmla="*/ 0 h 318"/>
                    <a:gd name="connsiteX0" fmla="*/ 0 w 318"/>
                    <a:gd name="connsiteY0" fmla="*/ 318 h 318"/>
                    <a:gd name="connsiteX1" fmla="*/ 108 w 318"/>
                    <a:gd name="connsiteY1" fmla="*/ 318 h 318"/>
                    <a:gd name="connsiteX2" fmla="*/ 187 w 318"/>
                    <a:gd name="connsiteY2" fmla="*/ 307 h 318"/>
                    <a:gd name="connsiteX3" fmla="*/ 208 w 318"/>
                    <a:gd name="connsiteY3" fmla="*/ 318 h 318"/>
                    <a:gd name="connsiteX4" fmla="*/ 318 w 318"/>
                    <a:gd name="connsiteY4" fmla="*/ 318 h 318"/>
                    <a:gd name="connsiteX5" fmla="*/ 318 w 318"/>
                    <a:gd name="connsiteY5" fmla="*/ 207 h 318"/>
                    <a:gd name="connsiteX6" fmla="*/ 307 w 318"/>
                    <a:gd name="connsiteY6" fmla="*/ 187 h 318"/>
                    <a:gd name="connsiteX7" fmla="*/ 293 w 318"/>
                    <a:gd name="connsiteY7" fmla="*/ 192 h 318"/>
                    <a:gd name="connsiteX8" fmla="*/ 293 w 318"/>
                    <a:gd name="connsiteY8" fmla="*/ 192 h 318"/>
                    <a:gd name="connsiteX9" fmla="*/ 259 w 318"/>
                    <a:gd name="connsiteY9" fmla="*/ 206 h 318"/>
                    <a:gd name="connsiteX10" fmla="*/ 211 w 318"/>
                    <a:gd name="connsiteY10" fmla="*/ 158 h 318"/>
                    <a:gd name="connsiteX11" fmla="*/ 259 w 318"/>
                    <a:gd name="connsiteY11" fmla="*/ 109 h 318"/>
                    <a:gd name="connsiteX12" fmla="*/ 293 w 318"/>
                    <a:gd name="connsiteY12" fmla="*/ 124 h 318"/>
                    <a:gd name="connsiteX13" fmla="*/ 293 w 318"/>
                    <a:gd name="connsiteY13" fmla="*/ 124 h 318"/>
                    <a:gd name="connsiteX14" fmla="*/ 307 w 318"/>
                    <a:gd name="connsiteY14" fmla="*/ 129 h 318"/>
                    <a:gd name="connsiteX15" fmla="*/ 318 w 318"/>
                    <a:gd name="connsiteY15" fmla="*/ 109 h 318"/>
                    <a:gd name="connsiteX16" fmla="*/ 318 w 318"/>
                    <a:gd name="connsiteY16" fmla="*/ 30 h 318"/>
                    <a:gd name="connsiteX17" fmla="*/ 318 w 318"/>
                    <a:gd name="connsiteY17" fmla="*/ 0 h 318"/>
                    <a:gd name="connsiteX0" fmla="*/ 0 w 318"/>
                    <a:gd name="connsiteY0" fmla="*/ 318 h 318"/>
                    <a:gd name="connsiteX1" fmla="*/ 108 w 318"/>
                    <a:gd name="connsiteY1" fmla="*/ 318 h 318"/>
                    <a:gd name="connsiteX2" fmla="*/ 208 w 318"/>
                    <a:gd name="connsiteY2" fmla="*/ 318 h 318"/>
                    <a:gd name="connsiteX3" fmla="*/ 318 w 318"/>
                    <a:gd name="connsiteY3" fmla="*/ 318 h 318"/>
                    <a:gd name="connsiteX4" fmla="*/ 318 w 318"/>
                    <a:gd name="connsiteY4" fmla="*/ 207 h 318"/>
                    <a:gd name="connsiteX5" fmla="*/ 307 w 318"/>
                    <a:gd name="connsiteY5" fmla="*/ 187 h 318"/>
                    <a:gd name="connsiteX6" fmla="*/ 293 w 318"/>
                    <a:gd name="connsiteY6" fmla="*/ 192 h 318"/>
                    <a:gd name="connsiteX7" fmla="*/ 293 w 318"/>
                    <a:gd name="connsiteY7" fmla="*/ 192 h 318"/>
                    <a:gd name="connsiteX8" fmla="*/ 259 w 318"/>
                    <a:gd name="connsiteY8" fmla="*/ 206 h 318"/>
                    <a:gd name="connsiteX9" fmla="*/ 211 w 318"/>
                    <a:gd name="connsiteY9" fmla="*/ 158 h 318"/>
                    <a:gd name="connsiteX10" fmla="*/ 259 w 318"/>
                    <a:gd name="connsiteY10" fmla="*/ 109 h 318"/>
                    <a:gd name="connsiteX11" fmla="*/ 293 w 318"/>
                    <a:gd name="connsiteY11" fmla="*/ 124 h 318"/>
                    <a:gd name="connsiteX12" fmla="*/ 293 w 318"/>
                    <a:gd name="connsiteY12" fmla="*/ 124 h 318"/>
                    <a:gd name="connsiteX13" fmla="*/ 307 w 318"/>
                    <a:gd name="connsiteY13" fmla="*/ 129 h 318"/>
                    <a:gd name="connsiteX14" fmla="*/ 318 w 318"/>
                    <a:gd name="connsiteY14" fmla="*/ 109 h 318"/>
                    <a:gd name="connsiteX15" fmla="*/ 318 w 318"/>
                    <a:gd name="connsiteY15" fmla="*/ 30 h 318"/>
                    <a:gd name="connsiteX16" fmla="*/ 318 w 318"/>
                    <a:gd name="connsiteY16" fmla="*/ 0 h 318"/>
                    <a:gd name="connsiteX0" fmla="*/ 0 w 318"/>
                    <a:gd name="connsiteY0" fmla="*/ 318 h 318"/>
                    <a:gd name="connsiteX1" fmla="*/ 108 w 318"/>
                    <a:gd name="connsiteY1" fmla="*/ 318 h 318"/>
                    <a:gd name="connsiteX2" fmla="*/ 318 w 318"/>
                    <a:gd name="connsiteY2" fmla="*/ 318 h 318"/>
                    <a:gd name="connsiteX3" fmla="*/ 318 w 318"/>
                    <a:gd name="connsiteY3" fmla="*/ 207 h 318"/>
                    <a:gd name="connsiteX4" fmla="*/ 307 w 318"/>
                    <a:gd name="connsiteY4" fmla="*/ 187 h 318"/>
                    <a:gd name="connsiteX5" fmla="*/ 293 w 318"/>
                    <a:gd name="connsiteY5" fmla="*/ 192 h 318"/>
                    <a:gd name="connsiteX6" fmla="*/ 293 w 318"/>
                    <a:gd name="connsiteY6" fmla="*/ 192 h 318"/>
                    <a:gd name="connsiteX7" fmla="*/ 259 w 318"/>
                    <a:gd name="connsiteY7" fmla="*/ 206 h 318"/>
                    <a:gd name="connsiteX8" fmla="*/ 211 w 318"/>
                    <a:gd name="connsiteY8" fmla="*/ 158 h 318"/>
                    <a:gd name="connsiteX9" fmla="*/ 259 w 318"/>
                    <a:gd name="connsiteY9" fmla="*/ 109 h 318"/>
                    <a:gd name="connsiteX10" fmla="*/ 293 w 318"/>
                    <a:gd name="connsiteY10" fmla="*/ 124 h 318"/>
                    <a:gd name="connsiteX11" fmla="*/ 293 w 318"/>
                    <a:gd name="connsiteY11" fmla="*/ 124 h 318"/>
                    <a:gd name="connsiteX12" fmla="*/ 307 w 318"/>
                    <a:gd name="connsiteY12" fmla="*/ 129 h 318"/>
                    <a:gd name="connsiteX13" fmla="*/ 318 w 318"/>
                    <a:gd name="connsiteY13" fmla="*/ 109 h 318"/>
                    <a:gd name="connsiteX14" fmla="*/ 318 w 318"/>
                    <a:gd name="connsiteY14" fmla="*/ 30 h 318"/>
                    <a:gd name="connsiteX15" fmla="*/ 318 w 318"/>
                    <a:gd name="connsiteY15" fmla="*/ 0 h 318"/>
                    <a:gd name="connsiteX0" fmla="*/ 0 w 318"/>
                    <a:gd name="connsiteY0" fmla="*/ 318 h 318"/>
                    <a:gd name="connsiteX1" fmla="*/ 318 w 318"/>
                    <a:gd name="connsiteY1" fmla="*/ 318 h 318"/>
                    <a:gd name="connsiteX2" fmla="*/ 318 w 318"/>
                    <a:gd name="connsiteY2" fmla="*/ 207 h 318"/>
                    <a:gd name="connsiteX3" fmla="*/ 307 w 318"/>
                    <a:gd name="connsiteY3" fmla="*/ 187 h 318"/>
                    <a:gd name="connsiteX4" fmla="*/ 293 w 318"/>
                    <a:gd name="connsiteY4" fmla="*/ 192 h 318"/>
                    <a:gd name="connsiteX5" fmla="*/ 293 w 318"/>
                    <a:gd name="connsiteY5" fmla="*/ 192 h 318"/>
                    <a:gd name="connsiteX6" fmla="*/ 259 w 318"/>
                    <a:gd name="connsiteY6" fmla="*/ 206 h 318"/>
                    <a:gd name="connsiteX7" fmla="*/ 211 w 318"/>
                    <a:gd name="connsiteY7" fmla="*/ 158 h 318"/>
                    <a:gd name="connsiteX8" fmla="*/ 259 w 318"/>
                    <a:gd name="connsiteY8" fmla="*/ 109 h 318"/>
                    <a:gd name="connsiteX9" fmla="*/ 293 w 318"/>
                    <a:gd name="connsiteY9" fmla="*/ 124 h 318"/>
                    <a:gd name="connsiteX10" fmla="*/ 293 w 318"/>
                    <a:gd name="connsiteY10" fmla="*/ 124 h 318"/>
                    <a:gd name="connsiteX11" fmla="*/ 307 w 318"/>
                    <a:gd name="connsiteY11" fmla="*/ 129 h 318"/>
                    <a:gd name="connsiteX12" fmla="*/ 318 w 318"/>
                    <a:gd name="connsiteY12" fmla="*/ 109 h 318"/>
                    <a:gd name="connsiteX13" fmla="*/ 318 w 318"/>
                    <a:gd name="connsiteY13" fmla="*/ 30 h 318"/>
                    <a:gd name="connsiteX14" fmla="*/ 318 w 318"/>
                    <a:gd name="connsiteY14" fmla="*/ 0 h 318"/>
                    <a:gd name="connsiteX0" fmla="*/ 0 w 399"/>
                    <a:gd name="connsiteY0" fmla="*/ 318 h 318"/>
                    <a:gd name="connsiteX1" fmla="*/ 399 w 399"/>
                    <a:gd name="connsiteY1" fmla="*/ 318 h 318"/>
                    <a:gd name="connsiteX2" fmla="*/ 399 w 399"/>
                    <a:gd name="connsiteY2" fmla="*/ 207 h 318"/>
                    <a:gd name="connsiteX3" fmla="*/ 388 w 399"/>
                    <a:gd name="connsiteY3" fmla="*/ 187 h 318"/>
                    <a:gd name="connsiteX4" fmla="*/ 374 w 399"/>
                    <a:gd name="connsiteY4" fmla="*/ 192 h 318"/>
                    <a:gd name="connsiteX5" fmla="*/ 374 w 399"/>
                    <a:gd name="connsiteY5" fmla="*/ 192 h 318"/>
                    <a:gd name="connsiteX6" fmla="*/ 340 w 399"/>
                    <a:gd name="connsiteY6" fmla="*/ 206 h 318"/>
                    <a:gd name="connsiteX7" fmla="*/ 292 w 399"/>
                    <a:gd name="connsiteY7" fmla="*/ 158 h 318"/>
                    <a:gd name="connsiteX8" fmla="*/ 340 w 399"/>
                    <a:gd name="connsiteY8" fmla="*/ 109 h 318"/>
                    <a:gd name="connsiteX9" fmla="*/ 374 w 399"/>
                    <a:gd name="connsiteY9" fmla="*/ 124 h 318"/>
                    <a:gd name="connsiteX10" fmla="*/ 374 w 399"/>
                    <a:gd name="connsiteY10" fmla="*/ 124 h 318"/>
                    <a:gd name="connsiteX11" fmla="*/ 388 w 399"/>
                    <a:gd name="connsiteY11" fmla="*/ 129 h 318"/>
                    <a:gd name="connsiteX12" fmla="*/ 399 w 399"/>
                    <a:gd name="connsiteY12" fmla="*/ 109 h 318"/>
                    <a:gd name="connsiteX13" fmla="*/ 399 w 399"/>
                    <a:gd name="connsiteY13" fmla="*/ 30 h 318"/>
                    <a:gd name="connsiteX14" fmla="*/ 399 w 399"/>
                    <a:gd name="connsiteY14" fmla="*/ 0 h 318"/>
                    <a:gd name="connsiteX0" fmla="*/ 0 w 496"/>
                    <a:gd name="connsiteY0" fmla="*/ 318 h 318"/>
                    <a:gd name="connsiteX1" fmla="*/ 496 w 496"/>
                    <a:gd name="connsiteY1" fmla="*/ 318 h 318"/>
                    <a:gd name="connsiteX2" fmla="*/ 496 w 496"/>
                    <a:gd name="connsiteY2" fmla="*/ 207 h 318"/>
                    <a:gd name="connsiteX3" fmla="*/ 485 w 496"/>
                    <a:gd name="connsiteY3" fmla="*/ 187 h 318"/>
                    <a:gd name="connsiteX4" fmla="*/ 471 w 496"/>
                    <a:gd name="connsiteY4" fmla="*/ 192 h 318"/>
                    <a:gd name="connsiteX5" fmla="*/ 471 w 496"/>
                    <a:gd name="connsiteY5" fmla="*/ 192 h 318"/>
                    <a:gd name="connsiteX6" fmla="*/ 437 w 496"/>
                    <a:gd name="connsiteY6" fmla="*/ 206 h 318"/>
                    <a:gd name="connsiteX7" fmla="*/ 389 w 496"/>
                    <a:gd name="connsiteY7" fmla="*/ 158 h 318"/>
                    <a:gd name="connsiteX8" fmla="*/ 437 w 496"/>
                    <a:gd name="connsiteY8" fmla="*/ 109 h 318"/>
                    <a:gd name="connsiteX9" fmla="*/ 471 w 496"/>
                    <a:gd name="connsiteY9" fmla="*/ 124 h 318"/>
                    <a:gd name="connsiteX10" fmla="*/ 471 w 496"/>
                    <a:gd name="connsiteY10" fmla="*/ 124 h 318"/>
                    <a:gd name="connsiteX11" fmla="*/ 485 w 496"/>
                    <a:gd name="connsiteY11" fmla="*/ 129 h 318"/>
                    <a:gd name="connsiteX12" fmla="*/ 496 w 496"/>
                    <a:gd name="connsiteY12" fmla="*/ 109 h 318"/>
                    <a:gd name="connsiteX13" fmla="*/ 496 w 496"/>
                    <a:gd name="connsiteY13" fmla="*/ 30 h 318"/>
                    <a:gd name="connsiteX14" fmla="*/ 496 w 496"/>
                    <a:gd name="connsiteY14" fmla="*/ 0 h 318"/>
                    <a:gd name="connsiteX0" fmla="*/ 0 w 496"/>
                    <a:gd name="connsiteY0" fmla="*/ 318 h 318"/>
                    <a:gd name="connsiteX1" fmla="*/ 0 w 496"/>
                    <a:gd name="connsiteY1" fmla="*/ 318 h 318"/>
                    <a:gd name="connsiteX2" fmla="*/ 496 w 496"/>
                    <a:gd name="connsiteY2" fmla="*/ 318 h 318"/>
                    <a:gd name="connsiteX3" fmla="*/ 496 w 496"/>
                    <a:gd name="connsiteY3" fmla="*/ 207 h 318"/>
                    <a:gd name="connsiteX4" fmla="*/ 485 w 496"/>
                    <a:gd name="connsiteY4" fmla="*/ 187 h 318"/>
                    <a:gd name="connsiteX5" fmla="*/ 471 w 496"/>
                    <a:gd name="connsiteY5" fmla="*/ 192 h 318"/>
                    <a:gd name="connsiteX6" fmla="*/ 471 w 496"/>
                    <a:gd name="connsiteY6" fmla="*/ 192 h 318"/>
                    <a:gd name="connsiteX7" fmla="*/ 437 w 496"/>
                    <a:gd name="connsiteY7" fmla="*/ 206 h 318"/>
                    <a:gd name="connsiteX8" fmla="*/ 389 w 496"/>
                    <a:gd name="connsiteY8" fmla="*/ 158 h 318"/>
                    <a:gd name="connsiteX9" fmla="*/ 437 w 496"/>
                    <a:gd name="connsiteY9" fmla="*/ 109 h 318"/>
                    <a:gd name="connsiteX10" fmla="*/ 471 w 496"/>
                    <a:gd name="connsiteY10" fmla="*/ 124 h 318"/>
                    <a:gd name="connsiteX11" fmla="*/ 471 w 496"/>
                    <a:gd name="connsiteY11" fmla="*/ 124 h 318"/>
                    <a:gd name="connsiteX12" fmla="*/ 485 w 496"/>
                    <a:gd name="connsiteY12" fmla="*/ 129 h 318"/>
                    <a:gd name="connsiteX13" fmla="*/ 496 w 496"/>
                    <a:gd name="connsiteY13" fmla="*/ 109 h 318"/>
                    <a:gd name="connsiteX14" fmla="*/ 496 w 496"/>
                    <a:gd name="connsiteY14" fmla="*/ 30 h 318"/>
                    <a:gd name="connsiteX15" fmla="*/ 496 w 496"/>
                    <a:gd name="connsiteY15" fmla="*/ 0 h 318"/>
                    <a:gd name="connsiteX0" fmla="*/ 0 w 496"/>
                    <a:gd name="connsiteY0" fmla="*/ 318 h 318"/>
                    <a:gd name="connsiteX1" fmla="*/ 0 w 496"/>
                    <a:gd name="connsiteY1" fmla="*/ 318 h 318"/>
                    <a:gd name="connsiteX2" fmla="*/ 496 w 496"/>
                    <a:gd name="connsiteY2" fmla="*/ 318 h 318"/>
                    <a:gd name="connsiteX3" fmla="*/ 496 w 496"/>
                    <a:gd name="connsiteY3" fmla="*/ 207 h 318"/>
                    <a:gd name="connsiteX4" fmla="*/ 485 w 496"/>
                    <a:gd name="connsiteY4" fmla="*/ 187 h 318"/>
                    <a:gd name="connsiteX5" fmla="*/ 471 w 496"/>
                    <a:gd name="connsiteY5" fmla="*/ 192 h 318"/>
                    <a:gd name="connsiteX6" fmla="*/ 471 w 496"/>
                    <a:gd name="connsiteY6" fmla="*/ 192 h 318"/>
                    <a:gd name="connsiteX7" fmla="*/ 437 w 496"/>
                    <a:gd name="connsiteY7" fmla="*/ 206 h 318"/>
                    <a:gd name="connsiteX8" fmla="*/ 389 w 496"/>
                    <a:gd name="connsiteY8" fmla="*/ 158 h 318"/>
                    <a:gd name="connsiteX9" fmla="*/ 437 w 496"/>
                    <a:gd name="connsiteY9" fmla="*/ 109 h 318"/>
                    <a:gd name="connsiteX10" fmla="*/ 471 w 496"/>
                    <a:gd name="connsiteY10" fmla="*/ 124 h 318"/>
                    <a:gd name="connsiteX11" fmla="*/ 471 w 496"/>
                    <a:gd name="connsiteY11" fmla="*/ 124 h 318"/>
                    <a:gd name="connsiteX12" fmla="*/ 485 w 496"/>
                    <a:gd name="connsiteY12" fmla="*/ 129 h 318"/>
                    <a:gd name="connsiteX13" fmla="*/ 496 w 496"/>
                    <a:gd name="connsiteY13" fmla="*/ 109 h 318"/>
                    <a:gd name="connsiteX14" fmla="*/ 496 w 496"/>
                    <a:gd name="connsiteY14" fmla="*/ 30 h 318"/>
                    <a:gd name="connsiteX15" fmla="*/ 496 w 496"/>
                    <a:gd name="connsiteY15" fmla="*/ 0 h 318"/>
                    <a:gd name="connsiteX0" fmla="*/ 0 w 496"/>
                    <a:gd name="connsiteY0" fmla="*/ 318 h 318"/>
                    <a:gd name="connsiteX1" fmla="*/ 0 w 496"/>
                    <a:gd name="connsiteY1" fmla="*/ 318 h 318"/>
                    <a:gd name="connsiteX2" fmla="*/ 496 w 496"/>
                    <a:gd name="connsiteY2" fmla="*/ 318 h 318"/>
                    <a:gd name="connsiteX3" fmla="*/ 496 w 496"/>
                    <a:gd name="connsiteY3" fmla="*/ 207 h 318"/>
                    <a:gd name="connsiteX4" fmla="*/ 485 w 496"/>
                    <a:gd name="connsiteY4" fmla="*/ 187 h 318"/>
                    <a:gd name="connsiteX5" fmla="*/ 471 w 496"/>
                    <a:gd name="connsiteY5" fmla="*/ 192 h 318"/>
                    <a:gd name="connsiteX6" fmla="*/ 471 w 496"/>
                    <a:gd name="connsiteY6" fmla="*/ 192 h 318"/>
                    <a:gd name="connsiteX7" fmla="*/ 437 w 496"/>
                    <a:gd name="connsiteY7" fmla="*/ 206 h 318"/>
                    <a:gd name="connsiteX8" fmla="*/ 389 w 496"/>
                    <a:gd name="connsiteY8" fmla="*/ 158 h 318"/>
                    <a:gd name="connsiteX9" fmla="*/ 437 w 496"/>
                    <a:gd name="connsiteY9" fmla="*/ 109 h 318"/>
                    <a:gd name="connsiteX10" fmla="*/ 471 w 496"/>
                    <a:gd name="connsiteY10" fmla="*/ 124 h 318"/>
                    <a:gd name="connsiteX11" fmla="*/ 471 w 496"/>
                    <a:gd name="connsiteY11" fmla="*/ 124 h 318"/>
                    <a:gd name="connsiteX12" fmla="*/ 485 w 496"/>
                    <a:gd name="connsiteY12" fmla="*/ 129 h 318"/>
                    <a:gd name="connsiteX13" fmla="*/ 496 w 496"/>
                    <a:gd name="connsiteY13" fmla="*/ 109 h 318"/>
                    <a:gd name="connsiteX14" fmla="*/ 496 w 496"/>
                    <a:gd name="connsiteY14" fmla="*/ 30 h 318"/>
                    <a:gd name="connsiteX15" fmla="*/ 496 w 496"/>
                    <a:gd name="connsiteY15" fmla="*/ 0 h 318"/>
                    <a:gd name="connsiteX0" fmla="*/ 0 w 496"/>
                    <a:gd name="connsiteY0" fmla="*/ 318 h 318"/>
                    <a:gd name="connsiteX1" fmla="*/ 0 w 496"/>
                    <a:gd name="connsiteY1" fmla="*/ 318 h 318"/>
                    <a:gd name="connsiteX2" fmla="*/ 13 w 496"/>
                    <a:gd name="connsiteY2" fmla="*/ 317 h 318"/>
                    <a:gd name="connsiteX3" fmla="*/ 496 w 496"/>
                    <a:gd name="connsiteY3" fmla="*/ 318 h 318"/>
                    <a:gd name="connsiteX4" fmla="*/ 496 w 496"/>
                    <a:gd name="connsiteY4" fmla="*/ 207 h 318"/>
                    <a:gd name="connsiteX5" fmla="*/ 485 w 496"/>
                    <a:gd name="connsiteY5" fmla="*/ 187 h 318"/>
                    <a:gd name="connsiteX6" fmla="*/ 471 w 496"/>
                    <a:gd name="connsiteY6" fmla="*/ 192 h 318"/>
                    <a:gd name="connsiteX7" fmla="*/ 471 w 496"/>
                    <a:gd name="connsiteY7" fmla="*/ 192 h 318"/>
                    <a:gd name="connsiteX8" fmla="*/ 437 w 496"/>
                    <a:gd name="connsiteY8" fmla="*/ 206 h 318"/>
                    <a:gd name="connsiteX9" fmla="*/ 389 w 496"/>
                    <a:gd name="connsiteY9" fmla="*/ 158 h 318"/>
                    <a:gd name="connsiteX10" fmla="*/ 437 w 496"/>
                    <a:gd name="connsiteY10" fmla="*/ 109 h 318"/>
                    <a:gd name="connsiteX11" fmla="*/ 471 w 496"/>
                    <a:gd name="connsiteY11" fmla="*/ 124 h 318"/>
                    <a:gd name="connsiteX12" fmla="*/ 471 w 496"/>
                    <a:gd name="connsiteY12" fmla="*/ 124 h 318"/>
                    <a:gd name="connsiteX13" fmla="*/ 485 w 496"/>
                    <a:gd name="connsiteY13" fmla="*/ 129 h 318"/>
                    <a:gd name="connsiteX14" fmla="*/ 496 w 496"/>
                    <a:gd name="connsiteY14" fmla="*/ 109 h 318"/>
                    <a:gd name="connsiteX15" fmla="*/ 496 w 496"/>
                    <a:gd name="connsiteY15" fmla="*/ 30 h 318"/>
                    <a:gd name="connsiteX16" fmla="*/ 496 w 496"/>
                    <a:gd name="connsiteY16" fmla="*/ 0 h 318"/>
                    <a:gd name="connsiteX0" fmla="*/ 0 w 496"/>
                    <a:gd name="connsiteY0" fmla="*/ 318 h 318"/>
                    <a:gd name="connsiteX1" fmla="*/ 32 w 496"/>
                    <a:gd name="connsiteY1" fmla="*/ 75 h 318"/>
                    <a:gd name="connsiteX2" fmla="*/ 13 w 496"/>
                    <a:gd name="connsiteY2" fmla="*/ 317 h 318"/>
                    <a:gd name="connsiteX3" fmla="*/ 496 w 496"/>
                    <a:gd name="connsiteY3" fmla="*/ 318 h 318"/>
                    <a:gd name="connsiteX4" fmla="*/ 496 w 496"/>
                    <a:gd name="connsiteY4" fmla="*/ 207 h 318"/>
                    <a:gd name="connsiteX5" fmla="*/ 485 w 496"/>
                    <a:gd name="connsiteY5" fmla="*/ 187 h 318"/>
                    <a:gd name="connsiteX6" fmla="*/ 471 w 496"/>
                    <a:gd name="connsiteY6" fmla="*/ 192 h 318"/>
                    <a:gd name="connsiteX7" fmla="*/ 471 w 496"/>
                    <a:gd name="connsiteY7" fmla="*/ 192 h 318"/>
                    <a:gd name="connsiteX8" fmla="*/ 437 w 496"/>
                    <a:gd name="connsiteY8" fmla="*/ 206 h 318"/>
                    <a:gd name="connsiteX9" fmla="*/ 389 w 496"/>
                    <a:gd name="connsiteY9" fmla="*/ 158 h 318"/>
                    <a:gd name="connsiteX10" fmla="*/ 437 w 496"/>
                    <a:gd name="connsiteY10" fmla="*/ 109 h 318"/>
                    <a:gd name="connsiteX11" fmla="*/ 471 w 496"/>
                    <a:gd name="connsiteY11" fmla="*/ 124 h 318"/>
                    <a:gd name="connsiteX12" fmla="*/ 471 w 496"/>
                    <a:gd name="connsiteY12" fmla="*/ 124 h 318"/>
                    <a:gd name="connsiteX13" fmla="*/ 485 w 496"/>
                    <a:gd name="connsiteY13" fmla="*/ 129 h 318"/>
                    <a:gd name="connsiteX14" fmla="*/ 496 w 496"/>
                    <a:gd name="connsiteY14" fmla="*/ 109 h 318"/>
                    <a:gd name="connsiteX15" fmla="*/ 496 w 496"/>
                    <a:gd name="connsiteY15" fmla="*/ 30 h 318"/>
                    <a:gd name="connsiteX16" fmla="*/ 496 w 496"/>
                    <a:gd name="connsiteY16" fmla="*/ 0 h 318"/>
                    <a:gd name="connsiteX0" fmla="*/ 23 w 487"/>
                    <a:gd name="connsiteY0" fmla="*/ 75 h 318"/>
                    <a:gd name="connsiteX1" fmla="*/ 4 w 487"/>
                    <a:gd name="connsiteY1" fmla="*/ 317 h 318"/>
                    <a:gd name="connsiteX2" fmla="*/ 487 w 487"/>
                    <a:gd name="connsiteY2" fmla="*/ 318 h 318"/>
                    <a:gd name="connsiteX3" fmla="*/ 487 w 487"/>
                    <a:gd name="connsiteY3" fmla="*/ 207 h 318"/>
                    <a:gd name="connsiteX4" fmla="*/ 476 w 487"/>
                    <a:gd name="connsiteY4" fmla="*/ 187 h 318"/>
                    <a:gd name="connsiteX5" fmla="*/ 462 w 487"/>
                    <a:gd name="connsiteY5" fmla="*/ 192 h 318"/>
                    <a:gd name="connsiteX6" fmla="*/ 462 w 487"/>
                    <a:gd name="connsiteY6" fmla="*/ 192 h 318"/>
                    <a:gd name="connsiteX7" fmla="*/ 428 w 487"/>
                    <a:gd name="connsiteY7" fmla="*/ 206 h 318"/>
                    <a:gd name="connsiteX8" fmla="*/ 380 w 487"/>
                    <a:gd name="connsiteY8" fmla="*/ 158 h 318"/>
                    <a:gd name="connsiteX9" fmla="*/ 428 w 487"/>
                    <a:gd name="connsiteY9" fmla="*/ 109 h 318"/>
                    <a:gd name="connsiteX10" fmla="*/ 462 w 487"/>
                    <a:gd name="connsiteY10" fmla="*/ 124 h 318"/>
                    <a:gd name="connsiteX11" fmla="*/ 462 w 487"/>
                    <a:gd name="connsiteY11" fmla="*/ 124 h 318"/>
                    <a:gd name="connsiteX12" fmla="*/ 476 w 487"/>
                    <a:gd name="connsiteY12" fmla="*/ 129 h 318"/>
                    <a:gd name="connsiteX13" fmla="*/ 487 w 487"/>
                    <a:gd name="connsiteY13" fmla="*/ 109 h 318"/>
                    <a:gd name="connsiteX14" fmla="*/ 487 w 487"/>
                    <a:gd name="connsiteY14" fmla="*/ 30 h 318"/>
                    <a:gd name="connsiteX15" fmla="*/ 487 w 487"/>
                    <a:gd name="connsiteY15" fmla="*/ 0 h 318"/>
                    <a:gd name="connsiteX0" fmla="*/ 7 w 487"/>
                    <a:gd name="connsiteY0" fmla="*/ 26 h 318"/>
                    <a:gd name="connsiteX1" fmla="*/ 4 w 487"/>
                    <a:gd name="connsiteY1" fmla="*/ 317 h 318"/>
                    <a:gd name="connsiteX2" fmla="*/ 487 w 487"/>
                    <a:gd name="connsiteY2" fmla="*/ 318 h 318"/>
                    <a:gd name="connsiteX3" fmla="*/ 487 w 487"/>
                    <a:gd name="connsiteY3" fmla="*/ 207 h 318"/>
                    <a:gd name="connsiteX4" fmla="*/ 476 w 487"/>
                    <a:gd name="connsiteY4" fmla="*/ 187 h 318"/>
                    <a:gd name="connsiteX5" fmla="*/ 462 w 487"/>
                    <a:gd name="connsiteY5" fmla="*/ 192 h 318"/>
                    <a:gd name="connsiteX6" fmla="*/ 462 w 487"/>
                    <a:gd name="connsiteY6" fmla="*/ 192 h 318"/>
                    <a:gd name="connsiteX7" fmla="*/ 428 w 487"/>
                    <a:gd name="connsiteY7" fmla="*/ 206 h 318"/>
                    <a:gd name="connsiteX8" fmla="*/ 380 w 487"/>
                    <a:gd name="connsiteY8" fmla="*/ 158 h 318"/>
                    <a:gd name="connsiteX9" fmla="*/ 428 w 487"/>
                    <a:gd name="connsiteY9" fmla="*/ 109 h 318"/>
                    <a:gd name="connsiteX10" fmla="*/ 462 w 487"/>
                    <a:gd name="connsiteY10" fmla="*/ 124 h 318"/>
                    <a:gd name="connsiteX11" fmla="*/ 462 w 487"/>
                    <a:gd name="connsiteY11" fmla="*/ 124 h 318"/>
                    <a:gd name="connsiteX12" fmla="*/ 476 w 487"/>
                    <a:gd name="connsiteY12" fmla="*/ 129 h 318"/>
                    <a:gd name="connsiteX13" fmla="*/ 487 w 487"/>
                    <a:gd name="connsiteY13" fmla="*/ 109 h 318"/>
                    <a:gd name="connsiteX14" fmla="*/ 487 w 487"/>
                    <a:gd name="connsiteY14" fmla="*/ 30 h 318"/>
                    <a:gd name="connsiteX15" fmla="*/ 487 w 487"/>
                    <a:gd name="connsiteY15" fmla="*/ 0 h 318"/>
                    <a:gd name="connsiteX0" fmla="*/ 7 w 487"/>
                    <a:gd name="connsiteY0" fmla="*/ 26 h 318"/>
                    <a:gd name="connsiteX1" fmla="*/ 4 w 487"/>
                    <a:gd name="connsiteY1" fmla="*/ 317 h 318"/>
                    <a:gd name="connsiteX2" fmla="*/ 487 w 487"/>
                    <a:gd name="connsiteY2" fmla="*/ 318 h 318"/>
                    <a:gd name="connsiteX3" fmla="*/ 487 w 487"/>
                    <a:gd name="connsiteY3" fmla="*/ 207 h 318"/>
                    <a:gd name="connsiteX4" fmla="*/ 476 w 487"/>
                    <a:gd name="connsiteY4" fmla="*/ 187 h 318"/>
                    <a:gd name="connsiteX5" fmla="*/ 462 w 487"/>
                    <a:gd name="connsiteY5" fmla="*/ 192 h 318"/>
                    <a:gd name="connsiteX6" fmla="*/ 462 w 487"/>
                    <a:gd name="connsiteY6" fmla="*/ 192 h 318"/>
                    <a:gd name="connsiteX7" fmla="*/ 428 w 487"/>
                    <a:gd name="connsiteY7" fmla="*/ 206 h 318"/>
                    <a:gd name="connsiteX8" fmla="*/ 380 w 487"/>
                    <a:gd name="connsiteY8" fmla="*/ 158 h 318"/>
                    <a:gd name="connsiteX9" fmla="*/ 428 w 487"/>
                    <a:gd name="connsiteY9" fmla="*/ 109 h 318"/>
                    <a:gd name="connsiteX10" fmla="*/ 462 w 487"/>
                    <a:gd name="connsiteY10" fmla="*/ 124 h 318"/>
                    <a:gd name="connsiteX11" fmla="*/ 462 w 487"/>
                    <a:gd name="connsiteY11" fmla="*/ 124 h 318"/>
                    <a:gd name="connsiteX12" fmla="*/ 476 w 487"/>
                    <a:gd name="connsiteY12" fmla="*/ 129 h 318"/>
                    <a:gd name="connsiteX13" fmla="*/ 487 w 487"/>
                    <a:gd name="connsiteY13" fmla="*/ 109 h 318"/>
                    <a:gd name="connsiteX14" fmla="*/ 487 w 487"/>
                    <a:gd name="connsiteY14" fmla="*/ 30 h 318"/>
                    <a:gd name="connsiteX15" fmla="*/ 487 w 487"/>
                    <a:gd name="connsiteY15" fmla="*/ 0 h 318"/>
                    <a:gd name="connsiteX0" fmla="*/ 4 w 484"/>
                    <a:gd name="connsiteY0" fmla="*/ 26 h 318"/>
                    <a:gd name="connsiteX1" fmla="*/ 1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1 w 485"/>
                    <a:gd name="connsiteY0" fmla="*/ 0 h 318"/>
                    <a:gd name="connsiteX1" fmla="*/ 2 w 485"/>
                    <a:gd name="connsiteY1" fmla="*/ 317 h 318"/>
                    <a:gd name="connsiteX2" fmla="*/ 485 w 485"/>
                    <a:gd name="connsiteY2" fmla="*/ 318 h 318"/>
                    <a:gd name="connsiteX3" fmla="*/ 485 w 485"/>
                    <a:gd name="connsiteY3" fmla="*/ 207 h 318"/>
                    <a:gd name="connsiteX4" fmla="*/ 474 w 485"/>
                    <a:gd name="connsiteY4" fmla="*/ 187 h 318"/>
                    <a:gd name="connsiteX5" fmla="*/ 460 w 485"/>
                    <a:gd name="connsiteY5" fmla="*/ 192 h 318"/>
                    <a:gd name="connsiteX6" fmla="*/ 460 w 485"/>
                    <a:gd name="connsiteY6" fmla="*/ 192 h 318"/>
                    <a:gd name="connsiteX7" fmla="*/ 426 w 485"/>
                    <a:gd name="connsiteY7" fmla="*/ 206 h 318"/>
                    <a:gd name="connsiteX8" fmla="*/ 378 w 485"/>
                    <a:gd name="connsiteY8" fmla="*/ 158 h 318"/>
                    <a:gd name="connsiteX9" fmla="*/ 426 w 485"/>
                    <a:gd name="connsiteY9" fmla="*/ 109 h 318"/>
                    <a:gd name="connsiteX10" fmla="*/ 460 w 485"/>
                    <a:gd name="connsiteY10" fmla="*/ 124 h 318"/>
                    <a:gd name="connsiteX11" fmla="*/ 460 w 485"/>
                    <a:gd name="connsiteY11" fmla="*/ 124 h 318"/>
                    <a:gd name="connsiteX12" fmla="*/ 474 w 485"/>
                    <a:gd name="connsiteY12" fmla="*/ 129 h 318"/>
                    <a:gd name="connsiteX13" fmla="*/ 485 w 485"/>
                    <a:gd name="connsiteY13" fmla="*/ 109 h 318"/>
                    <a:gd name="connsiteX14" fmla="*/ 485 w 485"/>
                    <a:gd name="connsiteY14" fmla="*/ 30 h 318"/>
                    <a:gd name="connsiteX15" fmla="*/ 485 w 485"/>
                    <a:gd name="connsiteY15" fmla="*/ 0 h 318"/>
                    <a:gd name="connsiteX0" fmla="*/ 0 w 484"/>
                    <a:gd name="connsiteY0" fmla="*/ 0 h 318"/>
                    <a:gd name="connsiteX1" fmla="*/ 1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0 w 484"/>
                    <a:gd name="connsiteY0" fmla="*/ 0 h 318"/>
                    <a:gd name="connsiteX1" fmla="*/ 1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0 w 484"/>
                    <a:gd name="connsiteY0" fmla="*/ 0 h 318"/>
                    <a:gd name="connsiteX1" fmla="*/ 212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0 w 484"/>
                    <a:gd name="connsiteY0" fmla="*/ 0 h 318"/>
                    <a:gd name="connsiteX1" fmla="*/ 163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0 w 484"/>
                    <a:gd name="connsiteY0" fmla="*/ 0 h 318"/>
                    <a:gd name="connsiteX1" fmla="*/ 166 w 484"/>
                    <a:gd name="connsiteY1" fmla="*/ 317 h 318"/>
                    <a:gd name="connsiteX2" fmla="*/ 484 w 484"/>
                    <a:gd name="connsiteY2" fmla="*/ 318 h 318"/>
                    <a:gd name="connsiteX3" fmla="*/ 484 w 484"/>
                    <a:gd name="connsiteY3" fmla="*/ 207 h 318"/>
                    <a:gd name="connsiteX4" fmla="*/ 473 w 484"/>
                    <a:gd name="connsiteY4" fmla="*/ 187 h 318"/>
                    <a:gd name="connsiteX5" fmla="*/ 459 w 484"/>
                    <a:gd name="connsiteY5" fmla="*/ 192 h 318"/>
                    <a:gd name="connsiteX6" fmla="*/ 459 w 484"/>
                    <a:gd name="connsiteY6" fmla="*/ 192 h 318"/>
                    <a:gd name="connsiteX7" fmla="*/ 425 w 484"/>
                    <a:gd name="connsiteY7" fmla="*/ 206 h 318"/>
                    <a:gd name="connsiteX8" fmla="*/ 377 w 484"/>
                    <a:gd name="connsiteY8" fmla="*/ 158 h 318"/>
                    <a:gd name="connsiteX9" fmla="*/ 425 w 484"/>
                    <a:gd name="connsiteY9" fmla="*/ 109 h 318"/>
                    <a:gd name="connsiteX10" fmla="*/ 459 w 484"/>
                    <a:gd name="connsiteY10" fmla="*/ 124 h 318"/>
                    <a:gd name="connsiteX11" fmla="*/ 459 w 484"/>
                    <a:gd name="connsiteY11" fmla="*/ 124 h 318"/>
                    <a:gd name="connsiteX12" fmla="*/ 473 w 484"/>
                    <a:gd name="connsiteY12" fmla="*/ 129 h 318"/>
                    <a:gd name="connsiteX13" fmla="*/ 484 w 484"/>
                    <a:gd name="connsiteY13" fmla="*/ 109 h 318"/>
                    <a:gd name="connsiteX14" fmla="*/ 484 w 484"/>
                    <a:gd name="connsiteY14" fmla="*/ 30 h 318"/>
                    <a:gd name="connsiteX15" fmla="*/ 484 w 484"/>
                    <a:gd name="connsiteY15" fmla="*/ 0 h 318"/>
                    <a:gd name="connsiteX0" fmla="*/ 0 w 322"/>
                    <a:gd name="connsiteY0" fmla="*/ 0 h 318"/>
                    <a:gd name="connsiteX1" fmla="*/ 4 w 322"/>
                    <a:gd name="connsiteY1" fmla="*/ 317 h 318"/>
                    <a:gd name="connsiteX2" fmla="*/ 322 w 322"/>
                    <a:gd name="connsiteY2" fmla="*/ 318 h 318"/>
                    <a:gd name="connsiteX3" fmla="*/ 322 w 322"/>
                    <a:gd name="connsiteY3" fmla="*/ 207 h 318"/>
                    <a:gd name="connsiteX4" fmla="*/ 311 w 322"/>
                    <a:gd name="connsiteY4" fmla="*/ 187 h 318"/>
                    <a:gd name="connsiteX5" fmla="*/ 297 w 322"/>
                    <a:gd name="connsiteY5" fmla="*/ 192 h 318"/>
                    <a:gd name="connsiteX6" fmla="*/ 297 w 322"/>
                    <a:gd name="connsiteY6" fmla="*/ 192 h 318"/>
                    <a:gd name="connsiteX7" fmla="*/ 263 w 322"/>
                    <a:gd name="connsiteY7" fmla="*/ 206 h 318"/>
                    <a:gd name="connsiteX8" fmla="*/ 215 w 322"/>
                    <a:gd name="connsiteY8" fmla="*/ 158 h 318"/>
                    <a:gd name="connsiteX9" fmla="*/ 263 w 322"/>
                    <a:gd name="connsiteY9" fmla="*/ 109 h 318"/>
                    <a:gd name="connsiteX10" fmla="*/ 297 w 322"/>
                    <a:gd name="connsiteY10" fmla="*/ 124 h 318"/>
                    <a:gd name="connsiteX11" fmla="*/ 297 w 322"/>
                    <a:gd name="connsiteY11" fmla="*/ 124 h 318"/>
                    <a:gd name="connsiteX12" fmla="*/ 311 w 322"/>
                    <a:gd name="connsiteY12" fmla="*/ 129 h 318"/>
                    <a:gd name="connsiteX13" fmla="*/ 322 w 322"/>
                    <a:gd name="connsiteY13" fmla="*/ 109 h 318"/>
                    <a:gd name="connsiteX14" fmla="*/ 322 w 322"/>
                    <a:gd name="connsiteY14" fmla="*/ 30 h 318"/>
                    <a:gd name="connsiteX15" fmla="*/ 322 w 322"/>
                    <a:gd name="connsiteY15" fmla="*/ 0 h 318"/>
                    <a:gd name="connsiteX0" fmla="*/ 110 w 319"/>
                    <a:gd name="connsiteY0" fmla="*/ 0 h 318"/>
                    <a:gd name="connsiteX1" fmla="*/ 1 w 319"/>
                    <a:gd name="connsiteY1" fmla="*/ 317 h 318"/>
                    <a:gd name="connsiteX2" fmla="*/ 319 w 319"/>
                    <a:gd name="connsiteY2" fmla="*/ 318 h 318"/>
                    <a:gd name="connsiteX3" fmla="*/ 319 w 319"/>
                    <a:gd name="connsiteY3" fmla="*/ 207 h 318"/>
                    <a:gd name="connsiteX4" fmla="*/ 308 w 319"/>
                    <a:gd name="connsiteY4" fmla="*/ 187 h 318"/>
                    <a:gd name="connsiteX5" fmla="*/ 294 w 319"/>
                    <a:gd name="connsiteY5" fmla="*/ 192 h 318"/>
                    <a:gd name="connsiteX6" fmla="*/ 294 w 319"/>
                    <a:gd name="connsiteY6" fmla="*/ 192 h 318"/>
                    <a:gd name="connsiteX7" fmla="*/ 260 w 319"/>
                    <a:gd name="connsiteY7" fmla="*/ 206 h 318"/>
                    <a:gd name="connsiteX8" fmla="*/ 212 w 319"/>
                    <a:gd name="connsiteY8" fmla="*/ 158 h 318"/>
                    <a:gd name="connsiteX9" fmla="*/ 260 w 319"/>
                    <a:gd name="connsiteY9" fmla="*/ 109 h 318"/>
                    <a:gd name="connsiteX10" fmla="*/ 294 w 319"/>
                    <a:gd name="connsiteY10" fmla="*/ 124 h 318"/>
                    <a:gd name="connsiteX11" fmla="*/ 294 w 319"/>
                    <a:gd name="connsiteY11" fmla="*/ 124 h 318"/>
                    <a:gd name="connsiteX12" fmla="*/ 308 w 319"/>
                    <a:gd name="connsiteY12" fmla="*/ 129 h 318"/>
                    <a:gd name="connsiteX13" fmla="*/ 319 w 319"/>
                    <a:gd name="connsiteY13" fmla="*/ 109 h 318"/>
                    <a:gd name="connsiteX14" fmla="*/ 319 w 319"/>
                    <a:gd name="connsiteY14" fmla="*/ 30 h 318"/>
                    <a:gd name="connsiteX15" fmla="*/ 319 w 319"/>
                    <a:gd name="connsiteY15" fmla="*/ 0 h 318"/>
                    <a:gd name="connsiteX0" fmla="*/ 0 w 319"/>
                    <a:gd name="connsiteY0" fmla="*/ 0 h 319"/>
                    <a:gd name="connsiteX1" fmla="*/ 1 w 319"/>
                    <a:gd name="connsiteY1" fmla="*/ 318 h 319"/>
                    <a:gd name="connsiteX2" fmla="*/ 319 w 319"/>
                    <a:gd name="connsiteY2" fmla="*/ 319 h 319"/>
                    <a:gd name="connsiteX3" fmla="*/ 319 w 319"/>
                    <a:gd name="connsiteY3" fmla="*/ 208 h 319"/>
                    <a:gd name="connsiteX4" fmla="*/ 308 w 319"/>
                    <a:gd name="connsiteY4" fmla="*/ 188 h 319"/>
                    <a:gd name="connsiteX5" fmla="*/ 294 w 319"/>
                    <a:gd name="connsiteY5" fmla="*/ 193 h 319"/>
                    <a:gd name="connsiteX6" fmla="*/ 294 w 319"/>
                    <a:gd name="connsiteY6" fmla="*/ 193 h 319"/>
                    <a:gd name="connsiteX7" fmla="*/ 260 w 319"/>
                    <a:gd name="connsiteY7" fmla="*/ 207 h 319"/>
                    <a:gd name="connsiteX8" fmla="*/ 212 w 319"/>
                    <a:gd name="connsiteY8" fmla="*/ 159 h 319"/>
                    <a:gd name="connsiteX9" fmla="*/ 260 w 319"/>
                    <a:gd name="connsiteY9" fmla="*/ 110 h 319"/>
                    <a:gd name="connsiteX10" fmla="*/ 294 w 319"/>
                    <a:gd name="connsiteY10" fmla="*/ 125 h 319"/>
                    <a:gd name="connsiteX11" fmla="*/ 294 w 319"/>
                    <a:gd name="connsiteY11" fmla="*/ 125 h 319"/>
                    <a:gd name="connsiteX12" fmla="*/ 308 w 319"/>
                    <a:gd name="connsiteY12" fmla="*/ 130 h 319"/>
                    <a:gd name="connsiteX13" fmla="*/ 319 w 319"/>
                    <a:gd name="connsiteY13" fmla="*/ 110 h 319"/>
                    <a:gd name="connsiteX14" fmla="*/ 319 w 319"/>
                    <a:gd name="connsiteY14" fmla="*/ 31 h 319"/>
                    <a:gd name="connsiteX15" fmla="*/ 319 w 319"/>
                    <a:gd name="connsiteY15" fmla="*/ 1 h 319"/>
                    <a:gd name="connsiteX0" fmla="*/ 1 w 319"/>
                    <a:gd name="connsiteY0" fmla="*/ 0 h 318"/>
                    <a:gd name="connsiteX1" fmla="*/ 1 w 319"/>
                    <a:gd name="connsiteY1" fmla="*/ 317 h 318"/>
                    <a:gd name="connsiteX2" fmla="*/ 319 w 319"/>
                    <a:gd name="connsiteY2" fmla="*/ 318 h 318"/>
                    <a:gd name="connsiteX3" fmla="*/ 319 w 319"/>
                    <a:gd name="connsiteY3" fmla="*/ 207 h 318"/>
                    <a:gd name="connsiteX4" fmla="*/ 308 w 319"/>
                    <a:gd name="connsiteY4" fmla="*/ 187 h 318"/>
                    <a:gd name="connsiteX5" fmla="*/ 294 w 319"/>
                    <a:gd name="connsiteY5" fmla="*/ 192 h 318"/>
                    <a:gd name="connsiteX6" fmla="*/ 294 w 319"/>
                    <a:gd name="connsiteY6" fmla="*/ 192 h 318"/>
                    <a:gd name="connsiteX7" fmla="*/ 260 w 319"/>
                    <a:gd name="connsiteY7" fmla="*/ 206 h 318"/>
                    <a:gd name="connsiteX8" fmla="*/ 212 w 319"/>
                    <a:gd name="connsiteY8" fmla="*/ 158 h 318"/>
                    <a:gd name="connsiteX9" fmla="*/ 260 w 319"/>
                    <a:gd name="connsiteY9" fmla="*/ 109 h 318"/>
                    <a:gd name="connsiteX10" fmla="*/ 294 w 319"/>
                    <a:gd name="connsiteY10" fmla="*/ 124 h 318"/>
                    <a:gd name="connsiteX11" fmla="*/ 294 w 319"/>
                    <a:gd name="connsiteY11" fmla="*/ 124 h 318"/>
                    <a:gd name="connsiteX12" fmla="*/ 308 w 319"/>
                    <a:gd name="connsiteY12" fmla="*/ 129 h 318"/>
                    <a:gd name="connsiteX13" fmla="*/ 319 w 319"/>
                    <a:gd name="connsiteY13" fmla="*/ 109 h 318"/>
                    <a:gd name="connsiteX14" fmla="*/ 319 w 319"/>
                    <a:gd name="connsiteY14" fmla="*/ 30 h 318"/>
                    <a:gd name="connsiteX15" fmla="*/ 319 w 319"/>
                    <a:gd name="connsiteY15" fmla="*/ 0 h 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9" h="318">
                      <a:moveTo>
                        <a:pt x="1" y="0"/>
                      </a:moveTo>
                      <a:cubicBezTo>
                        <a:pt x="1" y="108"/>
                        <a:pt x="0" y="263"/>
                        <a:pt x="1" y="317"/>
                      </a:cubicBezTo>
                      <a:lnTo>
                        <a:pt x="319" y="318"/>
                      </a:lnTo>
                      <a:lnTo>
                        <a:pt x="319" y="207"/>
                      </a:lnTo>
                      <a:cubicBezTo>
                        <a:pt x="318" y="197"/>
                        <a:pt x="314" y="189"/>
                        <a:pt x="308" y="187"/>
                      </a:cubicBezTo>
                      <a:cubicBezTo>
                        <a:pt x="303" y="186"/>
                        <a:pt x="298" y="188"/>
                        <a:pt x="294" y="192"/>
                      </a:cubicBezTo>
                      <a:lnTo>
                        <a:pt x="294" y="192"/>
                      </a:lnTo>
                      <a:cubicBezTo>
                        <a:pt x="285" y="201"/>
                        <a:pt x="273" y="206"/>
                        <a:pt x="260" y="206"/>
                      </a:cubicBezTo>
                      <a:cubicBezTo>
                        <a:pt x="233" y="206"/>
                        <a:pt x="212" y="185"/>
                        <a:pt x="212" y="158"/>
                      </a:cubicBezTo>
                      <a:cubicBezTo>
                        <a:pt x="212" y="131"/>
                        <a:pt x="233" y="109"/>
                        <a:pt x="260" y="109"/>
                      </a:cubicBezTo>
                      <a:cubicBezTo>
                        <a:pt x="273" y="109"/>
                        <a:pt x="285" y="115"/>
                        <a:pt x="294" y="124"/>
                      </a:cubicBezTo>
                      <a:lnTo>
                        <a:pt x="294" y="124"/>
                      </a:lnTo>
                      <a:cubicBezTo>
                        <a:pt x="298" y="128"/>
                        <a:pt x="303" y="130"/>
                        <a:pt x="308" y="129"/>
                      </a:cubicBezTo>
                      <a:cubicBezTo>
                        <a:pt x="314" y="127"/>
                        <a:pt x="318" y="119"/>
                        <a:pt x="319" y="109"/>
                      </a:cubicBezTo>
                      <a:lnTo>
                        <a:pt x="319" y="30"/>
                      </a:lnTo>
                      <a:lnTo>
                        <a:pt x="319" y="0"/>
                      </a:lnTo>
                    </a:path>
                  </a:pathLst>
                </a:custGeom>
                <a:solidFill>
                  <a:schemeClr val="accent6"/>
                </a:solidFill>
                <a:ln w="50800">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p:nvSpPr>
              <p:spPr bwMode="auto">
                <a:xfrm rot="18001036">
                  <a:off x="2534143" y="2758478"/>
                  <a:ext cx="1498108" cy="2000476"/>
                </a:xfrm>
                <a:custGeom>
                  <a:avLst/>
                  <a:gdLst>
                    <a:gd name="connsiteX0" fmla="*/ 396 w 396"/>
                    <a:gd name="connsiteY0" fmla="*/ 108 h 428"/>
                    <a:gd name="connsiteX1" fmla="*/ 396 w 396"/>
                    <a:gd name="connsiteY1" fmla="*/ 108 h 428"/>
                    <a:gd name="connsiteX2" fmla="*/ 396 w 396"/>
                    <a:gd name="connsiteY2" fmla="*/ 108 h 428"/>
                    <a:gd name="connsiteX3" fmla="*/ 274 w 396"/>
                    <a:gd name="connsiteY3" fmla="*/ 108 h 428"/>
                    <a:gd name="connsiteX4" fmla="*/ 255 w 396"/>
                    <a:gd name="connsiteY4" fmla="*/ 82 h 428"/>
                    <a:gd name="connsiteX5" fmla="*/ 258 w 396"/>
                    <a:gd name="connsiteY5" fmla="*/ 68 h 428"/>
                    <a:gd name="connsiteX6" fmla="*/ 275 w 396"/>
                    <a:gd name="connsiteY6" fmla="*/ 37 h 428"/>
                    <a:gd name="connsiteX7" fmla="*/ 236 w 396"/>
                    <a:gd name="connsiteY7" fmla="*/ 0 h 428"/>
                    <a:gd name="connsiteX8" fmla="*/ 198 w 396"/>
                    <a:gd name="connsiteY8" fmla="*/ 37 h 428"/>
                    <a:gd name="connsiteX9" fmla="*/ 216 w 396"/>
                    <a:gd name="connsiteY9" fmla="*/ 69 h 428"/>
                    <a:gd name="connsiteX10" fmla="*/ 218 w 396"/>
                    <a:gd name="connsiteY10" fmla="*/ 82 h 428"/>
                    <a:gd name="connsiteX11" fmla="*/ 199 w 396"/>
                    <a:gd name="connsiteY11" fmla="*/ 108 h 428"/>
                    <a:gd name="connsiteX12" fmla="*/ 76 w 396"/>
                    <a:gd name="connsiteY12" fmla="*/ 108 h 428"/>
                    <a:gd name="connsiteX13" fmla="*/ 76 w 396"/>
                    <a:gd name="connsiteY13" fmla="*/ 230 h 428"/>
                    <a:gd name="connsiteX14" fmla="*/ 50 w 396"/>
                    <a:gd name="connsiteY14" fmla="*/ 249 h 428"/>
                    <a:gd name="connsiteX15" fmla="*/ 36 w 396"/>
                    <a:gd name="connsiteY15" fmla="*/ 246 h 428"/>
                    <a:gd name="connsiteX16" fmla="*/ 5 w 396"/>
                    <a:gd name="connsiteY16" fmla="*/ 229 h 428"/>
                    <a:gd name="connsiteX17" fmla="*/ 5 w 396"/>
                    <a:gd name="connsiteY17" fmla="*/ 306 h 428"/>
                    <a:gd name="connsiteX18" fmla="*/ 37 w 396"/>
                    <a:gd name="connsiteY18" fmla="*/ 288 h 428"/>
                    <a:gd name="connsiteX19" fmla="*/ 50 w 396"/>
                    <a:gd name="connsiteY19" fmla="*/ 286 h 428"/>
                    <a:gd name="connsiteX20" fmla="*/ 76 w 396"/>
                    <a:gd name="connsiteY20" fmla="*/ 305 h 428"/>
                    <a:gd name="connsiteX21" fmla="*/ 76 w 396"/>
                    <a:gd name="connsiteY21" fmla="*/ 428 h 428"/>
                    <a:gd name="connsiteX22" fmla="*/ 186 w 396"/>
                    <a:gd name="connsiteY22" fmla="*/ 428 h 428"/>
                    <a:gd name="connsiteX23" fmla="*/ 207 w 396"/>
                    <a:gd name="connsiteY23" fmla="*/ 417 h 428"/>
                    <a:gd name="connsiteX24" fmla="*/ 202 w 396"/>
                    <a:gd name="connsiteY24" fmla="*/ 403 h 428"/>
                    <a:gd name="connsiteX25" fmla="*/ 202 w 396"/>
                    <a:gd name="connsiteY25" fmla="*/ 403 h 428"/>
                    <a:gd name="connsiteX26" fmla="*/ 187 w 396"/>
                    <a:gd name="connsiteY26" fmla="*/ 369 h 428"/>
                    <a:gd name="connsiteX27" fmla="*/ 236 w 396"/>
                    <a:gd name="connsiteY27" fmla="*/ 321 h 428"/>
                    <a:gd name="connsiteX28" fmla="*/ 284 w 396"/>
                    <a:gd name="connsiteY28" fmla="*/ 369 h 428"/>
                    <a:gd name="connsiteX29" fmla="*/ 270 w 396"/>
                    <a:gd name="connsiteY29" fmla="*/ 403 h 428"/>
                    <a:gd name="connsiteX30" fmla="*/ 270 w 396"/>
                    <a:gd name="connsiteY30" fmla="*/ 403 h 428"/>
                    <a:gd name="connsiteX31" fmla="*/ 265 w 396"/>
                    <a:gd name="connsiteY31" fmla="*/ 417 h 428"/>
                    <a:gd name="connsiteX32" fmla="*/ 286 w 396"/>
                    <a:gd name="connsiteY32" fmla="*/ 428 h 428"/>
                    <a:gd name="connsiteX33" fmla="*/ 396 w 396"/>
                    <a:gd name="connsiteY33" fmla="*/ 428 h 428"/>
                    <a:gd name="connsiteX34" fmla="*/ 396 w 396"/>
                    <a:gd name="connsiteY34" fmla="*/ 317 h 428"/>
                    <a:gd name="connsiteX35" fmla="*/ 385 w 396"/>
                    <a:gd name="connsiteY35" fmla="*/ 297 h 428"/>
                    <a:gd name="connsiteX36" fmla="*/ 371 w 396"/>
                    <a:gd name="connsiteY36" fmla="*/ 302 h 428"/>
                    <a:gd name="connsiteX37" fmla="*/ 371 w 396"/>
                    <a:gd name="connsiteY37" fmla="*/ 302 h 428"/>
                    <a:gd name="connsiteX38" fmla="*/ 337 w 396"/>
                    <a:gd name="connsiteY38" fmla="*/ 316 h 428"/>
                    <a:gd name="connsiteX39" fmla="*/ 289 w 396"/>
                    <a:gd name="connsiteY39" fmla="*/ 268 h 428"/>
                    <a:gd name="connsiteX40" fmla="*/ 337 w 396"/>
                    <a:gd name="connsiteY40" fmla="*/ 219 h 428"/>
                    <a:gd name="connsiteX41" fmla="*/ 371 w 396"/>
                    <a:gd name="connsiteY41" fmla="*/ 234 h 428"/>
                    <a:gd name="connsiteX42" fmla="*/ 371 w 396"/>
                    <a:gd name="connsiteY42" fmla="*/ 234 h 428"/>
                    <a:gd name="connsiteX43" fmla="*/ 385 w 396"/>
                    <a:gd name="connsiteY43" fmla="*/ 239 h 428"/>
                    <a:gd name="connsiteX44" fmla="*/ 396 w 396"/>
                    <a:gd name="connsiteY44" fmla="*/ 219 h 428"/>
                    <a:gd name="connsiteX45" fmla="*/ 396 w 396"/>
                    <a:gd name="connsiteY45" fmla="*/ 140 h 428"/>
                    <a:gd name="connsiteX46" fmla="*/ 396 w 396"/>
                    <a:gd name="connsiteY46" fmla="*/ 140 h 428"/>
                    <a:gd name="connsiteX47" fmla="*/ 396 w 396"/>
                    <a:gd name="connsiteY47" fmla="*/ 108 h 428"/>
                    <a:gd name="connsiteX0" fmla="*/ 391 w 391"/>
                    <a:gd name="connsiteY0" fmla="*/ 108 h 428"/>
                    <a:gd name="connsiteX1" fmla="*/ 391 w 391"/>
                    <a:gd name="connsiteY1" fmla="*/ 108 h 428"/>
                    <a:gd name="connsiteX2" fmla="*/ 391 w 391"/>
                    <a:gd name="connsiteY2" fmla="*/ 108 h 428"/>
                    <a:gd name="connsiteX3" fmla="*/ 269 w 391"/>
                    <a:gd name="connsiteY3" fmla="*/ 108 h 428"/>
                    <a:gd name="connsiteX4" fmla="*/ 250 w 391"/>
                    <a:gd name="connsiteY4" fmla="*/ 82 h 428"/>
                    <a:gd name="connsiteX5" fmla="*/ 253 w 391"/>
                    <a:gd name="connsiteY5" fmla="*/ 68 h 428"/>
                    <a:gd name="connsiteX6" fmla="*/ 270 w 391"/>
                    <a:gd name="connsiteY6" fmla="*/ 37 h 428"/>
                    <a:gd name="connsiteX7" fmla="*/ 231 w 391"/>
                    <a:gd name="connsiteY7" fmla="*/ 0 h 428"/>
                    <a:gd name="connsiteX8" fmla="*/ 193 w 391"/>
                    <a:gd name="connsiteY8" fmla="*/ 37 h 428"/>
                    <a:gd name="connsiteX9" fmla="*/ 211 w 391"/>
                    <a:gd name="connsiteY9" fmla="*/ 69 h 428"/>
                    <a:gd name="connsiteX10" fmla="*/ 213 w 391"/>
                    <a:gd name="connsiteY10" fmla="*/ 82 h 428"/>
                    <a:gd name="connsiteX11" fmla="*/ 194 w 391"/>
                    <a:gd name="connsiteY11" fmla="*/ 108 h 428"/>
                    <a:gd name="connsiteX12" fmla="*/ 71 w 391"/>
                    <a:gd name="connsiteY12" fmla="*/ 108 h 428"/>
                    <a:gd name="connsiteX13" fmla="*/ 71 w 391"/>
                    <a:gd name="connsiteY13" fmla="*/ 230 h 428"/>
                    <a:gd name="connsiteX14" fmla="*/ 45 w 391"/>
                    <a:gd name="connsiteY14" fmla="*/ 249 h 428"/>
                    <a:gd name="connsiteX15" fmla="*/ 31 w 391"/>
                    <a:gd name="connsiteY15" fmla="*/ 246 h 428"/>
                    <a:gd name="connsiteX16" fmla="*/ 0 w 391"/>
                    <a:gd name="connsiteY16" fmla="*/ 306 h 428"/>
                    <a:gd name="connsiteX17" fmla="*/ 32 w 391"/>
                    <a:gd name="connsiteY17" fmla="*/ 288 h 428"/>
                    <a:gd name="connsiteX18" fmla="*/ 45 w 391"/>
                    <a:gd name="connsiteY18" fmla="*/ 286 h 428"/>
                    <a:gd name="connsiteX19" fmla="*/ 71 w 391"/>
                    <a:gd name="connsiteY19" fmla="*/ 305 h 428"/>
                    <a:gd name="connsiteX20" fmla="*/ 71 w 391"/>
                    <a:gd name="connsiteY20" fmla="*/ 428 h 428"/>
                    <a:gd name="connsiteX21" fmla="*/ 181 w 391"/>
                    <a:gd name="connsiteY21" fmla="*/ 428 h 428"/>
                    <a:gd name="connsiteX22" fmla="*/ 202 w 391"/>
                    <a:gd name="connsiteY22" fmla="*/ 417 h 428"/>
                    <a:gd name="connsiteX23" fmla="*/ 197 w 391"/>
                    <a:gd name="connsiteY23" fmla="*/ 403 h 428"/>
                    <a:gd name="connsiteX24" fmla="*/ 197 w 391"/>
                    <a:gd name="connsiteY24" fmla="*/ 403 h 428"/>
                    <a:gd name="connsiteX25" fmla="*/ 182 w 391"/>
                    <a:gd name="connsiteY25" fmla="*/ 369 h 428"/>
                    <a:gd name="connsiteX26" fmla="*/ 231 w 391"/>
                    <a:gd name="connsiteY26" fmla="*/ 321 h 428"/>
                    <a:gd name="connsiteX27" fmla="*/ 279 w 391"/>
                    <a:gd name="connsiteY27" fmla="*/ 369 h 428"/>
                    <a:gd name="connsiteX28" fmla="*/ 265 w 391"/>
                    <a:gd name="connsiteY28" fmla="*/ 403 h 428"/>
                    <a:gd name="connsiteX29" fmla="*/ 265 w 391"/>
                    <a:gd name="connsiteY29" fmla="*/ 403 h 428"/>
                    <a:gd name="connsiteX30" fmla="*/ 260 w 391"/>
                    <a:gd name="connsiteY30" fmla="*/ 417 h 428"/>
                    <a:gd name="connsiteX31" fmla="*/ 281 w 391"/>
                    <a:gd name="connsiteY31" fmla="*/ 428 h 428"/>
                    <a:gd name="connsiteX32" fmla="*/ 391 w 391"/>
                    <a:gd name="connsiteY32" fmla="*/ 428 h 428"/>
                    <a:gd name="connsiteX33" fmla="*/ 391 w 391"/>
                    <a:gd name="connsiteY33" fmla="*/ 317 h 428"/>
                    <a:gd name="connsiteX34" fmla="*/ 380 w 391"/>
                    <a:gd name="connsiteY34" fmla="*/ 297 h 428"/>
                    <a:gd name="connsiteX35" fmla="*/ 366 w 391"/>
                    <a:gd name="connsiteY35" fmla="*/ 302 h 428"/>
                    <a:gd name="connsiteX36" fmla="*/ 366 w 391"/>
                    <a:gd name="connsiteY36" fmla="*/ 302 h 428"/>
                    <a:gd name="connsiteX37" fmla="*/ 332 w 391"/>
                    <a:gd name="connsiteY37" fmla="*/ 316 h 428"/>
                    <a:gd name="connsiteX38" fmla="*/ 284 w 391"/>
                    <a:gd name="connsiteY38" fmla="*/ 268 h 428"/>
                    <a:gd name="connsiteX39" fmla="*/ 332 w 391"/>
                    <a:gd name="connsiteY39" fmla="*/ 219 h 428"/>
                    <a:gd name="connsiteX40" fmla="*/ 366 w 391"/>
                    <a:gd name="connsiteY40" fmla="*/ 234 h 428"/>
                    <a:gd name="connsiteX41" fmla="*/ 366 w 391"/>
                    <a:gd name="connsiteY41" fmla="*/ 234 h 428"/>
                    <a:gd name="connsiteX42" fmla="*/ 380 w 391"/>
                    <a:gd name="connsiteY42" fmla="*/ 239 h 428"/>
                    <a:gd name="connsiteX43" fmla="*/ 391 w 391"/>
                    <a:gd name="connsiteY43" fmla="*/ 219 h 428"/>
                    <a:gd name="connsiteX44" fmla="*/ 391 w 391"/>
                    <a:gd name="connsiteY44" fmla="*/ 140 h 428"/>
                    <a:gd name="connsiteX45" fmla="*/ 391 w 391"/>
                    <a:gd name="connsiteY45" fmla="*/ 140 h 428"/>
                    <a:gd name="connsiteX46" fmla="*/ 391 w 391"/>
                    <a:gd name="connsiteY46" fmla="*/ 108 h 428"/>
                    <a:gd name="connsiteX0" fmla="*/ 362 w 362"/>
                    <a:gd name="connsiteY0" fmla="*/ 108 h 428"/>
                    <a:gd name="connsiteX1" fmla="*/ 362 w 362"/>
                    <a:gd name="connsiteY1" fmla="*/ 108 h 428"/>
                    <a:gd name="connsiteX2" fmla="*/ 362 w 362"/>
                    <a:gd name="connsiteY2" fmla="*/ 108 h 428"/>
                    <a:gd name="connsiteX3" fmla="*/ 240 w 362"/>
                    <a:gd name="connsiteY3" fmla="*/ 108 h 428"/>
                    <a:gd name="connsiteX4" fmla="*/ 221 w 362"/>
                    <a:gd name="connsiteY4" fmla="*/ 82 h 428"/>
                    <a:gd name="connsiteX5" fmla="*/ 224 w 362"/>
                    <a:gd name="connsiteY5" fmla="*/ 68 h 428"/>
                    <a:gd name="connsiteX6" fmla="*/ 241 w 362"/>
                    <a:gd name="connsiteY6" fmla="*/ 37 h 428"/>
                    <a:gd name="connsiteX7" fmla="*/ 202 w 362"/>
                    <a:gd name="connsiteY7" fmla="*/ 0 h 428"/>
                    <a:gd name="connsiteX8" fmla="*/ 164 w 362"/>
                    <a:gd name="connsiteY8" fmla="*/ 37 h 428"/>
                    <a:gd name="connsiteX9" fmla="*/ 182 w 362"/>
                    <a:gd name="connsiteY9" fmla="*/ 69 h 428"/>
                    <a:gd name="connsiteX10" fmla="*/ 184 w 362"/>
                    <a:gd name="connsiteY10" fmla="*/ 82 h 428"/>
                    <a:gd name="connsiteX11" fmla="*/ 165 w 362"/>
                    <a:gd name="connsiteY11" fmla="*/ 108 h 428"/>
                    <a:gd name="connsiteX12" fmla="*/ 42 w 362"/>
                    <a:gd name="connsiteY12" fmla="*/ 108 h 428"/>
                    <a:gd name="connsiteX13" fmla="*/ 42 w 362"/>
                    <a:gd name="connsiteY13" fmla="*/ 230 h 428"/>
                    <a:gd name="connsiteX14" fmla="*/ 16 w 362"/>
                    <a:gd name="connsiteY14" fmla="*/ 249 h 428"/>
                    <a:gd name="connsiteX15" fmla="*/ 2 w 362"/>
                    <a:gd name="connsiteY15" fmla="*/ 246 h 428"/>
                    <a:gd name="connsiteX16" fmla="*/ 3 w 362"/>
                    <a:gd name="connsiteY16" fmla="*/ 288 h 428"/>
                    <a:gd name="connsiteX17" fmla="*/ 16 w 362"/>
                    <a:gd name="connsiteY17" fmla="*/ 286 h 428"/>
                    <a:gd name="connsiteX18" fmla="*/ 42 w 362"/>
                    <a:gd name="connsiteY18" fmla="*/ 305 h 428"/>
                    <a:gd name="connsiteX19" fmla="*/ 42 w 362"/>
                    <a:gd name="connsiteY19" fmla="*/ 428 h 428"/>
                    <a:gd name="connsiteX20" fmla="*/ 152 w 362"/>
                    <a:gd name="connsiteY20" fmla="*/ 428 h 428"/>
                    <a:gd name="connsiteX21" fmla="*/ 173 w 362"/>
                    <a:gd name="connsiteY21" fmla="*/ 417 h 428"/>
                    <a:gd name="connsiteX22" fmla="*/ 168 w 362"/>
                    <a:gd name="connsiteY22" fmla="*/ 403 h 428"/>
                    <a:gd name="connsiteX23" fmla="*/ 168 w 362"/>
                    <a:gd name="connsiteY23" fmla="*/ 403 h 428"/>
                    <a:gd name="connsiteX24" fmla="*/ 153 w 362"/>
                    <a:gd name="connsiteY24" fmla="*/ 369 h 428"/>
                    <a:gd name="connsiteX25" fmla="*/ 202 w 362"/>
                    <a:gd name="connsiteY25" fmla="*/ 321 h 428"/>
                    <a:gd name="connsiteX26" fmla="*/ 250 w 362"/>
                    <a:gd name="connsiteY26" fmla="*/ 369 h 428"/>
                    <a:gd name="connsiteX27" fmla="*/ 236 w 362"/>
                    <a:gd name="connsiteY27" fmla="*/ 403 h 428"/>
                    <a:gd name="connsiteX28" fmla="*/ 236 w 362"/>
                    <a:gd name="connsiteY28" fmla="*/ 403 h 428"/>
                    <a:gd name="connsiteX29" fmla="*/ 231 w 362"/>
                    <a:gd name="connsiteY29" fmla="*/ 417 h 428"/>
                    <a:gd name="connsiteX30" fmla="*/ 252 w 362"/>
                    <a:gd name="connsiteY30" fmla="*/ 428 h 428"/>
                    <a:gd name="connsiteX31" fmla="*/ 362 w 362"/>
                    <a:gd name="connsiteY31" fmla="*/ 428 h 428"/>
                    <a:gd name="connsiteX32" fmla="*/ 362 w 362"/>
                    <a:gd name="connsiteY32" fmla="*/ 317 h 428"/>
                    <a:gd name="connsiteX33" fmla="*/ 351 w 362"/>
                    <a:gd name="connsiteY33" fmla="*/ 297 h 428"/>
                    <a:gd name="connsiteX34" fmla="*/ 337 w 362"/>
                    <a:gd name="connsiteY34" fmla="*/ 302 h 428"/>
                    <a:gd name="connsiteX35" fmla="*/ 337 w 362"/>
                    <a:gd name="connsiteY35" fmla="*/ 302 h 428"/>
                    <a:gd name="connsiteX36" fmla="*/ 303 w 362"/>
                    <a:gd name="connsiteY36" fmla="*/ 316 h 428"/>
                    <a:gd name="connsiteX37" fmla="*/ 255 w 362"/>
                    <a:gd name="connsiteY37" fmla="*/ 268 h 428"/>
                    <a:gd name="connsiteX38" fmla="*/ 303 w 362"/>
                    <a:gd name="connsiteY38" fmla="*/ 219 h 428"/>
                    <a:gd name="connsiteX39" fmla="*/ 337 w 362"/>
                    <a:gd name="connsiteY39" fmla="*/ 234 h 428"/>
                    <a:gd name="connsiteX40" fmla="*/ 337 w 362"/>
                    <a:gd name="connsiteY40" fmla="*/ 234 h 428"/>
                    <a:gd name="connsiteX41" fmla="*/ 351 w 362"/>
                    <a:gd name="connsiteY41" fmla="*/ 239 h 428"/>
                    <a:gd name="connsiteX42" fmla="*/ 362 w 362"/>
                    <a:gd name="connsiteY42" fmla="*/ 219 h 428"/>
                    <a:gd name="connsiteX43" fmla="*/ 362 w 362"/>
                    <a:gd name="connsiteY43" fmla="*/ 140 h 428"/>
                    <a:gd name="connsiteX44" fmla="*/ 362 w 362"/>
                    <a:gd name="connsiteY44" fmla="*/ 140 h 428"/>
                    <a:gd name="connsiteX45" fmla="*/ 362 w 362"/>
                    <a:gd name="connsiteY45" fmla="*/ 108 h 428"/>
                    <a:gd name="connsiteX0" fmla="*/ 360 w 360"/>
                    <a:gd name="connsiteY0" fmla="*/ 108 h 428"/>
                    <a:gd name="connsiteX1" fmla="*/ 360 w 360"/>
                    <a:gd name="connsiteY1" fmla="*/ 108 h 428"/>
                    <a:gd name="connsiteX2" fmla="*/ 360 w 360"/>
                    <a:gd name="connsiteY2" fmla="*/ 108 h 428"/>
                    <a:gd name="connsiteX3" fmla="*/ 238 w 360"/>
                    <a:gd name="connsiteY3" fmla="*/ 108 h 428"/>
                    <a:gd name="connsiteX4" fmla="*/ 219 w 360"/>
                    <a:gd name="connsiteY4" fmla="*/ 82 h 428"/>
                    <a:gd name="connsiteX5" fmla="*/ 222 w 360"/>
                    <a:gd name="connsiteY5" fmla="*/ 68 h 428"/>
                    <a:gd name="connsiteX6" fmla="*/ 239 w 360"/>
                    <a:gd name="connsiteY6" fmla="*/ 37 h 428"/>
                    <a:gd name="connsiteX7" fmla="*/ 200 w 360"/>
                    <a:gd name="connsiteY7" fmla="*/ 0 h 428"/>
                    <a:gd name="connsiteX8" fmla="*/ 162 w 360"/>
                    <a:gd name="connsiteY8" fmla="*/ 37 h 428"/>
                    <a:gd name="connsiteX9" fmla="*/ 180 w 360"/>
                    <a:gd name="connsiteY9" fmla="*/ 69 h 428"/>
                    <a:gd name="connsiteX10" fmla="*/ 182 w 360"/>
                    <a:gd name="connsiteY10" fmla="*/ 82 h 428"/>
                    <a:gd name="connsiteX11" fmla="*/ 163 w 360"/>
                    <a:gd name="connsiteY11" fmla="*/ 108 h 428"/>
                    <a:gd name="connsiteX12" fmla="*/ 40 w 360"/>
                    <a:gd name="connsiteY12" fmla="*/ 108 h 428"/>
                    <a:gd name="connsiteX13" fmla="*/ 40 w 360"/>
                    <a:gd name="connsiteY13" fmla="*/ 230 h 428"/>
                    <a:gd name="connsiteX14" fmla="*/ 14 w 360"/>
                    <a:gd name="connsiteY14" fmla="*/ 249 h 428"/>
                    <a:gd name="connsiteX15" fmla="*/ 0 w 360"/>
                    <a:gd name="connsiteY15" fmla="*/ 246 h 428"/>
                    <a:gd name="connsiteX16" fmla="*/ 14 w 360"/>
                    <a:gd name="connsiteY16" fmla="*/ 286 h 428"/>
                    <a:gd name="connsiteX17" fmla="*/ 40 w 360"/>
                    <a:gd name="connsiteY17" fmla="*/ 305 h 428"/>
                    <a:gd name="connsiteX18" fmla="*/ 40 w 360"/>
                    <a:gd name="connsiteY18" fmla="*/ 428 h 428"/>
                    <a:gd name="connsiteX19" fmla="*/ 150 w 360"/>
                    <a:gd name="connsiteY19" fmla="*/ 428 h 428"/>
                    <a:gd name="connsiteX20" fmla="*/ 171 w 360"/>
                    <a:gd name="connsiteY20" fmla="*/ 417 h 428"/>
                    <a:gd name="connsiteX21" fmla="*/ 166 w 360"/>
                    <a:gd name="connsiteY21" fmla="*/ 403 h 428"/>
                    <a:gd name="connsiteX22" fmla="*/ 166 w 360"/>
                    <a:gd name="connsiteY22" fmla="*/ 403 h 428"/>
                    <a:gd name="connsiteX23" fmla="*/ 151 w 360"/>
                    <a:gd name="connsiteY23" fmla="*/ 369 h 428"/>
                    <a:gd name="connsiteX24" fmla="*/ 200 w 360"/>
                    <a:gd name="connsiteY24" fmla="*/ 321 h 428"/>
                    <a:gd name="connsiteX25" fmla="*/ 248 w 360"/>
                    <a:gd name="connsiteY25" fmla="*/ 369 h 428"/>
                    <a:gd name="connsiteX26" fmla="*/ 234 w 360"/>
                    <a:gd name="connsiteY26" fmla="*/ 403 h 428"/>
                    <a:gd name="connsiteX27" fmla="*/ 234 w 360"/>
                    <a:gd name="connsiteY27" fmla="*/ 403 h 428"/>
                    <a:gd name="connsiteX28" fmla="*/ 229 w 360"/>
                    <a:gd name="connsiteY28" fmla="*/ 417 h 428"/>
                    <a:gd name="connsiteX29" fmla="*/ 250 w 360"/>
                    <a:gd name="connsiteY29" fmla="*/ 428 h 428"/>
                    <a:gd name="connsiteX30" fmla="*/ 360 w 360"/>
                    <a:gd name="connsiteY30" fmla="*/ 428 h 428"/>
                    <a:gd name="connsiteX31" fmla="*/ 360 w 360"/>
                    <a:gd name="connsiteY31" fmla="*/ 317 h 428"/>
                    <a:gd name="connsiteX32" fmla="*/ 349 w 360"/>
                    <a:gd name="connsiteY32" fmla="*/ 297 h 428"/>
                    <a:gd name="connsiteX33" fmla="*/ 335 w 360"/>
                    <a:gd name="connsiteY33" fmla="*/ 302 h 428"/>
                    <a:gd name="connsiteX34" fmla="*/ 335 w 360"/>
                    <a:gd name="connsiteY34" fmla="*/ 302 h 428"/>
                    <a:gd name="connsiteX35" fmla="*/ 301 w 360"/>
                    <a:gd name="connsiteY35" fmla="*/ 316 h 428"/>
                    <a:gd name="connsiteX36" fmla="*/ 253 w 360"/>
                    <a:gd name="connsiteY36" fmla="*/ 268 h 428"/>
                    <a:gd name="connsiteX37" fmla="*/ 301 w 360"/>
                    <a:gd name="connsiteY37" fmla="*/ 219 h 428"/>
                    <a:gd name="connsiteX38" fmla="*/ 335 w 360"/>
                    <a:gd name="connsiteY38" fmla="*/ 234 h 428"/>
                    <a:gd name="connsiteX39" fmla="*/ 335 w 360"/>
                    <a:gd name="connsiteY39" fmla="*/ 234 h 428"/>
                    <a:gd name="connsiteX40" fmla="*/ 349 w 360"/>
                    <a:gd name="connsiteY40" fmla="*/ 239 h 428"/>
                    <a:gd name="connsiteX41" fmla="*/ 360 w 360"/>
                    <a:gd name="connsiteY41" fmla="*/ 219 h 428"/>
                    <a:gd name="connsiteX42" fmla="*/ 360 w 360"/>
                    <a:gd name="connsiteY42" fmla="*/ 140 h 428"/>
                    <a:gd name="connsiteX43" fmla="*/ 360 w 360"/>
                    <a:gd name="connsiteY43" fmla="*/ 140 h 428"/>
                    <a:gd name="connsiteX44" fmla="*/ 360 w 360"/>
                    <a:gd name="connsiteY44" fmla="*/ 108 h 428"/>
                    <a:gd name="connsiteX0" fmla="*/ 350 w 350"/>
                    <a:gd name="connsiteY0" fmla="*/ 108 h 428"/>
                    <a:gd name="connsiteX1" fmla="*/ 350 w 350"/>
                    <a:gd name="connsiteY1" fmla="*/ 108 h 428"/>
                    <a:gd name="connsiteX2" fmla="*/ 350 w 350"/>
                    <a:gd name="connsiteY2" fmla="*/ 108 h 428"/>
                    <a:gd name="connsiteX3" fmla="*/ 228 w 350"/>
                    <a:gd name="connsiteY3" fmla="*/ 108 h 428"/>
                    <a:gd name="connsiteX4" fmla="*/ 209 w 350"/>
                    <a:gd name="connsiteY4" fmla="*/ 82 h 428"/>
                    <a:gd name="connsiteX5" fmla="*/ 212 w 350"/>
                    <a:gd name="connsiteY5" fmla="*/ 68 h 428"/>
                    <a:gd name="connsiteX6" fmla="*/ 229 w 350"/>
                    <a:gd name="connsiteY6" fmla="*/ 37 h 428"/>
                    <a:gd name="connsiteX7" fmla="*/ 190 w 350"/>
                    <a:gd name="connsiteY7" fmla="*/ 0 h 428"/>
                    <a:gd name="connsiteX8" fmla="*/ 152 w 350"/>
                    <a:gd name="connsiteY8" fmla="*/ 37 h 428"/>
                    <a:gd name="connsiteX9" fmla="*/ 170 w 350"/>
                    <a:gd name="connsiteY9" fmla="*/ 69 h 428"/>
                    <a:gd name="connsiteX10" fmla="*/ 172 w 350"/>
                    <a:gd name="connsiteY10" fmla="*/ 82 h 428"/>
                    <a:gd name="connsiteX11" fmla="*/ 153 w 350"/>
                    <a:gd name="connsiteY11" fmla="*/ 108 h 428"/>
                    <a:gd name="connsiteX12" fmla="*/ 30 w 350"/>
                    <a:gd name="connsiteY12" fmla="*/ 108 h 428"/>
                    <a:gd name="connsiteX13" fmla="*/ 30 w 350"/>
                    <a:gd name="connsiteY13" fmla="*/ 230 h 428"/>
                    <a:gd name="connsiteX14" fmla="*/ 4 w 350"/>
                    <a:gd name="connsiteY14" fmla="*/ 249 h 428"/>
                    <a:gd name="connsiteX15" fmla="*/ 4 w 350"/>
                    <a:gd name="connsiteY15" fmla="*/ 286 h 428"/>
                    <a:gd name="connsiteX16" fmla="*/ 30 w 350"/>
                    <a:gd name="connsiteY16" fmla="*/ 305 h 428"/>
                    <a:gd name="connsiteX17" fmla="*/ 30 w 350"/>
                    <a:gd name="connsiteY17" fmla="*/ 428 h 428"/>
                    <a:gd name="connsiteX18" fmla="*/ 140 w 350"/>
                    <a:gd name="connsiteY18" fmla="*/ 428 h 428"/>
                    <a:gd name="connsiteX19" fmla="*/ 161 w 350"/>
                    <a:gd name="connsiteY19" fmla="*/ 417 h 428"/>
                    <a:gd name="connsiteX20" fmla="*/ 156 w 350"/>
                    <a:gd name="connsiteY20" fmla="*/ 403 h 428"/>
                    <a:gd name="connsiteX21" fmla="*/ 156 w 350"/>
                    <a:gd name="connsiteY21" fmla="*/ 403 h 428"/>
                    <a:gd name="connsiteX22" fmla="*/ 141 w 350"/>
                    <a:gd name="connsiteY22" fmla="*/ 369 h 428"/>
                    <a:gd name="connsiteX23" fmla="*/ 190 w 350"/>
                    <a:gd name="connsiteY23" fmla="*/ 321 h 428"/>
                    <a:gd name="connsiteX24" fmla="*/ 238 w 350"/>
                    <a:gd name="connsiteY24" fmla="*/ 369 h 428"/>
                    <a:gd name="connsiteX25" fmla="*/ 224 w 350"/>
                    <a:gd name="connsiteY25" fmla="*/ 403 h 428"/>
                    <a:gd name="connsiteX26" fmla="*/ 224 w 350"/>
                    <a:gd name="connsiteY26" fmla="*/ 403 h 428"/>
                    <a:gd name="connsiteX27" fmla="*/ 219 w 350"/>
                    <a:gd name="connsiteY27" fmla="*/ 417 h 428"/>
                    <a:gd name="connsiteX28" fmla="*/ 240 w 350"/>
                    <a:gd name="connsiteY28" fmla="*/ 428 h 428"/>
                    <a:gd name="connsiteX29" fmla="*/ 350 w 350"/>
                    <a:gd name="connsiteY29" fmla="*/ 428 h 428"/>
                    <a:gd name="connsiteX30" fmla="*/ 350 w 350"/>
                    <a:gd name="connsiteY30" fmla="*/ 317 h 428"/>
                    <a:gd name="connsiteX31" fmla="*/ 339 w 350"/>
                    <a:gd name="connsiteY31" fmla="*/ 297 h 428"/>
                    <a:gd name="connsiteX32" fmla="*/ 325 w 350"/>
                    <a:gd name="connsiteY32" fmla="*/ 302 h 428"/>
                    <a:gd name="connsiteX33" fmla="*/ 325 w 350"/>
                    <a:gd name="connsiteY33" fmla="*/ 302 h 428"/>
                    <a:gd name="connsiteX34" fmla="*/ 291 w 350"/>
                    <a:gd name="connsiteY34" fmla="*/ 316 h 428"/>
                    <a:gd name="connsiteX35" fmla="*/ 243 w 350"/>
                    <a:gd name="connsiteY35" fmla="*/ 268 h 428"/>
                    <a:gd name="connsiteX36" fmla="*/ 291 w 350"/>
                    <a:gd name="connsiteY36" fmla="*/ 219 h 428"/>
                    <a:gd name="connsiteX37" fmla="*/ 325 w 350"/>
                    <a:gd name="connsiteY37" fmla="*/ 234 h 428"/>
                    <a:gd name="connsiteX38" fmla="*/ 325 w 350"/>
                    <a:gd name="connsiteY38" fmla="*/ 234 h 428"/>
                    <a:gd name="connsiteX39" fmla="*/ 339 w 350"/>
                    <a:gd name="connsiteY39" fmla="*/ 239 h 428"/>
                    <a:gd name="connsiteX40" fmla="*/ 350 w 350"/>
                    <a:gd name="connsiteY40" fmla="*/ 219 h 428"/>
                    <a:gd name="connsiteX41" fmla="*/ 350 w 350"/>
                    <a:gd name="connsiteY41" fmla="*/ 140 h 428"/>
                    <a:gd name="connsiteX42" fmla="*/ 350 w 350"/>
                    <a:gd name="connsiteY42" fmla="*/ 140 h 428"/>
                    <a:gd name="connsiteX43" fmla="*/ 350 w 350"/>
                    <a:gd name="connsiteY43" fmla="*/ 108 h 428"/>
                    <a:gd name="connsiteX0" fmla="*/ 346 w 346"/>
                    <a:gd name="connsiteY0" fmla="*/ 108 h 428"/>
                    <a:gd name="connsiteX1" fmla="*/ 346 w 346"/>
                    <a:gd name="connsiteY1" fmla="*/ 108 h 428"/>
                    <a:gd name="connsiteX2" fmla="*/ 346 w 346"/>
                    <a:gd name="connsiteY2" fmla="*/ 108 h 428"/>
                    <a:gd name="connsiteX3" fmla="*/ 224 w 346"/>
                    <a:gd name="connsiteY3" fmla="*/ 108 h 428"/>
                    <a:gd name="connsiteX4" fmla="*/ 205 w 346"/>
                    <a:gd name="connsiteY4" fmla="*/ 82 h 428"/>
                    <a:gd name="connsiteX5" fmla="*/ 208 w 346"/>
                    <a:gd name="connsiteY5" fmla="*/ 68 h 428"/>
                    <a:gd name="connsiteX6" fmla="*/ 225 w 346"/>
                    <a:gd name="connsiteY6" fmla="*/ 37 h 428"/>
                    <a:gd name="connsiteX7" fmla="*/ 186 w 346"/>
                    <a:gd name="connsiteY7" fmla="*/ 0 h 428"/>
                    <a:gd name="connsiteX8" fmla="*/ 148 w 346"/>
                    <a:gd name="connsiteY8" fmla="*/ 37 h 428"/>
                    <a:gd name="connsiteX9" fmla="*/ 166 w 346"/>
                    <a:gd name="connsiteY9" fmla="*/ 69 h 428"/>
                    <a:gd name="connsiteX10" fmla="*/ 168 w 346"/>
                    <a:gd name="connsiteY10" fmla="*/ 82 h 428"/>
                    <a:gd name="connsiteX11" fmla="*/ 149 w 346"/>
                    <a:gd name="connsiteY11" fmla="*/ 108 h 428"/>
                    <a:gd name="connsiteX12" fmla="*/ 26 w 346"/>
                    <a:gd name="connsiteY12" fmla="*/ 108 h 428"/>
                    <a:gd name="connsiteX13" fmla="*/ 26 w 346"/>
                    <a:gd name="connsiteY13" fmla="*/ 230 h 428"/>
                    <a:gd name="connsiteX14" fmla="*/ 0 w 346"/>
                    <a:gd name="connsiteY14" fmla="*/ 286 h 428"/>
                    <a:gd name="connsiteX15" fmla="*/ 26 w 346"/>
                    <a:gd name="connsiteY15" fmla="*/ 305 h 428"/>
                    <a:gd name="connsiteX16" fmla="*/ 26 w 346"/>
                    <a:gd name="connsiteY16" fmla="*/ 428 h 428"/>
                    <a:gd name="connsiteX17" fmla="*/ 136 w 346"/>
                    <a:gd name="connsiteY17" fmla="*/ 428 h 428"/>
                    <a:gd name="connsiteX18" fmla="*/ 157 w 346"/>
                    <a:gd name="connsiteY18" fmla="*/ 417 h 428"/>
                    <a:gd name="connsiteX19" fmla="*/ 152 w 346"/>
                    <a:gd name="connsiteY19" fmla="*/ 403 h 428"/>
                    <a:gd name="connsiteX20" fmla="*/ 152 w 346"/>
                    <a:gd name="connsiteY20" fmla="*/ 403 h 428"/>
                    <a:gd name="connsiteX21" fmla="*/ 137 w 346"/>
                    <a:gd name="connsiteY21" fmla="*/ 369 h 428"/>
                    <a:gd name="connsiteX22" fmla="*/ 186 w 346"/>
                    <a:gd name="connsiteY22" fmla="*/ 321 h 428"/>
                    <a:gd name="connsiteX23" fmla="*/ 234 w 346"/>
                    <a:gd name="connsiteY23" fmla="*/ 369 h 428"/>
                    <a:gd name="connsiteX24" fmla="*/ 220 w 346"/>
                    <a:gd name="connsiteY24" fmla="*/ 403 h 428"/>
                    <a:gd name="connsiteX25" fmla="*/ 220 w 346"/>
                    <a:gd name="connsiteY25" fmla="*/ 403 h 428"/>
                    <a:gd name="connsiteX26" fmla="*/ 215 w 346"/>
                    <a:gd name="connsiteY26" fmla="*/ 417 h 428"/>
                    <a:gd name="connsiteX27" fmla="*/ 236 w 346"/>
                    <a:gd name="connsiteY27" fmla="*/ 428 h 428"/>
                    <a:gd name="connsiteX28" fmla="*/ 346 w 346"/>
                    <a:gd name="connsiteY28" fmla="*/ 428 h 428"/>
                    <a:gd name="connsiteX29" fmla="*/ 346 w 346"/>
                    <a:gd name="connsiteY29" fmla="*/ 317 h 428"/>
                    <a:gd name="connsiteX30" fmla="*/ 335 w 346"/>
                    <a:gd name="connsiteY30" fmla="*/ 297 h 428"/>
                    <a:gd name="connsiteX31" fmla="*/ 321 w 346"/>
                    <a:gd name="connsiteY31" fmla="*/ 302 h 428"/>
                    <a:gd name="connsiteX32" fmla="*/ 321 w 346"/>
                    <a:gd name="connsiteY32" fmla="*/ 302 h 428"/>
                    <a:gd name="connsiteX33" fmla="*/ 287 w 346"/>
                    <a:gd name="connsiteY33" fmla="*/ 316 h 428"/>
                    <a:gd name="connsiteX34" fmla="*/ 239 w 346"/>
                    <a:gd name="connsiteY34" fmla="*/ 268 h 428"/>
                    <a:gd name="connsiteX35" fmla="*/ 287 w 346"/>
                    <a:gd name="connsiteY35" fmla="*/ 219 h 428"/>
                    <a:gd name="connsiteX36" fmla="*/ 321 w 346"/>
                    <a:gd name="connsiteY36" fmla="*/ 234 h 428"/>
                    <a:gd name="connsiteX37" fmla="*/ 321 w 346"/>
                    <a:gd name="connsiteY37" fmla="*/ 234 h 428"/>
                    <a:gd name="connsiteX38" fmla="*/ 335 w 346"/>
                    <a:gd name="connsiteY38" fmla="*/ 239 h 428"/>
                    <a:gd name="connsiteX39" fmla="*/ 346 w 346"/>
                    <a:gd name="connsiteY39" fmla="*/ 219 h 428"/>
                    <a:gd name="connsiteX40" fmla="*/ 346 w 346"/>
                    <a:gd name="connsiteY40" fmla="*/ 140 h 428"/>
                    <a:gd name="connsiteX41" fmla="*/ 346 w 346"/>
                    <a:gd name="connsiteY41" fmla="*/ 140 h 428"/>
                    <a:gd name="connsiteX42" fmla="*/ 346 w 346"/>
                    <a:gd name="connsiteY42"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230 h 428"/>
                    <a:gd name="connsiteX14" fmla="*/ 0 w 320"/>
                    <a:gd name="connsiteY14" fmla="*/ 305 h 428"/>
                    <a:gd name="connsiteX15" fmla="*/ 0 w 320"/>
                    <a:gd name="connsiteY15" fmla="*/ 428 h 428"/>
                    <a:gd name="connsiteX16" fmla="*/ 110 w 320"/>
                    <a:gd name="connsiteY16" fmla="*/ 428 h 428"/>
                    <a:gd name="connsiteX17" fmla="*/ 131 w 320"/>
                    <a:gd name="connsiteY17" fmla="*/ 417 h 428"/>
                    <a:gd name="connsiteX18" fmla="*/ 126 w 320"/>
                    <a:gd name="connsiteY18" fmla="*/ 403 h 428"/>
                    <a:gd name="connsiteX19" fmla="*/ 126 w 320"/>
                    <a:gd name="connsiteY19" fmla="*/ 403 h 428"/>
                    <a:gd name="connsiteX20" fmla="*/ 111 w 320"/>
                    <a:gd name="connsiteY20" fmla="*/ 369 h 428"/>
                    <a:gd name="connsiteX21" fmla="*/ 160 w 320"/>
                    <a:gd name="connsiteY21" fmla="*/ 321 h 428"/>
                    <a:gd name="connsiteX22" fmla="*/ 208 w 320"/>
                    <a:gd name="connsiteY22" fmla="*/ 369 h 428"/>
                    <a:gd name="connsiteX23" fmla="*/ 194 w 320"/>
                    <a:gd name="connsiteY23" fmla="*/ 403 h 428"/>
                    <a:gd name="connsiteX24" fmla="*/ 194 w 320"/>
                    <a:gd name="connsiteY24" fmla="*/ 403 h 428"/>
                    <a:gd name="connsiteX25" fmla="*/ 189 w 320"/>
                    <a:gd name="connsiteY25" fmla="*/ 417 h 428"/>
                    <a:gd name="connsiteX26" fmla="*/ 210 w 320"/>
                    <a:gd name="connsiteY26" fmla="*/ 428 h 428"/>
                    <a:gd name="connsiteX27" fmla="*/ 320 w 320"/>
                    <a:gd name="connsiteY27" fmla="*/ 428 h 428"/>
                    <a:gd name="connsiteX28" fmla="*/ 320 w 320"/>
                    <a:gd name="connsiteY28" fmla="*/ 317 h 428"/>
                    <a:gd name="connsiteX29" fmla="*/ 309 w 320"/>
                    <a:gd name="connsiteY29" fmla="*/ 297 h 428"/>
                    <a:gd name="connsiteX30" fmla="*/ 295 w 320"/>
                    <a:gd name="connsiteY30" fmla="*/ 302 h 428"/>
                    <a:gd name="connsiteX31" fmla="*/ 295 w 320"/>
                    <a:gd name="connsiteY31" fmla="*/ 302 h 428"/>
                    <a:gd name="connsiteX32" fmla="*/ 261 w 320"/>
                    <a:gd name="connsiteY32" fmla="*/ 316 h 428"/>
                    <a:gd name="connsiteX33" fmla="*/ 213 w 320"/>
                    <a:gd name="connsiteY33" fmla="*/ 268 h 428"/>
                    <a:gd name="connsiteX34" fmla="*/ 261 w 320"/>
                    <a:gd name="connsiteY34" fmla="*/ 219 h 428"/>
                    <a:gd name="connsiteX35" fmla="*/ 295 w 320"/>
                    <a:gd name="connsiteY35" fmla="*/ 234 h 428"/>
                    <a:gd name="connsiteX36" fmla="*/ 295 w 320"/>
                    <a:gd name="connsiteY36" fmla="*/ 234 h 428"/>
                    <a:gd name="connsiteX37" fmla="*/ 309 w 320"/>
                    <a:gd name="connsiteY37" fmla="*/ 239 h 428"/>
                    <a:gd name="connsiteX38" fmla="*/ 320 w 320"/>
                    <a:gd name="connsiteY38" fmla="*/ 219 h 428"/>
                    <a:gd name="connsiteX39" fmla="*/ 320 w 320"/>
                    <a:gd name="connsiteY39" fmla="*/ 140 h 428"/>
                    <a:gd name="connsiteX40" fmla="*/ 320 w 320"/>
                    <a:gd name="connsiteY40" fmla="*/ 140 h 428"/>
                    <a:gd name="connsiteX41" fmla="*/ 320 w 320"/>
                    <a:gd name="connsiteY41"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305 h 428"/>
                    <a:gd name="connsiteX14" fmla="*/ 0 w 320"/>
                    <a:gd name="connsiteY14" fmla="*/ 428 h 428"/>
                    <a:gd name="connsiteX15" fmla="*/ 110 w 320"/>
                    <a:gd name="connsiteY15" fmla="*/ 428 h 428"/>
                    <a:gd name="connsiteX16" fmla="*/ 131 w 320"/>
                    <a:gd name="connsiteY16" fmla="*/ 417 h 428"/>
                    <a:gd name="connsiteX17" fmla="*/ 126 w 320"/>
                    <a:gd name="connsiteY17" fmla="*/ 403 h 428"/>
                    <a:gd name="connsiteX18" fmla="*/ 126 w 320"/>
                    <a:gd name="connsiteY18" fmla="*/ 403 h 428"/>
                    <a:gd name="connsiteX19" fmla="*/ 111 w 320"/>
                    <a:gd name="connsiteY19" fmla="*/ 369 h 428"/>
                    <a:gd name="connsiteX20" fmla="*/ 160 w 320"/>
                    <a:gd name="connsiteY20" fmla="*/ 321 h 428"/>
                    <a:gd name="connsiteX21" fmla="*/ 208 w 320"/>
                    <a:gd name="connsiteY21" fmla="*/ 369 h 428"/>
                    <a:gd name="connsiteX22" fmla="*/ 194 w 320"/>
                    <a:gd name="connsiteY22" fmla="*/ 403 h 428"/>
                    <a:gd name="connsiteX23" fmla="*/ 194 w 320"/>
                    <a:gd name="connsiteY23" fmla="*/ 403 h 428"/>
                    <a:gd name="connsiteX24" fmla="*/ 189 w 320"/>
                    <a:gd name="connsiteY24" fmla="*/ 417 h 428"/>
                    <a:gd name="connsiteX25" fmla="*/ 210 w 320"/>
                    <a:gd name="connsiteY25" fmla="*/ 428 h 428"/>
                    <a:gd name="connsiteX26" fmla="*/ 320 w 320"/>
                    <a:gd name="connsiteY26" fmla="*/ 428 h 428"/>
                    <a:gd name="connsiteX27" fmla="*/ 320 w 320"/>
                    <a:gd name="connsiteY27" fmla="*/ 317 h 428"/>
                    <a:gd name="connsiteX28" fmla="*/ 309 w 320"/>
                    <a:gd name="connsiteY28" fmla="*/ 297 h 428"/>
                    <a:gd name="connsiteX29" fmla="*/ 295 w 320"/>
                    <a:gd name="connsiteY29" fmla="*/ 302 h 428"/>
                    <a:gd name="connsiteX30" fmla="*/ 295 w 320"/>
                    <a:gd name="connsiteY30" fmla="*/ 302 h 428"/>
                    <a:gd name="connsiteX31" fmla="*/ 261 w 320"/>
                    <a:gd name="connsiteY31" fmla="*/ 316 h 428"/>
                    <a:gd name="connsiteX32" fmla="*/ 213 w 320"/>
                    <a:gd name="connsiteY32" fmla="*/ 268 h 428"/>
                    <a:gd name="connsiteX33" fmla="*/ 261 w 320"/>
                    <a:gd name="connsiteY33" fmla="*/ 219 h 428"/>
                    <a:gd name="connsiteX34" fmla="*/ 295 w 320"/>
                    <a:gd name="connsiteY34" fmla="*/ 234 h 428"/>
                    <a:gd name="connsiteX35" fmla="*/ 295 w 320"/>
                    <a:gd name="connsiteY35" fmla="*/ 234 h 428"/>
                    <a:gd name="connsiteX36" fmla="*/ 309 w 320"/>
                    <a:gd name="connsiteY36" fmla="*/ 239 h 428"/>
                    <a:gd name="connsiteX37" fmla="*/ 320 w 320"/>
                    <a:gd name="connsiteY37" fmla="*/ 219 h 428"/>
                    <a:gd name="connsiteX38" fmla="*/ 320 w 320"/>
                    <a:gd name="connsiteY38" fmla="*/ 140 h 428"/>
                    <a:gd name="connsiteX39" fmla="*/ 320 w 320"/>
                    <a:gd name="connsiteY39" fmla="*/ 140 h 428"/>
                    <a:gd name="connsiteX40" fmla="*/ 320 w 320"/>
                    <a:gd name="connsiteY40"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111 w 320"/>
                    <a:gd name="connsiteY18" fmla="*/ 369 h 428"/>
                    <a:gd name="connsiteX19" fmla="*/ 160 w 320"/>
                    <a:gd name="connsiteY19" fmla="*/ 321 h 428"/>
                    <a:gd name="connsiteX20" fmla="*/ 208 w 320"/>
                    <a:gd name="connsiteY20" fmla="*/ 369 h 428"/>
                    <a:gd name="connsiteX21" fmla="*/ 194 w 320"/>
                    <a:gd name="connsiteY21" fmla="*/ 403 h 428"/>
                    <a:gd name="connsiteX22" fmla="*/ 194 w 320"/>
                    <a:gd name="connsiteY22" fmla="*/ 403 h 428"/>
                    <a:gd name="connsiteX23" fmla="*/ 189 w 320"/>
                    <a:gd name="connsiteY23" fmla="*/ 417 h 428"/>
                    <a:gd name="connsiteX24" fmla="*/ 210 w 320"/>
                    <a:gd name="connsiteY24" fmla="*/ 428 h 428"/>
                    <a:gd name="connsiteX25" fmla="*/ 320 w 320"/>
                    <a:gd name="connsiteY25" fmla="*/ 428 h 428"/>
                    <a:gd name="connsiteX26" fmla="*/ 320 w 320"/>
                    <a:gd name="connsiteY26" fmla="*/ 317 h 428"/>
                    <a:gd name="connsiteX27" fmla="*/ 309 w 320"/>
                    <a:gd name="connsiteY27" fmla="*/ 297 h 428"/>
                    <a:gd name="connsiteX28" fmla="*/ 295 w 320"/>
                    <a:gd name="connsiteY28" fmla="*/ 302 h 428"/>
                    <a:gd name="connsiteX29" fmla="*/ 295 w 320"/>
                    <a:gd name="connsiteY29" fmla="*/ 302 h 428"/>
                    <a:gd name="connsiteX30" fmla="*/ 261 w 320"/>
                    <a:gd name="connsiteY30" fmla="*/ 316 h 428"/>
                    <a:gd name="connsiteX31" fmla="*/ 213 w 320"/>
                    <a:gd name="connsiteY31" fmla="*/ 268 h 428"/>
                    <a:gd name="connsiteX32" fmla="*/ 261 w 320"/>
                    <a:gd name="connsiteY32" fmla="*/ 219 h 428"/>
                    <a:gd name="connsiteX33" fmla="*/ 295 w 320"/>
                    <a:gd name="connsiteY33" fmla="*/ 234 h 428"/>
                    <a:gd name="connsiteX34" fmla="*/ 295 w 320"/>
                    <a:gd name="connsiteY34" fmla="*/ 234 h 428"/>
                    <a:gd name="connsiteX35" fmla="*/ 309 w 320"/>
                    <a:gd name="connsiteY35" fmla="*/ 239 h 428"/>
                    <a:gd name="connsiteX36" fmla="*/ 320 w 320"/>
                    <a:gd name="connsiteY36" fmla="*/ 219 h 428"/>
                    <a:gd name="connsiteX37" fmla="*/ 320 w 320"/>
                    <a:gd name="connsiteY37" fmla="*/ 140 h 428"/>
                    <a:gd name="connsiteX38" fmla="*/ 320 w 320"/>
                    <a:gd name="connsiteY38" fmla="*/ 140 h 428"/>
                    <a:gd name="connsiteX39" fmla="*/ 320 w 320"/>
                    <a:gd name="connsiteY39"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111 w 320"/>
                    <a:gd name="connsiteY18" fmla="*/ 369 h 428"/>
                    <a:gd name="connsiteX19" fmla="*/ 208 w 320"/>
                    <a:gd name="connsiteY19" fmla="*/ 369 h 428"/>
                    <a:gd name="connsiteX20" fmla="*/ 194 w 320"/>
                    <a:gd name="connsiteY20" fmla="*/ 403 h 428"/>
                    <a:gd name="connsiteX21" fmla="*/ 194 w 320"/>
                    <a:gd name="connsiteY21" fmla="*/ 403 h 428"/>
                    <a:gd name="connsiteX22" fmla="*/ 189 w 320"/>
                    <a:gd name="connsiteY22" fmla="*/ 417 h 428"/>
                    <a:gd name="connsiteX23" fmla="*/ 210 w 320"/>
                    <a:gd name="connsiteY23" fmla="*/ 428 h 428"/>
                    <a:gd name="connsiteX24" fmla="*/ 320 w 320"/>
                    <a:gd name="connsiteY24" fmla="*/ 428 h 428"/>
                    <a:gd name="connsiteX25" fmla="*/ 320 w 320"/>
                    <a:gd name="connsiteY25" fmla="*/ 317 h 428"/>
                    <a:gd name="connsiteX26" fmla="*/ 309 w 320"/>
                    <a:gd name="connsiteY26" fmla="*/ 297 h 428"/>
                    <a:gd name="connsiteX27" fmla="*/ 295 w 320"/>
                    <a:gd name="connsiteY27" fmla="*/ 302 h 428"/>
                    <a:gd name="connsiteX28" fmla="*/ 295 w 320"/>
                    <a:gd name="connsiteY28" fmla="*/ 302 h 428"/>
                    <a:gd name="connsiteX29" fmla="*/ 261 w 320"/>
                    <a:gd name="connsiteY29" fmla="*/ 316 h 428"/>
                    <a:gd name="connsiteX30" fmla="*/ 213 w 320"/>
                    <a:gd name="connsiteY30" fmla="*/ 268 h 428"/>
                    <a:gd name="connsiteX31" fmla="*/ 261 w 320"/>
                    <a:gd name="connsiteY31" fmla="*/ 219 h 428"/>
                    <a:gd name="connsiteX32" fmla="*/ 295 w 320"/>
                    <a:gd name="connsiteY32" fmla="*/ 234 h 428"/>
                    <a:gd name="connsiteX33" fmla="*/ 295 w 320"/>
                    <a:gd name="connsiteY33" fmla="*/ 234 h 428"/>
                    <a:gd name="connsiteX34" fmla="*/ 309 w 320"/>
                    <a:gd name="connsiteY34" fmla="*/ 239 h 428"/>
                    <a:gd name="connsiteX35" fmla="*/ 320 w 320"/>
                    <a:gd name="connsiteY35" fmla="*/ 219 h 428"/>
                    <a:gd name="connsiteX36" fmla="*/ 320 w 320"/>
                    <a:gd name="connsiteY36" fmla="*/ 140 h 428"/>
                    <a:gd name="connsiteX37" fmla="*/ 320 w 320"/>
                    <a:gd name="connsiteY37" fmla="*/ 140 h 428"/>
                    <a:gd name="connsiteX38" fmla="*/ 320 w 320"/>
                    <a:gd name="connsiteY38"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208 w 320"/>
                    <a:gd name="connsiteY18" fmla="*/ 369 h 428"/>
                    <a:gd name="connsiteX19" fmla="*/ 194 w 320"/>
                    <a:gd name="connsiteY19" fmla="*/ 403 h 428"/>
                    <a:gd name="connsiteX20" fmla="*/ 194 w 320"/>
                    <a:gd name="connsiteY20" fmla="*/ 403 h 428"/>
                    <a:gd name="connsiteX21" fmla="*/ 189 w 320"/>
                    <a:gd name="connsiteY21" fmla="*/ 417 h 428"/>
                    <a:gd name="connsiteX22" fmla="*/ 210 w 320"/>
                    <a:gd name="connsiteY22" fmla="*/ 428 h 428"/>
                    <a:gd name="connsiteX23" fmla="*/ 320 w 320"/>
                    <a:gd name="connsiteY23" fmla="*/ 428 h 428"/>
                    <a:gd name="connsiteX24" fmla="*/ 320 w 320"/>
                    <a:gd name="connsiteY24" fmla="*/ 317 h 428"/>
                    <a:gd name="connsiteX25" fmla="*/ 309 w 320"/>
                    <a:gd name="connsiteY25" fmla="*/ 297 h 428"/>
                    <a:gd name="connsiteX26" fmla="*/ 295 w 320"/>
                    <a:gd name="connsiteY26" fmla="*/ 302 h 428"/>
                    <a:gd name="connsiteX27" fmla="*/ 295 w 320"/>
                    <a:gd name="connsiteY27" fmla="*/ 302 h 428"/>
                    <a:gd name="connsiteX28" fmla="*/ 261 w 320"/>
                    <a:gd name="connsiteY28" fmla="*/ 316 h 428"/>
                    <a:gd name="connsiteX29" fmla="*/ 213 w 320"/>
                    <a:gd name="connsiteY29" fmla="*/ 268 h 428"/>
                    <a:gd name="connsiteX30" fmla="*/ 261 w 320"/>
                    <a:gd name="connsiteY30" fmla="*/ 219 h 428"/>
                    <a:gd name="connsiteX31" fmla="*/ 295 w 320"/>
                    <a:gd name="connsiteY31" fmla="*/ 234 h 428"/>
                    <a:gd name="connsiteX32" fmla="*/ 295 w 320"/>
                    <a:gd name="connsiteY32" fmla="*/ 234 h 428"/>
                    <a:gd name="connsiteX33" fmla="*/ 309 w 320"/>
                    <a:gd name="connsiteY33" fmla="*/ 239 h 428"/>
                    <a:gd name="connsiteX34" fmla="*/ 320 w 320"/>
                    <a:gd name="connsiteY34" fmla="*/ 219 h 428"/>
                    <a:gd name="connsiteX35" fmla="*/ 320 w 320"/>
                    <a:gd name="connsiteY35" fmla="*/ 140 h 428"/>
                    <a:gd name="connsiteX36" fmla="*/ 320 w 320"/>
                    <a:gd name="connsiteY36" fmla="*/ 140 h 428"/>
                    <a:gd name="connsiteX37" fmla="*/ 320 w 320"/>
                    <a:gd name="connsiteY37"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194 w 320"/>
                    <a:gd name="connsiteY18" fmla="*/ 403 h 428"/>
                    <a:gd name="connsiteX19" fmla="*/ 194 w 320"/>
                    <a:gd name="connsiteY19" fmla="*/ 403 h 428"/>
                    <a:gd name="connsiteX20" fmla="*/ 189 w 320"/>
                    <a:gd name="connsiteY20" fmla="*/ 417 h 428"/>
                    <a:gd name="connsiteX21" fmla="*/ 210 w 320"/>
                    <a:gd name="connsiteY21" fmla="*/ 428 h 428"/>
                    <a:gd name="connsiteX22" fmla="*/ 320 w 320"/>
                    <a:gd name="connsiteY22" fmla="*/ 428 h 428"/>
                    <a:gd name="connsiteX23" fmla="*/ 320 w 320"/>
                    <a:gd name="connsiteY23" fmla="*/ 317 h 428"/>
                    <a:gd name="connsiteX24" fmla="*/ 309 w 320"/>
                    <a:gd name="connsiteY24" fmla="*/ 297 h 428"/>
                    <a:gd name="connsiteX25" fmla="*/ 295 w 320"/>
                    <a:gd name="connsiteY25" fmla="*/ 302 h 428"/>
                    <a:gd name="connsiteX26" fmla="*/ 295 w 320"/>
                    <a:gd name="connsiteY26" fmla="*/ 302 h 428"/>
                    <a:gd name="connsiteX27" fmla="*/ 261 w 320"/>
                    <a:gd name="connsiteY27" fmla="*/ 316 h 428"/>
                    <a:gd name="connsiteX28" fmla="*/ 213 w 320"/>
                    <a:gd name="connsiteY28" fmla="*/ 268 h 428"/>
                    <a:gd name="connsiteX29" fmla="*/ 261 w 320"/>
                    <a:gd name="connsiteY29" fmla="*/ 219 h 428"/>
                    <a:gd name="connsiteX30" fmla="*/ 295 w 320"/>
                    <a:gd name="connsiteY30" fmla="*/ 234 h 428"/>
                    <a:gd name="connsiteX31" fmla="*/ 295 w 320"/>
                    <a:gd name="connsiteY31" fmla="*/ 234 h 428"/>
                    <a:gd name="connsiteX32" fmla="*/ 309 w 320"/>
                    <a:gd name="connsiteY32" fmla="*/ 239 h 428"/>
                    <a:gd name="connsiteX33" fmla="*/ 320 w 320"/>
                    <a:gd name="connsiteY33" fmla="*/ 219 h 428"/>
                    <a:gd name="connsiteX34" fmla="*/ 320 w 320"/>
                    <a:gd name="connsiteY34" fmla="*/ 140 h 428"/>
                    <a:gd name="connsiteX35" fmla="*/ 320 w 320"/>
                    <a:gd name="connsiteY35" fmla="*/ 140 h 428"/>
                    <a:gd name="connsiteX36" fmla="*/ 320 w 320"/>
                    <a:gd name="connsiteY36"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194 w 320"/>
                    <a:gd name="connsiteY18" fmla="*/ 403 h 428"/>
                    <a:gd name="connsiteX19" fmla="*/ 189 w 320"/>
                    <a:gd name="connsiteY19" fmla="*/ 417 h 428"/>
                    <a:gd name="connsiteX20" fmla="*/ 210 w 320"/>
                    <a:gd name="connsiteY20" fmla="*/ 428 h 428"/>
                    <a:gd name="connsiteX21" fmla="*/ 320 w 320"/>
                    <a:gd name="connsiteY21" fmla="*/ 428 h 428"/>
                    <a:gd name="connsiteX22" fmla="*/ 320 w 320"/>
                    <a:gd name="connsiteY22" fmla="*/ 317 h 428"/>
                    <a:gd name="connsiteX23" fmla="*/ 309 w 320"/>
                    <a:gd name="connsiteY23" fmla="*/ 297 h 428"/>
                    <a:gd name="connsiteX24" fmla="*/ 295 w 320"/>
                    <a:gd name="connsiteY24" fmla="*/ 302 h 428"/>
                    <a:gd name="connsiteX25" fmla="*/ 295 w 320"/>
                    <a:gd name="connsiteY25" fmla="*/ 302 h 428"/>
                    <a:gd name="connsiteX26" fmla="*/ 261 w 320"/>
                    <a:gd name="connsiteY26" fmla="*/ 316 h 428"/>
                    <a:gd name="connsiteX27" fmla="*/ 213 w 320"/>
                    <a:gd name="connsiteY27" fmla="*/ 268 h 428"/>
                    <a:gd name="connsiteX28" fmla="*/ 261 w 320"/>
                    <a:gd name="connsiteY28" fmla="*/ 219 h 428"/>
                    <a:gd name="connsiteX29" fmla="*/ 295 w 320"/>
                    <a:gd name="connsiteY29" fmla="*/ 234 h 428"/>
                    <a:gd name="connsiteX30" fmla="*/ 295 w 320"/>
                    <a:gd name="connsiteY30" fmla="*/ 234 h 428"/>
                    <a:gd name="connsiteX31" fmla="*/ 309 w 320"/>
                    <a:gd name="connsiteY31" fmla="*/ 239 h 428"/>
                    <a:gd name="connsiteX32" fmla="*/ 320 w 320"/>
                    <a:gd name="connsiteY32" fmla="*/ 219 h 428"/>
                    <a:gd name="connsiteX33" fmla="*/ 320 w 320"/>
                    <a:gd name="connsiteY33" fmla="*/ 140 h 428"/>
                    <a:gd name="connsiteX34" fmla="*/ 320 w 320"/>
                    <a:gd name="connsiteY34" fmla="*/ 140 h 428"/>
                    <a:gd name="connsiteX35" fmla="*/ 320 w 320"/>
                    <a:gd name="connsiteY35"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26 w 320"/>
                    <a:gd name="connsiteY17" fmla="*/ 403 h 428"/>
                    <a:gd name="connsiteX18" fmla="*/ 189 w 320"/>
                    <a:gd name="connsiteY18" fmla="*/ 417 h 428"/>
                    <a:gd name="connsiteX19" fmla="*/ 210 w 320"/>
                    <a:gd name="connsiteY19" fmla="*/ 428 h 428"/>
                    <a:gd name="connsiteX20" fmla="*/ 320 w 320"/>
                    <a:gd name="connsiteY20" fmla="*/ 428 h 428"/>
                    <a:gd name="connsiteX21" fmla="*/ 320 w 320"/>
                    <a:gd name="connsiteY21" fmla="*/ 317 h 428"/>
                    <a:gd name="connsiteX22" fmla="*/ 309 w 320"/>
                    <a:gd name="connsiteY22" fmla="*/ 297 h 428"/>
                    <a:gd name="connsiteX23" fmla="*/ 295 w 320"/>
                    <a:gd name="connsiteY23" fmla="*/ 302 h 428"/>
                    <a:gd name="connsiteX24" fmla="*/ 295 w 320"/>
                    <a:gd name="connsiteY24" fmla="*/ 302 h 428"/>
                    <a:gd name="connsiteX25" fmla="*/ 261 w 320"/>
                    <a:gd name="connsiteY25" fmla="*/ 316 h 428"/>
                    <a:gd name="connsiteX26" fmla="*/ 213 w 320"/>
                    <a:gd name="connsiteY26" fmla="*/ 268 h 428"/>
                    <a:gd name="connsiteX27" fmla="*/ 261 w 320"/>
                    <a:gd name="connsiteY27" fmla="*/ 219 h 428"/>
                    <a:gd name="connsiteX28" fmla="*/ 295 w 320"/>
                    <a:gd name="connsiteY28" fmla="*/ 234 h 428"/>
                    <a:gd name="connsiteX29" fmla="*/ 295 w 320"/>
                    <a:gd name="connsiteY29" fmla="*/ 234 h 428"/>
                    <a:gd name="connsiteX30" fmla="*/ 309 w 320"/>
                    <a:gd name="connsiteY30" fmla="*/ 239 h 428"/>
                    <a:gd name="connsiteX31" fmla="*/ 320 w 320"/>
                    <a:gd name="connsiteY31" fmla="*/ 219 h 428"/>
                    <a:gd name="connsiteX32" fmla="*/ 320 w 320"/>
                    <a:gd name="connsiteY32" fmla="*/ 140 h 428"/>
                    <a:gd name="connsiteX33" fmla="*/ 320 w 320"/>
                    <a:gd name="connsiteY33" fmla="*/ 140 h 428"/>
                    <a:gd name="connsiteX34" fmla="*/ 320 w 320"/>
                    <a:gd name="connsiteY34"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26 w 320"/>
                    <a:gd name="connsiteY16" fmla="*/ 403 h 428"/>
                    <a:gd name="connsiteX17" fmla="*/ 189 w 320"/>
                    <a:gd name="connsiteY17" fmla="*/ 417 h 428"/>
                    <a:gd name="connsiteX18" fmla="*/ 210 w 320"/>
                    <a:gd name="connsiteY18" fmla="*/ 428 h 428"/>
                    <a:gd name="connsiteX19" fmla="*/ 320 w 320"/>
                    <a:gd name="connsiteY19" fmla="*/ 428 h 428"/>
                    <a:gd name="connsiteX20" fmla="*/ 320 w 320"/>
                    <a:gd name="connsiteY20" fmla="*/ 317 h 428"/>
                    <a:gd name="connsiteX21" fmla="*/ 309 w 320"/>
                    <a:gd name="connsiteY21" fmla="*/ 297 h 428"/>
                    <a:gd name="connsiteX22" fmla="*/ 295 w 320"/>
                    <a:gd name="connsiteY22" fmla="*/ 302 h 428"/>
                    <a:gd name="connsiteX23" fmla="*/ 295 w 320"/>
                    <a:gd name="connsiteY23" fmla="*/ 302 h 428"/>
                    <a:gd name="connsiteX24" fmla="*/ 261 w 320"/>
                    <a:gd name="connsiteY24" fmla="*/ 316 h 428"/>
                    <a:gd name="connsiteX25" fmla="*/ 213 w 320"/>
                    <a:gd name="connsiteY25" fmla="*/ 268 h 428"/>
                    <a:gd name="connsiteX26" fmla="*/ 261 w 320"/>
                    <a:gd name="connsiteY26" fmla="*/ 219 h 428"/>
                    <a:gd name="connsiteX27" fmla="*/ 295 w 320"/>
                    <a:gd name="connsiteY27" fmla="*/ 234 h 428"/>
                    <a:gd name="connsiteX28" fmla="*/ 295 w 320"/>
                    <a:gd name="connsiteY28" fmla="*/ 234 h 428"/>
                    <a:gd name="connsiteX29" fmla="*/ 309 w 320"/>
                    <a:gd name="connsiteY29" fmla="*/ 239 h 428"/>
                    <a:gd name="connsiteX30" fmla="*/ 320 w 320"/>
                    <a:gd name="connsiteY30" fmla="*/ 219 h 428"/>
                    <a:gd name="connsiteX31" fmla="*/ 320 w 320"/>
                    <a:gd name="connsiteY31" fmla="*/ 140 h 428"/>
                    <a:gd name="connsiteX32" fmla="*/ 320 w 320"/>
                    <a:gd name="connsiteY32" fmla="*/ 140 h 428"/>
                    <a:gd name="connsiteX33" fmla="*/ 320 w 320"/>
                    <a:gd name="connsiteY33"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31 w 320"/>
                    <a:gd name="connsiteY15" fmla="*/ 417 h 428"/>
                    <a:gd name="connsiteX16" fmla="*/ 189 w 320"/>
                    <a:gd name="connsiteY16" fmla="*/ 417 h 428"/>
                    <a:gd name="connsiteX17" fmla="*/ 210 w 320"/>
                    <a:gd name="connsiteY17" fmla="*/ 428 h 428"/>
                    <a:gd name="connsiteX18" fmla="*/ 320 w 320"/>
                    <a:gd name="connsiteY18" fmla="*/ 428 h 428"/>
                    <a:gd name="connsiteX19" fmla="*/ 320 w 320"/>
                    <a:gd name="connsiteY19" fmla="*/ 317 h 428"/>
                    <a:gd name="connsiteX20" fmla="*/ 309 w 320"/>
                    <a:gd name="connsiteY20" fmla="*/ 297 h 428"/>
                    <a:gd name="connsiteX21" fmla="*/ 295 w 320"/>
                    <a:gd name="connsiteY21" fmla="*/ 302 h 428"/>
                    <a:gd name="connsiteX22" fmla="*/ 295 w 320"/>
                    <a:gd name="connsiteY22" fmla="*/ 302 h 428"/>
                    <a:gd name="connsiteX23" fmla="*/ 261 w 320"/>
                    <a:gd name="connsiteY23" fmla="*/ 316 h 428"/>
                    <a:gd name="connsiteX24" fmla="*/ 213 w 320"/>
                    <a:gd name="connsiteY24" fmla="*/ 268 h 428"/>
                    <a:gd name="connsiteX25" fmla="*/ 261 w 320"/>
                    <a:gd name="connsiteY25" fmla="*/ 219 h 428"/>
                    <a:gd name="connsiteX26" fmla="*/ 295 w 320"/>
                    <a:gd name="connsiteY26" fmla="*/ 234 h 428"/>
                    <a:gd name="connsiteX27" fmla="*/ 295 w 320"/>
                    <a:gd name="connsiteY27" fmla="*/ 234 h 428"/>
                    <a:gd name="connsiteX28" fmla="*/ 309 w 320"/>
                    <a:gd name="connsiteY28" fmla="*/ 239 h 428"/>
                    <a:gd name="connsiteX29" fmla="*/ 320 w 320"/>
                    <a:gd name="connsiteY29" fmla="*/ 219 h 428"/>
                    <a:gd name="connsiteX30" fmla="*/ 320 w 320"/>
                    <a:gd name="connsiteY30" fmla="*/ 140 h 428"/>
                    <a:gd name="connsiteX31" fmla="*/ 320 w 320"/>
                    <a:gd name="connsiteY31" fmla="*/ 140 h 428"/>
                    <a:gd name="connsiteX32" fmla="*/ 320 w 320"/>
                    <a:gd name="connsiteY32"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189 w 320"/>
                    <a:gd name="connsiteY15" fmla="*/ 417 h 428"/>
                    <a:gd name="connsiteX16" fmla="*/ 210 w 320"/>
                    <a:gd name="connsiteY16" fmla="*/ 428 h 428"/>
                    <a:gd name="connsiteX17" fmla="*/ 320 w 320"/>
                    <a:gd name="connsiteY17" fmla="*/ 428 h 428"/>
                    <a:gd name="connsiteX18" fmla="*/ 320 w 320"/>
                    <a:gd name="connsiteY18" fmla="*/ 317 h 428"/>
                    <a:gd name="connsiteX19" fmla="*/ 309 w 320"/>
                    <a:gd name="connsiteY19" fmla="*/ 297 h 428"/>
                    <a:gd name="connsiteX20" fmla="*/ 295 w 320"/>
                    <a:gd name="connsiteY20" fmla="*/ 302 h 428"/>
                    <a:gd name="connsiteX21" fmla="*/ 295 w 320"/>
                    <a:gd name="connsiteY21" fmla="*/ 302 h 428"/>
                    <a:gd name="connsiteX22" fmla="*/ 261 w 320"/>
                    <a:gd name="connsiteY22" fmla="*/ 316 h 428"/>
                    <a:gd name="connsiteX23" fmla="*/ 213 w 320"/>
                    <a:gd name="connsiteY23" fmla="*/ 268 h 428"/>
                    <a:gd name="connsiteX24" fmla="*/ 261 w 320"/>
                    <a:gd name="connsiteY24" fmla="*/ 219 h 428"/>
                    <a:gd name="connsiteX25" fmla="*/ 295 w 320"/>
                    <a:gd name="connsiteY25" fmla="*/ 234 h 428"/>
                    <a:gd name="connsiteX26" fmla="*/ 295 w 320"/>
                    <a:gd name="connsiteY26" fmla="*/ 234 h 428"/>
                    <a:gd name="connsiteX27" fmla="*/ 309 w 320"/>
                    <a:gd name="connsiteY27" fmla="*/ 239 h 428"/>
                    <a:gd name="connsiteX28" fmla="*/ 320 w 320"/>
                    <a:gd name="connsiteY28" fmla="*/ 219 h 428"/>
                    <a:gd name="connsiteX29" fmla="*/ 320 w 320"/>
                    <a:gd name="connsiteY29" fmla="*/ 140 h 428"/>
                    <a:gd name="connsiteX30" fmla="*/ 320 w 320"/>
                    <a:gd name="connsiteY30" fmla="*/ 140 h 428"/>
                    <a:gd name="connsiteX31" fmla="*/ 320 w 320"/>
                    <a:gd name="connsiteY31"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210 w 320"/>
                    <a:gd name="connsiteY15" fmla="*/ 428 h 428"/>
                    <a:gd name="connsiteX16" fmla="*/ 320 w 320"/>
                    <a:gd name="connsiteY16" fmla="*/ 428 h 428"/>
                    <a:gd name="connsiteX17" fmla="*/ 320 w 320"/>
                    <a:gd name="connsiteY17" fmla="*/ 317 h 428"/>
                    <a:gd name="connsiteX18" fmla="*/ 309 w 320"/>
                    <a:gd name="connsiteY18" fmla="*/ 297 h 428"/>
                    <a:gd name="connsiteX19" fmla="*/ 295 w 320"/>
                    <a:gd name="connsiteY19" fmla="*/ 302 h 428"/>
                    <a:gd name="connsiteX20" fmla="*/ 295 w 320"/>
                    <a:gd name="connsiteY20" fmla="*/ 302 h 428"/>
                    <a:gd name="connsiteX21" fmla="*/ 261 w 320"/>
                    <a:gd name="connsiteY21" fmla="*/ 316 h 428"/>
                    <a:gd name="connsiteX22" fmla="*/ 213 w 320"/>
                    <a:gd name="connsiteY22" fmla="*/ 268 h 428"/>
                    <a:gd name="connsiteX23" fmla="*/ 261 w 320"/>
                    <a:gd name="connsiteY23" fmla="*/ 219 h 428"/>
                    <a:gd name="connsiteX24" fmla="*/ 295 w 320"/>
                    <a:gd name="connsiteY24" fmla="*/ 234 h 428"/>
                    <a:gd name="connsiteX25" fmla="*/ 295 w 320"/>
                    <a:gd name="connsiteY25" fmla="*/ 234 h 428"/>
                    <a:gd name="connsiteX26" fmla="*/ 309 w 320"/>
                    <a:gd name="connsiteY26" fmla="*/ 239 h 428"/>
                    <a:gd name="connsiteX27" fmla="*/ 320 w 320"/>
                    <a:gd name="connsiteY27" fmla="*/ 219 h 428"/>
                    <a:gd name="connsiteX28" fmla="*/ 320 w 320"/>
                    <a:gd name="connsiteY28" fmla="*/ 140 h 428"/>
                    <a:gd name="connsiteX29" fmla="*/ 320 w 320"/>
                    <a:gd name="connsiteY29" fmla="*/ 140 h 428"/>
                    <a:gd name="connsiteX30" fmla="*/ 320 w 320"/>
                    <a:gd name="connsiteY30"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110 w 320"/>
                    <a:gd name="connsiteY14" fmla="*/ 428 h 428"/>
                    <a:gd name="connsiteX15" fmla="*/ 320 w 320"/>
                    <a:gd name="connsiteY15" fmla="*/ 428 h 428"/>
                    <a:gd name="connsiteX16" fmla="*/ 320 w 320"/>
                    <a:gd name="connsiteY16" fmla="*/ 317 h 428"/>
                    <a:gd name="connsiteX17" fmla="*/ 309 w 320"/>
                    <a:gd name="connsiteY17" fmla="*/ 297 h 428"/>
                    <a:gd name="connsiteX18" fmla="*/ 295 w 320"/>
                    <a:gd name="connsiteY18" fmla="*/ 302 h 428"/>
                    <a:gd name="connsiteX19" fmla="*/ 295 w 320"/>
                    <a:gd name="connsiteY19" fmla="*/ 302 h 428"/>
                    <a:gd name="connsiteX20" fmla="*/ 261 w 320"/>
                    <a:gd name="connsiteY20" fmla="*/ 316 h 428"/>
                    <a:gd name="connsiteX21" fmla="*/ 213 w 320"/>
                    <a:gd name="connsiteY21" fmla="*/ 268 h 428"/>
                    <a:gd name="connsiteX22" fmla="*/ 261 w 320"/>
                    <a:gd name="connsiteY22" fmla="*/ 219 h 428"/>
                    <a:gd name="connsiteX23" fmla="*/ 295 w 320"/>
                    <a:gd name="connsiteY23" fmla="*/ 234 h 428"/>
                    <a:gd name="connsiteX24" fmla="*/ 295 w 320"/>
                    <a:gd name="connsiteY24" fmla="*/ 234 h 428"/>
                    <a:gd name="connsiteX25" fmla="*/ 309 w 320"/>
                    <a:gd name="connsiteY25" fmla="*/ 239 h 428"/>
                    <a:gd name="connsiteX26" fmla="*/ 320 w 320"/>
                    <a:gd name="connsiteY26" fmla="*/ 219 h 428"/>
                    <a:gd name="connsiteX27" fmla="*/ 320 w 320"/>
                    <a:gd name="connsiteY27" fmla="*/ 140 h 428"/>
                    <a:gd name="connsiteX28" fmla="*/ 320 w 320"/>
                    <a:gd name="connsiteY28" fmla="*/ 140 h 428"/>
                    <a:gd name="connsiteX29" fmla="*/ 320 w 320"/>
                    <a:gd name="connsiteY29" fmla="*/ 108 h 428"/>
                    <a:gd name="connsiteX0" fmla="*/ 320 w 320"/>
                    <a:gd name="connsiteY0" fmla="*/ 108 h 428"/>
                    <a:gd name="connsiteX1" fmla="*/ 320 w 320"/>
                    <a:gd name="connsiteY1" fmla="*/ 108 h 428"/>
                    <a:gd name="connsiteX2" fmla="*/ 320 w 320"/>
                    <a:gd name="connsiteY2" fmla="*/ 108 h 428"/>
                    <a:gd name="connsiteX3" fmla="*/ 198 w 320"/>
                    <a:gd name="connsiteY3" fmla="*/ 108 h 428"/>
                    <a:gd name="connsiteX4" fmla="*/ 179 w 320"/>
                    <a:gd name="connsiteY4" fmla="*/ 82 h 428"/>
                    <a:gd name="connsiteX5" fmla="*/ 182 w 320"/>
                    <a:gd name="connsiteY5" fmla="*/ 68 h 428"/>
                    <a:gd name="connsiteX6" fmla="*/ 199 w 320"/>
                    <a:gd name="connsiteY6" fmla="*/ 37 h 428"/>
                    <a:gd name="connsiteX7" fmla="*/ 160 w 320"/>
                    <a:gd name="connsiteY7" fmla="*/ 0 h 428"/>
                    <a:gd name="connsiteX8" fmla="*/ 122 w 320"/>
                    <a:gd name="connsiteY8" fmla="*/ 37 h 428"/>
                    <a:gd name="connsiteX9" fmla="*/ 140 w 320"/>
                    <a:gd name="connsiteY9" fmla="*/ 69 h 428"/>
                    <a:gd name="connsiteX10" fmla="*/ 142 w 320"/>
                    <a:gd name="connsiteY10" fmla="*/ 82 h 428"/>
                    <a:gd name="connsiteX11" fmla="*/ 123 w 320"/>
                    <a:gd name="connsiteY11" fmla="*/ 108 h 428"/>
                    <a:gd name="connsiteX12" fmla="*/ 0 w 320"/>
                    <a:gd name="connsiteY12" fmla="*/ 108 h 428"/>
                    <a:gd name="connsiteX13" fmla="*/ 0 w 320"/>
                    <a:gd name="connsiteY13" fmla="*/ 428 h 428"/>
                    <a:gd name="connsiteX14" fmla="*/ 320 w 320"/>
                    <a:gd name="connsiteY14" fmla="*/ 428 h 428"/>
                    <a:gd name="connsiteX15" fmla="*/ 320 w 320"/>
                    <a:gd name="connsiteY15" fmla="*/ 317 h 428"/>
                    <a:gd name="connsiteX16" fmla="*/ 309 w 320"/>
                    <a:gd name="connsiteY16" fmla="*/ 297 h 428"/>
                    <a:gd name="connsiteX17" fmla="*/ 295 w 320"/>
                    <a:gd name="connsiteY17" fmla="*/ 302 h 428"/>
                    <a:gd name="connsiteX18" fmla="*/ 295 w 320"/>
                    <a:gd name="connsiteY18" fmla="*/ 302 h 428"/>
                    <a:gd name="connsiteX19" fmla="*/ 261 w 320"/>
                    <a:gd name="connsiteY19" fmla="*/ 316 h 428"/>
                    <a:gd name="connsiteX20" fmla="*/ 213 w 320"/>
                    <a:gd name="connsiteY20" fmla="*/ 268 h 428"/>
                    <a:gd name="connsiteX21" fmla="*/ 261 w 320"/>
                    <a:gd name="connsiteY21" fmla="*/ 219 h 428"/>
                    <a:gd name="connsiteX22" fmla="*/ 295 w 320"/>
                    <a:gd name="connsiteY22" fmla="*/ 234 h 428"/>
                    <a:gd name="connsiteX23" fmla="*/ 295 w 320"/>
                    <a:gd name="connsiteY23" fmla="*/ 234 h 428"/>
                    <a:gd name="connsiteX24" fmla="*/ 309 w 320"/>
                    <a:gd name="connsiteY24" fmla="*/ 239 h 428"/>
                    <a:gd name="connsiteX25" fmla="*/ 320 w 320"/>
                    <a:gd name="connsiteY25" fmla="*/ 219 h 428"/>
                    <a:gd name="connsiteX26" fmla="*/ 320 w 320"/>
                    <a:gd name="connsiteY26" fmla="*/ 140 h 428"/>
                    <a:gd name="connsiteX27" fmla="*/ 320 w 320"/>
                    <a:gd name="connsiteY27" fmla="*/ 140 h 428"/>
                    <a:gd name="connsiteX28" fmla="*/ 320 w 320"/>
                    <a:gd name="connsiteY28" fmla="*/ 108 h 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0" h="428">
                      <a:moveTo>
                        <a:pt x="320" y="108"/>
                      </a:moveTo>
                      <a:lnTo>
                        <a:pt x="320" y="108"/>
                      </a:lnTo>
                      <a:lnTo>
                        <a:pt x="320" y="108"/>
                      </a:lnTo>
                      <a:lnTo>
                        <a:pt x="198" y="108"/>
                      </a:lnTo>
                      <a:cubicBezTo>
                        <a:pt x="186" y="103"/>
                        <a:pt x="179" y="95"/>
                        <a:pt x="179" y="82"/>
                      </a:cubicBezTo>
                      <a:cubicBezTo>
                        <a:pt x="179" y="77"/>
                        <a:pt x="180" y="73"/>
                        <a:pt x="182" y="68"/>
                      </a:cubicBezTo>
                      <a:cubicBezTo>
                        <a:pt x="192" y="62"/>
                        <a:pt x="199" y="50"/>
                        <a:pt x="199" y="37"/>
                      </a:cubicBezTo>
                      <a:cubicBezTo>
                        <a:pt x="199" y="16"/>
                        <a:pt x="181" y="0"/>
                        <a:pt x="160" y="0"/>
                      </a:cubicBezTo>
                      <a:cubicBezTo>
                        <a:pt x="139" y="0"/>
                        <a:pt x="122" y="16"/>
                        <a:pt x="122" y="37"/>
                      </a:cubicBezTo>
                      <a:cubicBezTo>
                        <a:pt x="122" y="50"/>
                        <a:pt x="129" y="62"/>
                        <a:pt x="140" y="69"/>
                      </a:cubicBezTo>
                      <a:cubicBezTo>
                        <a:pt x="141" y="73"/>
                        <a:pt x="142" y="77"/>
                        <a:pt x="142" y="82"/>
                      </a:cubicBezTo>
                      <a:cubicBezTo>
                        <a:pt x="142" y="95"/>
                        <a:pt x="135" y="103"/>
                        <a:pt x="123" y="108"/>
                      </a:cubicBezTo>
                      <a:lnTo>
                        <a:pt x="0" y="108"/>
                      </a:lnTo>
                      <a:lnTo>
                        <a:pt x="0" y="428"/>
                      </a:lnTo>
                      <a:lnTo>
                        <a:pt x="320" y="428"/>
                      </a:lnTo>
                      <a:lnTo>
                        <a:pt x="320" y="317"/>
                      </a:lnTo>
                      <a:cubicBezTo>
                        <a:pt x="319" y="307"/>
                        <a:pt x="315" y="299"/>
                        <a:pt x="309" y="297"/>
                      </a:cubicBezTo>
                      <a:cubicBezTo>
                        <a:pt x="304" y="296"/>
                        <a:pt x="300" y="298"/>
                        <a:pt x="295" y="302"/>
                      </a:cubicBezTo>
                      <a:lnTo>
                        <a:pt x="295" y="302"/>
                      </a:lnTo>
                      <a:cubicBezTo>
                        <a:pt x="286" y="311"/>
                        <a:pt x="274" y="316"/>
                        <a:pt x="261" y="316"/>
                      </a:cubicBezTo>
                      <a:cubicBezTo>
                        <a:pt x="235" y="316"/>
                        <a:pt x="213" y="295"/>
                        <a:pt x="213" y="268"/>
                      </a:cubicBezTo>
                      <a:cubicBezTo>
                        <a:pt x="213" y="241"/>
                        <a:pt x="235" y="219"/>
                        <a:pt x="261" y="219"/>
                      </a:cubicBezTo>
                      <a:cubicBezTo>
                        <a:pt x="274" y="219"/>
                        <a:pt x="286" y="225"/>
                        <a:pt x="295" y="234"/>
                      </a:cubicBezTo>
                      <a:lnTo>
                        <a:pt x="295" y="234"/>
                      </a:lnTo>
                      <a:cubicBezTo>
                        <a:pt x="300" y="238"/>
                        <a:pt x="304" y="240"/>
                        <a:pt x="309" y="239"/>
                      </a:cubicBezTo>
                      <a:cubicBezTo>
                        <a:pt x="315" y="237"/>
                        <a:pt x="319" y="229"/>
                        <a:pt x="320" y="219"/>
                      </a:cubicBezTo>
                      <a:lnTo>
                        <a:pt x="320" y="140"/>
                      </a:lnTo>
                      <a:lnTo>
                        <a:pt x="320" y="140"/>
                      </a:lnTo>
                      <a:lnTo>
                        <a:pt x="320" y="108"/>
                      </a:lnTo>
                    </a:path>
                  </a:pathLst>
                </a:custGeom>
                <a:solidFill>
                  <a:srgbClr val="009ED6"/>
                </a:solidFill>
                <a:ln w="9525">
                  <a:noFill/>
                  <a:round/>
                  <a:headEnd/>
                  <a:tailEnd/>
                </a:ln>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endParaRPr lang="en-US">
                    <a:solidFill>
                      <a:srgbClr val="009ED6"/>
                    </a:solidFill>
                  </a:endParaRPr>
                </a:p>
              </p:txBody>
            </p:sp>
          </p:grpSp>
          <p:sp>
            <p:nvSpPr>
              <p:cNvPr id="13" name="AutoShape 64"/>
              <p:cNvSpPr>
                <a:spLocks noChangeArrowheads="1"/>
              </p:cNvSpPr>
              <p:nvPr/>
            </p:nvSpPr>
            <p:spPr bwMode="gray">
              <a:xfrm rot="1801036">
                <a:off x="3503056" y="3343884"/>
                <a:ext cx="1409893" cy="508878"/>
              </a:xfrm>
              <a:prstGeom prst="roundRect">
                <a:avLst>
                  <a:gd name="adj" fmla="val 0"/>
                </a:avLst>
              </a:prstGeom>
              <a:noFill/>
              <a:ln w="38100">
                <a:noFill/>
                <a:round/>
                <a:headEnd/>
                <a:tailEnd/>
              </a:ln>
              <a:effectLst/>
            </p:spPr>
            <p:txBody>
              <a:bodyPr wrap="none" anchor="ctr"/>
              <a:lstStyle/>
              <a:p>
                <a:pPr algn="ctr" fontAlgn="auto">
                  <a:spcBef>
                    <a:spcPts val="0"/>
                  </a:spcBef>
                  <a:spcAft>
                    <a:spcPts val="0"/>
                  </a:spcAft>
                  <a:defRPr/>
                </a:pPr>
                <a:r>
                  <a:rPr lang="en-US" altLang="zh-CN" sz="3600" b="1" kern="0" dirty="0" smtClean="0">
                    <a:solidFill>
                      <a:schemeClr val="bg1"/>
                    </a:solidFill>
                    <a:ea typeface="굴림" charset="-127"/>
                    <a:cs typeface="Arial" pitchFamily="34" charset="0"/>
                  </a:rPr>
                  <a:t>PISA</a:t>
                </a:r>
                <a:endParaRPr lang="en-US" sz="3600" b="1" kern="0" dirty="0" smtClean="0">
                  <a:solidFill>
                    <a:schemeClr val="bg1"/>
                  </a:solidFill>
                  <a:ea typeface="굴림" charset="-127"/>
                  <a:cs typeface="Arial" pitchFamily="34" charset="0"/>
                </a:endParaRPr>
              </a:p>
            </p:txBody>
          </p:sp>
        </p:grpSp>
        <p:sp>
          <p:nvSpPr>
            <p:cNvPr id="10" name="AutoShape 64"/>
            <p:cNvSpPr>
              <a:spLocks noChangeArrowheads="1"/>
            </p:cNvSpPr>
            <p:nvPr/>
          </p:nvSpPr>
          <p:spPr bwMode="gray">
            <a:xfrm>
              <a:off x="5550373" y="4758242"/>
              <a:ext cx="1409893" cy="508878"/>
            </a:xfrm>
            <a:prstGeom prst="roundRect">
              <a:avLst>
                <a:gd name="adj" fmla="val 0"/>
              </a:avLst>
            </a:prstGeom>
            <a:noFill/>
            <a:ln w="38100">
              <a:noFill/>
              <a:round/>
              <a:headEnd/>
              <a:tailEnd/>
            </a:ln>
            <a:effectLst/>
          </p:spPr>
          <p:txBody>
            <a:bodyPr wrap="none" anchor="ctr"/>
            <a:lstStyle/>
            <a:p>
              <a:pPr algn="ctr"/>
              <a:r>
                <a:rPr lang="en-US" sz="3200" b="1" kern="0" dirty="0">
                  <a:solidFill>
                    <a:schemeClr val="tx1">
                      <a:lumMod val="60000"/>
                      <a:lumOff val="40000"/>
                    </a:schemeClr>
                  </a:solidFill>
                  <a:ea typeface="굴림" charset="-127"/>
                  <a:cs typeface="Arial" pitchFamily="34" charset="0"/>
                </a:rPr>
                <a:t>AHELO</a:t>
              </a:r>
            </a:p>
          </p:txBody>
        </p:sp>
        <p:sp>
          <p:nvSpPr>
            <p:cNvPr id="11" name="AutoShape 64"/>
            <p:cNvSpPr>
              <a:spLocks noChangeArrowheads="1"/>
            </p:cNvSpPr>
            <p:nvPr/>
          </p:nvSpPr>
          <p:spPr bwMode="gray">
            <a:xfrm>
              <a:off x="5550373" y="2677194"/>
              <a:ext cx="1409893" cy="508878"/>
            </a:xfrm>
            <a:prstGeom prst="roundRect">
              <a:avLst>
                <a:gd name="adj" fmla="val 0"/>
              </a:avLst>
            </a:prstGeom>
            <a:noFill/>
            <a:ln w="38100">
              <a:noFill/>
              <a:round/>
              <a:headEnd/>
              <a:tailEnd/>
            </a:ln>
            <a:effectLst/>
          </p:spPr>
          <p:txBody>
            <a:bodyPr wrap="none" anchor="ctr"/>
            <a:lstStyle/>
            <a:p>
              <a:pPr algn="ctr">
                <a:defRPr/>
              </a:pPr>
              <a:r>
                <a:rPr lang="en-US" altLang="zh-CN" sz="3200" b="1" kern="0" dirty="0" smtClean="0">
                  <a:solidFill>
                    <a:schemeClr val="tx1">
                      <a:lumMod val="60000"/>
                      <a:lumOff val="40000"/>
                    </a:schemeClr>
                  </a:solidFill>
                  <a:ea typeface="굴림" charset="-127"/>
                  <a:cs typeface="Arial" pitchFamily="34" charset="0"/>
                </a:rPr>
                <a:t>TALIS</a:t>
              </a:r>
              <a:endParaRPr lang="en-US" sz="3200" b="1" kern="0" dirty="0">
                <a:solidFill>
                  <a:schemeClr val="tx1">
                    <a:lumMod val="60000"/>
                    <a:lumOff val="40000"/>
                  </a:schemeClr>
                </a:solidFill>
                <a:ea typeface="굴림" charset="-127"/>
                <a:cs typeface="Arial" pitchFamily="34" charset="0"/>
              </a:endParaRPr>
            </a:p>
          </p:txBody>
        </p:sp>
      </p:grpSp>
      <p:sp>
        <p:nvSpPr>
          <p:cNvPr id="22" name="Rectangle 2"/>
          <p:cNvSpPr txBox="1">
            <a:spLocks noChangeArrowheads="1"/>
          </p:cNvSpPr>
          <p:nvPr/>
        </p:nvSpPr>
        <p:spPr>
          <a:xfrm>
            <a:off x="251520" y="188640"/>
            <a:ext cx="8892480" cy="1224136"/>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zh-CN" altLang="en-US" sz="4000" b="1" dirty="0" smtClean="0">
                <a:latin typeface="方正大标宋简体" pitchFamily="2" charset="-122"/>
                <a:ea typeface="方正大标宋简体" pitchFamily="2" charset="-122"/>
                <a:cs typeface="+mn-cs"/>
              </a:rPr>
              <a:t>经济合作与发展组织（经合组织）</a:t>
            </a:r>
            <a:endParaRPr lang="en-US" altLang="zh-CN" sz="4000" b="1" dirty="0" smtClean="0">
              <a:latin typeface="方正大标宋简体" pitchFamily="2" charset="-122"/>
              <a:ea typeface="方正大标宋简体" pitchFamily="2" charset="-122"/>
              <a:cs typeface="+mn-cs"/>
            </a:endParaRPr>
          </a:p>
          <a:p>
            <a:pPr>
              <a:defRPr/>
            </a:pPr>
            <a:r>
              <a:rPr lang="en-US" altLang="zh-CN" sz="2800" dirty="0" smtClean="0"/>
              <a:t>Organization </a:t>
            </a:r>
            <a:r>
              <a:rPr lang="en-US" altLang="zh-CN" sz="2800" dirty="0"/>
              <a:t>for Economic Co-operation and </a:t>
            </a:r>
            <a:r>
              <a:rPr lang="en-US" altLang="zh-CN" sz="2800" dirty="0" smtClean="0"/>
              <a:t>Development</a:t>
            </a:r>
            <a:br>
              <a:rPr lang="en-US" altLang="zh-CN" sz="2800" dirty="0" smtClean="0"/>
            </a:br>
            <a:r>
              <a:rPr lang="zh-CN" altLang="en-US" sz="2800" dirty="0" smtClean="0"/>
              <a:t>（</a:t>
            </a:r>
            <a:r>
              <a:rPr lang="en-US" altLang="zh-CN" sz="2800" dirty="0" smtClean="0"/>
              <a:t>OECD</a:t>
            </a:r>
            <a:r>
              <a:rPr lang="zh-CN" altLang="en-US" sz="2800" dirty="0" smtClean="0"/>
              <a:t>）</a:t>
            </a:r>
            <a:endParaRPr lang="en-US" altLang="zh-CN" sz="2800" b="1" dirty="0" smtClean="0">
              <a:latin typeface="方正大标宋简体" pitchFamily="2" charset="-122"/>
              <a:ea typeface="方正大标宋简体" pitchFamily="2" charset="-122"/>
              <a:cs typeface="+mn-cs"/>
            </a:endParaRPr>
          </a:p>
          <a:p>
            <a:pPr>
              <a:defRPr/>
            </a:pPr>
            <a:endParaRPr lang="en-US" altLang="zh-CN" sz="2800" b="1" dirty="0" smtClean="0">
              <a:latin typeface="方正大标宋简体" pitchFamily="2" charset="-122"/>
              <a:ea typeface="方正大标宋简体" pitchFamily="2" charset="-122"/>
              <a:cs typeface="+mn-cs"/>
            </a:endParaRPr>
          </a:p>
        </p:txBody>
      </p:sp>
    </p:spTree>
    <p:extLst>
      <p:ext uri="{BB962C8B-B14F-4D97-AF65-F5344CB8AC3E}">
        <p14:creationId xmlns:p14="http://schemas.microsoft.com/office/powerpoint/2010/main" xmlns="" val="40828666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924944"/>
            <a:ext cx="8229600" cy="1143000"/>
          </a:xfrm>
        </p:spPr>
        <p:txBody>
          <a:bodyPr>
            <a:normAutofit fontScale="90000"/>
          </a:bodyPr>
          <a:lstStyle/>
          <a:p>
            <a:r>
              <a:rPr lang="zh-CN" altLang="en-US" b="1" dirty="0" smtClean="0">
                <a:latin typeface="黑体" pitchFamily="49" charset="-122"/>
                <a:ea typeface="黑体" pitchFamily="49" charset="-122"/>
              </a:rPr>
              <a:t>第二部分：“披萨”的滋味真不错</a:t>
            </a:r>
            <a:endParaRPr lang="zh-CN" altLang="en-US" b="1" dirty="0">
              <a:latin typeface="黑体" pitchFamily="49" charset="-122"/>
              <a:ea typeface="黑体" pitchFamily="49" charset="-122"/>
            </a:endParaRPr>
          </a:p>
        </p:txBody>
      </p:sp>
    </p:spTree>
    <p:extLst>
      <p:ext uri="{BB962C8B-B14F-4D97-AF65-F5344CB8AC3E}">
        <p14:creationId xmlns:p14="http://schemas.microsoft.com/office/powerpoint/2010/main" xmlns="" val="31776793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79512" y="2276872"/>
            <a:ext cx="8784976" cy="2295128"/>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zh-CN" altLang="en-US" sz="4000" b="1" dirty="0" smtClean="0">
                <a:latin typeface="黑体" pitchFamily="49" charset="-122"/>
                <a:ea typeface="黑体" pitchFamily="49" charset="-122"/>
              </a:rPr>
              <a:t>“</a:t>
            </a:r>
            <a:r>
              <a:rPr lang="zh-CN" altLang="en-US" sz="4000" b="1" dirty="0">
                <a:latin typeface="黑体" pitchFamily="49" charset="-122"/>
                <a:ea typeface="黑体" pitchFamily="49" charset="-122"/>
              </a:rPr>
              <a:t>题目轻松有趣像玩</a:t>
            </a:r>
            <a:r>
              <a:rPr lang="zh-CN" altLang="en-US" sz="4000" b="1" dirty="0" smtClean="0">
                <a:latin typeface="黑体" pitchFamily="49" charset="-122"/>
                <a:ea typeface="黑体" pitchFamily="49" charset="-122"/>
              </a:rPr>
              <a:t>游戏”</a:t>
            </a:r>
            <a:endParaRPr lang="en-US" altLang="zh-CN" sz="4000" b="1" dirty="0" smtClean="0">
              <a:latin typeface="黑体" pitchFamily="49" charset="-122"/>
              <a:ea typeface="黑体" pitchFamily="49" charset="-122"/>
            </a:endParaRPr>
          </a:p>
          <a:p>
            <a:pPr>
              <a:defRPr/>
            </a:pPr>
            <a:endParaRPr lang="en-US" altLang="zh-CN" sz="4000" b="1" dirty="0" smtClean="0">
              <a:solidFill>
                <a:srgbClr val="0070C0"/>
              </a:solidFill>
              <a:latin typeface="方正大标宋简体" pitchFamily="2" charset="-122"/>
              <a:ea typeface="方正大标宋简体" pitchFamily="2" charset="-122"/>
              <a:cs typeface="+mn-cs"/>
            </a:endParaRPr>
          </a:p>
          <a:p>
            <a:pPr>
              <a:defRPr/>
            </a:pPr>
            <a:endParaRPr lang="en-US" altLang="zh-CN" sz="4000" b="1" dirty="0" smtClean="0">
              <a:solidFill>
                <a:srgbClr val="0070C0"/>
              </a:solidFill>
              <a:latin typeface="方正大标宋简体" pitchFamily="2" charset="-122"/>
              <a:ea typeface="方正大标宋简体" pitchFamily="2" charset="-122"/>
              <a:cs typeface="+mn-cs"/>
            </a:endParaRPr>
          </a:p>
          <a:p>
            <a:pPr>
              <a:defRPr/>
            </a:pPr>
            <a:r>
              <a:rPr lang="en-US" altLang="zh-CN" sz="3500" b="1" dirty="0" smtClean="0">
                <a:solidFill>
                  <a:srgbClr val="0070C0"/>
                </a:solidFill>
                <a:latin typeface="方正大标宋简体" pitchFamily="2" charset="-122"/>
                <a:ea typeface="方正大标宋简体" pitchFamily="2" charset="-122"/>
                <a:cs typeface="+mn-cs"/>
              </a:rPr>
              <a:t>          </a:t>
            </a:r>
            <a:r>
              <a:rPr lang="en-US" altLang="zh-CN" sz="3600" dirty="0" smtClean="0"/>
              <a:t>——</a:t>
            </a:r>
            <a:r>
              <a:rPr lang="zh-CN" altLang="en-US" sz="3600" dirty="0"/>
              <a:t>媒体报道上海学生参加</a:t>
            </a:r>
            <a:r>
              <a:rPr lang="en-US" altLang="zh-CN" sz="3600" dirty="0"/>
              <a:t>PISA</a:t>
            </a:r>
            <a:r>
              <a:rPr lang="zh-CN" altLang="en-US" sz="3600" dirty="0" smtClean="0"/>
              <a:t>感受</a:t>
            </a:r>
            <a:endParaRPr lang="en-US" altLang="zh-CN" sz="3500" b="1" dirty="0" smtClean="0">
              <a:solidFill>
                <a:srgbClr val="0070C0"/>
              </a:solidFill>
              <a:latin typeface="方正大标宋简体" pitchFamily="2" charset="-122"/>
              <a:ea typeface="方正大标宋简体" pitchFamily="2" charset="-122"/>
              <a:cs typeface="+mn-cs"/>
            </a:endParaRPr>
          </a:p>
        </p:txBody>
      </p:sp>
    </p:spTree>
    <p:extLst>
      <p:ext uri="{BB962C8B-B14F-4D97-AF65-F5344CB8AC3E}">
        <p14:creationId xmlns:p14="http://schemas.microsoft.com/office/powerpoint/2010/main" xmlns="" val="21381204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hlinkClick r:id="rId2"/>
              </a:rPr>
              <a:t>PISA——</a:t>
            </a:r>
            <a:r>
              <a:rPr lang="zh-CN" altLang="en-US" b="1" dirty="0">
                <a:hlinkClick r:id="rId2"/>
              </a:rPr>
              <a:t>评估全世界学生的学业成就</a:t>
            </a:r>
            <a:endParaRPr lang="zh-CN" altLang="en-US" dirty="0"/>
          </a:p>
        </p:txBody>
      </p:sp>
      <p:pic>
        <p:nvPicPr>
          <p:cNvPr id="4" name="Picture 2" descr="D:\朱小虎文件\照片\3751911105_5893d4ddc8_z.jpg"/>
          <p:cNvPicPr>
            <a:picLocks noGrp="1" noChangeAspect="1" noChangeArrowheads="1"/>
          </p:cNvPicPr>
          <p:nvPr>
            <p:ph idx="1"/>
          </p:nvPr>
        </p:nvPicPr>
        <p:blipFill>
          <a:blip r:embed="rId3" cstate="print"/>
          <a:srcRect/>
          <a:stretch>
            <a:fillRect/>
          </a:stretch>
        </p:blipFill>
        <p:spPr bwMode="auto">
          <a:xfrm>
            <a:off x="827584" y="1196752"/>
            <a:ext cx="7344816" cy="4785608"/>
          </a:xfrm>
          <a:prstGeom prst="rect">
            <a:avLst/>
          </a:prstGeom>
          <a:noFill/>
        </p:spPr>
      </p:pic>
      <p:sp>
        <p:nvSpPr>
          <p:cNvPr id="5" name="矩形 4"/>
          <p:cNvSpPr/>
          <p:nvPr/>
        </p:nvSpPr>
        <p:spPr>
          <a:xfrm>
            <a:off x="-252536" y="6163984"/>
            <a:ext cx="9865095" cy="523220"/>
          </a:xfrm>
          <a:prstGeom prst="rect">
            <a:avLst/>
          </a:prstGeom>
        </p:spPr>
        <p:txBody>
          <a:bodyPr wrap="square">
            <a:spAutoFit/>
          </a:bodyPr>
          <a:lstStyle/>
          <a:p>
            <a:r>
              <a:rPr lang="zh-CN" altLang="en-US" sz="2800" b="1" dirty="0" smtClean="0"/>
              <a:t>“</a:t>
            </a:r>
            <a:r>
              <a:rPr lang="en-US" altLang="zh-CN" sz="2800" b="1" dirty="0" smtClean="0"/>
              <a:t>Without </a:t>
            </a:r>
            <a:r>
              <a:rPr lang="en-US" altLang="zh-CN" sz="2800" b="1" dirty="0"/>
              <a:t>data, you are just another person with an </a:t>
            </a:r>
            <a:r>
              <a:rPr lang="en-US" altLang="zh-CN" sz="2800" b="1" dirty="0" smtClean="0"/>
              <a:t>opinion</a:t>
            </a:r>
            <a:r>
              <a:rPr lang="zh-CN" altLang="en-US" sz="2800" b="1" dirty="0" smtClean="0"/>
              <a:t>”</a:t>
            </a:r>
            <a:endParaRPr lang="zh-CN" altLang="en-US" sz="2800" b="1" dirty="0"/>
          </a:p>
        </p:txBody>
      </p:sp>
    </p:spTree>
    <p:extLst>
      <p:ext uri="{BB962C8B-B14F-4D97-AF65-F5344CB8AC3E}">
        <p14:creationId xmlns:p14="http://schemas.microsoft.com/office/powerpoint/2010/main" xmlns="" val="38650268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43586425English%20cover%20150.jpg"/>
          <p:cNvPicPr>
            <a:picLocks noChangeAspect="1"/>
          </p:cNvPicPr>
          <p:nvPr/>
        </p:nvPicPr>
        <p:blipFill>
          <a:blip r:embed="rId3" cstate="print"/>
          <a:stretch>
            <a:fillRect/>
          </a:stretch>
        </p:blipFill>
        <p:spPr>
          <a:xfrm rot="885772">
            <a:off x="6300843" y="1326361"/>
            <a:ext cx="2631729" cy="3737057"/>
          </a:xfrm>
          <a:prstGeom prst="rect">
            <a:avLst/>
          </a:prstGeom>
        </p:spPr>
      </p:pic>
      <p:pic>
        <p:nvPicPr>
          <p:cNvPr id="5" name="图片 4" descr="45899421cover%20english%20150.jpg"/>
          <p:cNvPicPr>
            <a:picLocks noChangeAspect="1"/>
          </p:cNvPicPr>
          <p:nvPr/>
        </p:nvPicPr>
        <p:blipFill>
          <a:blip r:embed="rId4" cstate="print"/>
          <a:stretch>
            <a:fillRect/>
          </a:stretch>
        </p:blipFill>
        <p:spPr>
          <a:xfrm>
            <a:off x="3851920" y="3068960"/>
            <a:ext cx="2520280" cy="2924944"/>
          </a:xfrm>
          <a:prstGeom prst="rect">
            <a:avLst/>
          </a:prstGeom>
        </p:spPr>
      </p:pic>
      <p:sp>
        <p:nvSpPr>
          <p:cNvPr id="2" name="Title 1"/>
          <p:cNvSpPr>
            <a:spLocks noGrp="1"/>
          </p:cNvSpPr>
          <p:nvPr>
            <p:ph type="title"/>
          </p:nvPr>
        </p:nvSpPr>
        <p:spPr>
          <a:xfrm>
            <a:off x="457200" y="274638"/>
            <a:ext cx="8229600" cy="922114"/>
          </a:xfrm>
        </p:spPr>
        <p:txBody>
          <a:bodyPr>
            <a:normAutofit/>
          </a:bodyPr>
          <a:lstStyle/>
          <a:p>
            <a:pPr eaLnBrk="1" fontAlgn="auto" hangingPunct="1">
              <a:spcAft>
                <a:spcPts val="0"/>
              </a:spcAft>
              <a:defRPr/>
            </a:pPr>
            <a:r>
              <a:rPr lang="zh-CN" altLang="en-US" sz="4400" dirty="0" smtClean="0"/>
              <a:t>一、什么是</a:t>
            </a:r>
            <a:r>
              <a:rPr lang="en-US" altLang="zh-CN" sz="4400" dirty="0" smtClean="0"/>
              <a:t>PISA</a:t>
            </a:r>
            <a:endParaRPr lang="en-US" sz="2000" dirty="0"/>
          </a:p>
        </p:txBody>
      </p:sp>
      <p:sp>
        <p:nvSpPr>
          <p:cNvPr id="13314" name="Content Placeholder 2"/>
          <p:cNvSpPr>
            <a:spLocks noGrp="1"/>
          </p:cNvSpPr>
          <p:nvPr>
            <p:ph idx="1"/>
          </p:nvPr>
        </p:nvSpPr>
        <p:spPr>
          <a:xfrm>
            <a:off x="179512" y="1052736"/>
            <a:ext cx="8229600" cy="4752528"/>
          </a:xfrm>
        </p:spPr>
        <p:txBody>
          <a:bodyPr/>
          <a:lstStyle/>
          <a:p>
            <a:pPr marL="180000" eaLnBrk="1" hangingPunct="1">
              <a:spcBef>
                <a:spcPts val="1200"/>
              </a:spcBef>
              <a:buNone/>
            </a:pPr>
            <a:r>
              <a:rPr lang="en-US" altLang="zh-CN" sz="2800" dirty="0" smtClean="0">
                <a:latin typeface="楷体_GB2312" pitchFamily="49" charset="-122"/>
                <a:ea typeface="楷体_GB2312" pitchFamily="49" charset="-122"/>
              </a:rPr>
              <a:t> PISA</a:t>
            </a:r>
            <a:r>
              <a:rPr lang="zh-CN" altLang="en-US" sz="2800" dirty="0" smtClean="0">
                <a:latin typeface="楷体_GB2312" pitchFamily="49" charset="-122"/>
                <a:ea typeface="楷体_GB2312" pitchFamily="49" charset="-122"/>
              </a:rPr>
              <a:t>是经合组织发起的国际比较研究，它是目前世界上最大的国际教育研究项目。</a:t>
            </a:r>
            <a:endParaRPr lang="en-US" altLang="zh-CN" sz="2800" dirty="0" smtClean="0">
              <a:latin typeface="楷体_GB2312" pitchFamily="49" charset="-122"/>
              <a:ea typeface="楷体_GB2312" pitchFamily="49" charset="-122"/>
            </a:endParaRPr>
          </a:p>
          <a:p>
            <a:pPr marL="180000" eaLnBrk="1" hangingPunct="1">
              <a:spcBef>
                <a:spcPts val="1200"/>
              </a:spcBef>
            </a:pPr>
            <a:r>
              <a:rPr lang="zh-CN" altLang="en-US" sz="2800" b="1" dirty="0" smtClean="0">
                <a:latin typeface="楷体_GB2312" pitchFamily="49" charset="-122"/>
                <a:ea typeface="楷体_GB2312" pitchFamily="49" charset="-122"/>
              </a:rPr>
              <a:t>目的</a:t>
            </a:r>
            <a:r>
              <a:rPr lang="zh-CN" altLang="en-US" sz="2800" dirty="0" smtClean="0">
                <a:latin typeface="楷体_GB2312" pitchFamily="49" charset="-122"/>
                <a:ea typeface="楷体_GB2312" pitchFamily="49" charset="-122"/>
              </a:rPr>
              <a:t>：</a:t>
            </a:r>
            <a:r>
              <a:rPr lang="ja-JP" altLang="zh-CN" sz="2800" dirty="0" smtClean="0">
                <a:latin typeface="楷体_GB2312" pitchFamily="49" charset="-122"/>
                <a:ea typeface="楷体_GB2312" pitchFamily="49" charset="-122"/>
              </a:rPr>
              <a:t>为政府和学校教育系统的改进</a:t>
            </a:r>
            <a:endParaRPr lang="en-US" altLang="ja-JP" sz="2800" dirty="0" smtClean="0">
              <a:latin typeface="楷体_GB2312" pitchFamily="49" charset="-122"/>
              <a:ea typeface="楷体_GB2312" pitchFamily="49" charset="-122"/>
            </a:endParaRPr>
          </a:p>
          <a:p>
            <a:pPr marL="180000" eaLnBrk="1" hangingPunct="1">
              <a:spcBef>
                <a:spcPts val="1200"/>
              </a:spcBef>
              <a:buNone/>
            </a:pPr>
            <a:r>
              <a:rPr lang="en-US" altLang="ja-JP" sz="2800" dirty="0" smtClean="0">
                <a:latin typeface="楷体_GB2312" pitchFamily="49" charset="-122"/>
                <a:ea typeface="楷体_GB2312" pitchFamily="49" charset="-122"/>
              </a:rPr>
              <a:t>  </a:t>
            </a:r>
            <a:r>
              <a:rPr lang="ja-JP" altLang="zh-CN" sz="2800" dirty="0" smtClean="0">
                <a:latin typeface="楷体_GB2312" pitchFamily="49" charset="-122"/>
                <a:ea typeface="楷体_GB2312" pitchFamily="49" charset="-122"/>
              </a:rPr>
              <a:t>提供政策</a:t>
            </a:r>
            <a:r>
              <a:rPr lang="zh-CN" altLang="en-US" sz="2800" dirty="0" smtClean="0">
                <a:latin typeface="楷体_GB2312" pitchFamily="49" charset="-122"/>
                <a:ea typeface="楷体_GB2312" pitchFamily="49" charset="-122"/>
              </a:rPr>
              <a:t>建议，推进基于数据的政策</a:t>
            </a:r>
            <a:endParaRPr lang="en-US" altLang="zh-CN" sz="2800" dirty="0" smtClean="0">
              <a:latin typeface="楷体_GB2312" pitchFamily="49" charset="-122"/>
              <a:ea typeface="楷体_GB2312" pitchFamily="49" charset="-122"/>
            </a:endParaRPr>
          </a:p>
          <a:p>
            <a:pPr marL="180000" eaLnBrk="1" hangingPunct="1">
              <a:spcBef>
                <a:spcPts val="1200"/>
              </a:spcBef>
              <a:buNone/>
            </a:pPr>
            <a:r>
              <a:rPr lang="en-US" altLang="zh-CN" sz="2800" dirty="0" smtClean="0">
                <a:latin typeface="楷体_GB2312" pitchFamily="49" charset="-122"/>
                <a:ea typeface="楷体_GB2312" pitchFamily="49" charset="-122"/>
              </a:rPr>
              <a:t>  </a:t>
            </a:r>
            <a:r>
              <a:rPr lang="zh-CN" altLang="en-US" sz="2800" dirty="0" smtClean="0">
                <a:latin typeface="楷体_GB2312" pitchFamily="49" charset="-122"/>
                <a:ea typeface="楷体_GB2312" pitchFamily="49" charset="-122"/>
              </a:rPr>
              <a:t>研究。</a:t>
            </a:r>
            <a:endParaRPr lang="en-US" altLang="zh-CN" sz="2800" dirty="0" smtClean="0">
              <a:latin typeface="楷体_GB2312" pitchFamily="49" charset="-122"/>
              <a:ea typeface="楷体_GB2312" pitchFamily="49" charset="-122"/>
            </a:endParaRPr>
          </a:p>
          <a:p>
            <a:pPr marL="180000" eaLnBrk="1" hangingPunct="1">
              <a:spcBef>
                <a:spcPts val="1200"/>
              </a:spcBef>
            </a:pPr>
            <a:endParaRPr lang="en-US" altLang="zh-CN" sz="2800" dirty="0" smtClean="0">
              <a:latin typeface="楷体_GB2312" pitchFamily="49" charset="-122"/>
              <a:ea typeface="楷体_GB2312" pitchFamily="49" charset="-122"/>
            </a:endParaRPr>
          </a:p>
          <a:p>
            <a:pPr marL="180000" eaLnBrk="1" hangingPunct="1">
              <a:spcBef>
                <a:spcPts val="1200"/>
              </a:spcBef>
            </a:pPr>
            <a:r>
              <a:rPr lang="zh-CN" altLang="en-US" sz="2800" b="1" dirty="0" smtClean="0">
                <a:latin typeface="楷体_GB2312" pitchFamily="49" charset="-122"/>
                <a:ea typeface="楷体_GB2312" pitchFamily="49" charset="-122"/>
              </a:rPr>
              <a:t>对象</a:t>
            </a:r>
            <a:r>
              <a:rPr lang="zh-CN" altLang="en-US" sz="2800" dirty="0" smtClean="0">
                <a:latin typeface="楷体_GB2312" pitchFamily="49" charset="-122"/>
                <a:ea typeface="楷体_GB2312" pitchFamily="49" charset="-122"/>
              </a:rPr>
              <a:t>：</a:t>
            </a:r>
            <a:r>
              <a:rPr lang="en-US" altLang="zh-CN" sz="2800" dirty="0" smtClean="0">
                <a:latin typeface="楷体_GB2312" pitchFamily="49" charset="-122"/>
                <a:ea typeface="楷体_GB2312" pitchFamily="49" charset="-122"/>
              </a:rPr>
              <a:t>15</a:t>
            </a:r>
            <a:r>
              <a:rPr lang="zh-CN" altLang="en-US" sz="2800" dirty="0" smtClean="0">
                <a:latin typeface="楷体_GB2312" pitchFamily="49" charset="-122"/>
                <a:ea typeface="楷体_GB2312" pitchFamily="49" charset="-122"/>
              </a:rPr>
              <a:t>岁学生</a:t>
            </a:r>
            <a:endParaRPr lang="en-US" altLang="zh-CN" sz="2800" dirty="0" smtClean="0">
              <a:latin typeface="楷体_GB2312" pitchFamily="49" charset="-122"/>
              <a:ea typeface="楷体_GB2312" pitchFamily="49" charset="-122"/>
            </a:endParaRPr>
          </a:p>
          <a:p>
            <a:pPr marL="180000" eaLnBrk="1" hangingPunct="1">
              <a:spcBef>
                <a:spcPts val="1200"/>
              </a:spcBef>
              <a:buNone/>
            </a:pPr>
            <a:endParaRPr lang="en-US" altLang="zh-CN" sz="2800" dirty="0" smtClean="0"/>
          </a:p>
        </p:txBody>
      </p:sp>
      <p:pic>
        <p:nvPicPr>
          <p:cNvPr id="2050" name="Picture 2" descr="http://asset.keepeek-cache.com/medias/domain21/_pdf/media1790/280725-noy9myyeba/large/0.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898852" y="3861048"/>
            <a:ext cx="2197565" cy="250230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8946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anim calcmode="lin" valueType="num">
                                      <p:cBhvr additive="base">
                                        <p:cTn id="7" dur="500" fill="hold"/>
                                        <p:tgtEl>
                                          <p:spTgt spid="133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4">
                                            <p:txEl>
                                              <p:pRg st="1" end="1"/>
                                            </p:txEl>
                                          </p:spTgt>
                                        </p:tgtEl>
                                        <p:attrNameLst>
                                          <p:attrName>style.visibility</p:attrName>
                                        </p:attrNameLst>
                                      </p:cBhvr>
                                      <p:to>
                                        <p:strVal val="visible"/>
                                      </p:to>
                                    </p:set>
                                    <p:anim calcmode="lin" valueType="num">
                                      <p:cBhvr additive="base">
                                        <p:cTn id="13" dur="500" fill="hold"/>
                                        <p:tgtEl>
                                          <p:spTgt spid="1331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4">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13314">
                                            <p:txEl>
                                              <p:pRg st="2" end="2"/>
                                            </p:txEl>
                                          </p:spTgt>
                                        </p:tgtEl>
                                        <p:attrNameLst>
                                          <p:attrName>style.visibility</p:attrName>
                                        </p:attrNameLst>
                                      </p:cBhvr>
                                      <p:to>
                                        <p:strVal val="visible"/>
                                      </p:to>
                                    </p:set>
                                    <p:anim calcmode="lin" valueType="num">
                                      <p:cBhvr additive="base">
                                        <p:cTn id="18" dur="500" fill="hold"/>
                                        <p:tgtEl>
                                          <p:spTgt spid="1331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3314">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13314">
                                            <p:txEl>
                                              <p:pRg st="3" end="3"/>
                                            </p:txEl>
                                          </p:spTgt>
                                        </p:tgtEl>
                                        <p:attrNameLst>
                                          <p:attrName>style.visibility</p:attrName>
                                        </p:attrNameLst>
                                      </p:cBhvr>
                                      <p:to>
                                        <p:strVal val="visible"/>
                                      </p:to>
                                    </p:set>
                                    <p:anim calcmode="lin" valueType="num">
                                      <p:cBhvr additive="base">
                                        <p:cTn id="23" dur="500" fill="hold"/>
                                        <p:tgtEl>
                                          <p:spTgt spid="1331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31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par>
                                <p:cTn id="30" presetID="3" presetClass="entr" presetSubtype="1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50"/>
                                        </p:tgtEl>
                                        <p:attrNameLst>
                                          <p:attrName>style.visibility</p:attrName>
                                        </p:attrNameLst>
                                      </p:cBhvr>
                                      <p:to>
                                        <p:strVal val="visible"/>
                                      </p:to>
                                    </p:set>
                                    <p:animEffect transition="in" filter="fade">
                                      <p:cBhvr>
                                        <p:cTn id="37" dur="500"/>
                                        <p:tgtEl>
                                          <p:spTgt spid="2050"/>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3314">
                                            <p:txEl>
                                              <p:pRg st="5" end="5"/>
                                            </p:txEl>
                                          </p:spTgt>
                                        </p:tgtEl>
                                        <p:attrNameLst>
                                          <p:attrName>style.visibility</p:attrName>
                                        </p:attrNameLst>
                                      </p:cBhvr>
                                      <p:to>
                                        <p:strVal val="visible"/>
                                      </p:to>
                                    </p:set>
                                    <p:anim calcmode="lin" valueType="num">
                                      <p:cBhvr additive="base">
                                        <p:cTn id="42" dur="500" fill="hold"/>
                                        <p:tgtEl>
                                          <p:spTgt spid="13314">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331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850" y="908050"/>
            <a:ext cx="8434388" cy="4181475"/>
          </a:xfrm>
        </p:spPr>
        <p:txBody>
          <a:bodyPr>
            <a:normAutofit/>
          </a:bodyPr>
          <a:lstStyle/>
          <a:p>
            <a:pPr marL="180000" eaLnBrk="1" hangingPunct="1">
              <a:spcBef>
                <a:spcPts val="1200"/>
              </a:spcBef>
              <a:defRPr/>
            </a:pPr>
            <a:r>
              <a:rPr lang="zh-CN" altLang="en-US" sz="2800" dirty="0" smtClean="0">
                <a:latin typeface="楷体_GB2312" pitchFamily="49" charset="-122"/>
                <a:ea typeface="楷体_GB2312" pitchFamily="49" charset="-122"/>
              </a:rPr>
              <a:t>内容：</a:t>
            </a:r>
            <a:r>
              <a:rPr lang="zh-CN" altLang="en-US" sz="2800" b="1" dirty="0" smtClean="0">
                <a:latin typeface="楷体_GB2312" pitchFamily="49" charset="-122"/>
                <a:ea typeface="楷体_GB2312" pitchFamily="49" charset="-122"/>
              </a:rPr>
              <a:t>素养（</a:t>
            </a:r>
            <a:r>
              <a:rPr lang="en-US" altLang="zh-CN" sz="2800" b="1" dirty="0" smtClean="0">
                <a:latin typeface="楷体_GB2312" pitchFamily="49" charset="-122"/>
                <a:ea typeface="楷体_GB2312" pitchFamily="49" charset="-122"/>
              </a:rPr>
              <a:t>literacy</a:t>
            </a:r>
            <a:r>
              <a:rPr lang="zh-CN" altLang="en-US" sz="2800" b="1" dirty="0" smtClean="0">
                <a:latin typeface="楷体_GB2312" pitchFamily="49" charset="-122"/>
                <a:ea typeface="楷体_GB2312" pitchFamily="49" charset="-122"/>
              </a:rPr>
              <a:t>）</a:t>
            </a:r>
            <a:endParaRPr lang="en-US" altLang="zh-CN" sz="2800" dirty="0" smtClean="0">
              <a:latin typeface="楷体_GB2312" pitchFamily="49" charset="-122"/>
              <a:ea typeface="楷体_GB2312" pitchFamily="49" charset="-122"/>
            </a:endParaRPr>
          </a:p>
          <a:p>
            <a:pPr marL="435588" lvl="1" eaLnBrk="1" hangingPunct="1">
              <a:spcBef>
                <a:spcPts val="1200"/>
              </a:spcBef>
              <a:defRPr/>
            </a:pPr>
            <a:r>
              <a:rPr lang="zh-CN" altLang="en-US" sz="2400" dirty="0" smtClean="0">
                <a:latin typeface="楷体_GB2312" pitchFamily="49" charset="-122"/>
                <a:ea typeface="楷体_GB2312" pitchFamily="49" charset="-122"/>
              </a:rPr>
              <a:t>主要考察阅读、数学、科学三个主要学科（纸笔和计算机）</a:t>
            </a:r>
            <a:endParaRPr lang="en-US" altLang="zh-CN" sz="2400" dirty="0" smtClean="0">
              <a:latin typeface="楷体_GB2312" pitchFamily="49" charset="-122"/>
              <a:ea typeface="楷体_GB2312" pitchFamily="49" charset="-122"/>
            </a:endParaRPr>
          </a:p>
          <a:p>
            <a:pPr marL="435588" lvl="1" eaLnBrk="1" hangingPunct="1">
              <a:spcBef>
                <a:spcPts val="1200"/>
              </a:spcBef>
              <a:defRPr/>
            </a:pPr>
            <a:r>
              <a:rPr lang="zh-CN" altLang="en-US" sz="2400" dirty="0" smtClean="0">
                <a:latin typeface="楷体_GB2312" pitchFamily="49" charset="-122"/>
                <a:ea typeface="楷体_GB2312" pitchFamily="49" charset="-122"/>
              </a:rPr>
              <a:t>问题解决能力、财经素养等</a:t>
            </a:r>
            <a:endParaRPr lang="en-US" altLang="zh-CN" sz="2400" dirty="0" smtClean="0">
              <a:latin typeface="楷体_GB2312" pitchFamily="49" charset="-122"/>
              <a:ea typeface="楷体_GB2312" pitchFamily="49" charset="-122"/>
            </a:endParaRPr>
          </a:p>
          <a:p>
            <a:pPr marL="435588" lvl="1" eaLnBrk="1" hangingPunct="1">
              <a:spcBef>
                <a:spcPts val="1200"/>
              </a:spcBef>
              <a:defRPr/>
            </a:pPr>
            <a:r>
              <a:rPr lang="zh-CN" altLang="en-US" sz="2400" b="1" dirty="0" smtClean="0">
                <a:latin typeface="楷体_GB2312" pitchFamily="49" charset="-122"/>
                <a:ea typeface="楷体_GB2312" pitchFamily="49" charset="-122"/>
              </a:rPr>
              <a:t>并非</a:t>
            </a:r>
            <a:r>
              <a:rPr lang="ja-JP" altLang="zh-CN" sz="2400" b="1" dirty="0" smtClean="0">
                <a:latin typeface="楷体_GB2312" pitchFamily="49" charset="-122"/>
                <a:ea typeface="楷体_GB2312" pitchFamily="49" charset="-122"/>
              </a:rPr>
              <a:t>基于课程</a:t>
            </a:r>
            <a:r>
              <a:rPr lang="ja-JP" altLang="zh-CN" sz="2400" dirty="0" smtClean="0">
                <a:latin typeface="楷体_GB2312" pitchFamily="49" charset="-122"/>
                <a:ea typeface="楷体_GB2312" pitchFamily="49" charset="-122"/>
              </a:rPr>
              <a:t>内容的学业成绩评价</a:t>
            </a:r>
            <a:r>
              <a:rPr lang="zh-CN" altLang="en-US" sz="2400" dirty="0" smtClean="0">
                <a:latin typeface="楷体_GB2312" pitchFamily="49" charset="-122"/>
                <a:ea typeface="楷体_GB2312" pitchFamily="49" charset="-122"/>
              </a:rPr>
              <a:t>，而是</a:t>
            </a:r>
            <a:r>
              <a:rPr lang="ja-JP" altLang="zh-CN" sz="2400" dirty="0" smtClean="0">
                <a:latin typeface="楷体_GB2312" pitchFamily="49" charset="-122"/>
                <a:ea typeface="楷体_GB2312" pitchFamily="49" charset="-122"/>
              </a:rPr>
              <a:t>评价学生在多大程度上做好了应对知识社会挑战的准备，重点考</a:t>
            </a:r>
            <a:r>
              <a:rPr lang="zh-CN" altLang="zh-CN" sz="2400" dirty="0" smtClean="0">
                <a:latin typeface="楷体_GB2312" pitchFamily="49" charset="-122"/>
                <a:ea typeface="楷体_GB2312" pitchFamily="49" charset="-122"/>
              </a:rPr>
              <a:t>查</a:t>
            </a:r>
            <a:r>
              <a:rPr lang="ja-JP" altLang="zh-CN" sz="2400" dirty="0" smtClean="0">
                <a:latin typeface="楷体_GB2312" pitchFamily="49" charset="-122"/>
                <a:ea typeface="楷体_GB2312" pitchFamily="49" charset="-122"/>
              </a:rPr>
              <a:t>学生</a:t>
            </a:r>
            <a:r>
              <a:rPr lang="ja-JP" altLang="zh-CN" sz="2400" b="1" dirty="0" smtClean="0">
                <a:latin typeface="楷体_GB2312" pitchFamily="49" charset="-122"/>
                <a:ea typeface="楷体_GB2312" pitchFamily="49" charset="-122"/>
              </a:rPr>
              <a:t>运用知识和技能解决实际问题</a:t>
            </a:r>
            <a:r>
              <a:rPr lang="ja-JP" altLang="zh-CN" sz="2400" dirty="0" smtClean="0">
                <a:latin typeface="楷体_GB2312" pitchFamily="49" charset="-122"/>
                <a:ea typeface="楷体_GB2312" pitchFamily="49" charset="-122"/>
              </a:rPr>
              <a:t>的能力</a:t>
            </a:r>
            <a:endParaRPr lang="en-US" altLang="zh-CN" sz="2400" dirty="0" smtClean="0">
              <a:latin typeface="楷体_GB2312" pitchFamily="49" charset="-122"/>
              <a:ea typeface="楷体_GB2312" pitchFamily="49" charset="-122"/>
            </a:endParaRPr>
          </a:p>
          <a:p>
            <a:pPr marL="435588" lvl="1" eaLnBrk="1" hangingPunct="1">
              <a:spcBef>
                <a:spcPts val="1200"/>
              </a:spcBef>
              <a:defRPr/>
            </a:pPr>
            <a:r>
              <a:rPr lang="zh-CN" altLang="en-US" sz="2400" dirty="0" smtClean="0">
                <a:latin typeface="楷体_GB2312" pitchFamily="49" charset="-122"/>
                <a:ea typeface="楷体_GB2312" pitchFamily="49" charset="-122"/>
              </a:rPr>
              <a:t>关注背景因素，</a:t>
            </a:r>
            <a:r>
              <a:rPr lang="ja-JP" altLang="zh-CN" sz="2400" dirty="0" smtClean="0">
                <a:latin typeface="楷体_GB2312" pitchFamily="49" charset="-122"/>
                <a:ea typeface="楷体_GB2312" pitchFamily="49" charset="-122"/>
              </a:rPr>
              <a:t>通过</a:t>
            </a:r>
            <a:r>
              <a:rPr lang="zh-CN" altLang="en-US" sz="2400" dirty="0" smtClean="0">
                <a:latin typeface="楷体_GB2312" pitchFamily="49" charset="-122"/>
                <a:ea typeface="楷体_GB2312" pitchFamily="49" charset="-122"/>
              </a:rPr>
              <a:t>学生</a:t>
            </a:r>
            <a:r>
              <a:rPr lang="ja-JP" altLang="zh-CN" sz="2400" dirty="0" smtClean="0">
                <a:latin typeface="楷体_GB2312" pitchFamily="49" charset="-122"/>
                <a:ea typeface="楷体_GB2312" pitchFamily="49" charset="-122"/>
              </a:rPr>
              <a:t>问卷</a:t>
            </a:r>
            <a:r>
              <a:rPr lang="zh-CN" altLang="en-US" sz="2400" dirty="0" smtClean="0">
                <a:latin typeface="楷体_GB2312" pitchFamily="49" charset="-122"/>
                <a:ea typeface="楷体_GB2312" pitchFamily="49" charset="-122"/>
              </a:rPr>
              <a:t>、学校问卷等</a:t>
            </a:r>
            <a:r>
              <a:rPr lang="ja-JP" altLang="zh-CN" sz="2400" dirty="0" smtClean="0">
                <a:latin typeface="楷体_GB2312" pitchFamily="49" charset="-122"/>
                <a:ea typeface="楷体_GB2312" pitchFamily="49" charset="-122"/>
              </a:rPr>
              <a:t>调查收集学生个人</a:t>
            </a:r>
            <a:r>
              <a:rPr lang="zh-CN" altLang="en-US" sz="2400" dirty="0" smtClean="0">
                <a:latin typeface="楷体_GB2312" pitchFamily="49" charset="-122"/>
                <a:ea typeface="楷体_GB2312" pitchFamily="49" charset="-122"/>
              </a:rPr>
              <a:t>（如学习策略、学习动机与态度）、</a:t>
            </a:r>
            <a:r>
              <a:rPr lang="ja-JP" altLang="zh-CN" sz="2400" dirty="0" smtClean="0">
                <a:latin typeface="楷体_GB2312" pitchFamily="49" charset="-122"/>
                <a:ea typeface="楷体_GB2312" pitchFamily="49" charset="-122"/>
              </a:rPr>
              <a:t>家庭和学校背景信息，分析这些因素对教育质量的影响</a:t>
            </a:r>
            <a:r>
              <a:rPr lang="zh-CN" altLang="en-US" sz="2400" dirty="0" smtClean="0">
                <a:latin typeface="楷体_GB2312" pitchFamily="49" charset="-122"/>
                <a:ea typeface="楷体_GB2312" pitchFamily="49" charset="-122"/>
              </a:rPr>
              <a:t>。</a:t>
            </a:r>
            <a:endParaRPr lang="en-US" altLang="zh-CN" sz="2400" dirty="0" smtClean="0">
              <a:latin typeface="楷体_GB2312" pitchFamily="49" charset="-122"/>
              <a:ea typeface="楷体_GB2312" pitchFamily="49" charset="-122"/>
            </a:endParaRPr>
          </a:p>
          <a:p>
            <a:pPr marL="180000" eaLnBrk="1" hangingPunct="1">
              <a:spcBef>
                <a:spcPts val="1200"/>
              </a:spcBef>
              <a:defRPr/>
            </a:pPr>
            <a:endParaRPr lang="en-US" altLang="zh-CN" sz="2800" dirty="0" smtClean="0">
              <a:latin typeface="楷体_GB2312" pitchFamily="49" charset="-122"/>
              <a:ea typeface="楷体_GB2312" pitchFamily="49" charset="-122"/>
            </a:endParaRPr>
          </a:p>
          <a:p>
            <a:pPr>
              <a:defRPr/>
            </a:pPr>
            <a:endParaRPr lang="en-US" altLang="zh-CN" dirty="0" smtClean="0"/>
          </a:p>
          <a:p>
            <a:pPr>
              <a:defRPr/>
            </a:pPr>
            <a:endParaRPr lang="zh-CN" altLang="en-US" dirty="0"/>
          </a:p>
        </p:txBody>
      </p:sp>
      <p:sp>
        <p:nvSpPr>
          <p:cNvPr id="33794" name="灯片编号占位符 3"/>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normAutofit/>
          </a:bodyPr>
          <a:lstStyle/>
          <a:p>
            <a:fld id="{3479B546-F02B-4320-918B-38A22A9C6E23}" type="slidenum">
              <a:rPr lang="en-US" altLang="zh-CN" smtClean="0">
                <a:latin typeface="Arial" pitchFamily="34" charset="0"/>
              </a:rPr>
              <a:pPr/>
              <a:t>18</a:t>
            </a:fld>
            <a:endParaRPr lang="en-US" altLang="zh-CN" smtClean="0">
              <a:latin typeface="Arial" pitchFamily="34" charset="0"/>
            </a:endParaRPr>
          </a:p>
        </p:txBody>
      </p:sp>
    </p:spTree>
    <p:extLst>
      <p:ext uri="{BB962C8B-B14F-4D97-AF65-F5344CB8AC3E}">
        <p14:creationId xmlns:p14="http://schemas.microsoft.com/office/powerpoint/2010/main" xmlns="" val="415856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 calcmode="lin" valueType="num">
                                      <p:cBhvr additive="base">
                                        <p:cTn id="2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p:cNvSpPr>
            <a:spLocks noGrp="1"/>
          </p:cNvSpPr>
          <p:nvPr>
            <p:ph idx="1"/>
          </p:nvPr>
        </p:nvSpPr>
        <p:spPr>
          <a:xfrm>
            <a:off x="179388" y="188913"/>
            <a:ext cx="5148262" cy="5543550"/>
          </a:xfrm>
        </p:spPr>
        <p:txBody>
          <a:bodyPr/>
          <a:lstStyle/>
          <a:p>
            <a:pPr marL="180000" eaLnBrk="1" hangingPunct="1">
              <a:spcBef>
                <a:spcPts val="1200"/>
              </a:spcBef>
              <a:defRPr/>
            </a:pPr>
            <a:endParaRPr lang="en-US" altLang="zh-CN" sz="2800" dirty="0" smtClean="0">
              <a:latin typeface="楷体_GB2312" pitchFamily="49" charset="-122"/>
              <a:ea typeface="楷体_GB2312" pitchFamily="49" charset="-122"/>
            </a:endParaRPr>
          </a:p>
          <a:p>
            <a:pPr marL="180000" eaLnBrk="1" hangingPunct="1">
              <a:spcBef>
                <a:spcPts val="1200"/>
              </a:spcBef>
              <a:defRPr/>
            </a:pPr>
            <a:r>
              <a:rPr lang="zh-CN" altLang="en-US" sz="2800" dirty="0" smtClean="0">
                <a:latin typeface="楷体_GB2312" pitchFamily="49" charset="-122"/>
                <a:ea typeface="楷体_GB2312" pitchFamily="49" charset="-122"/>
              </a:rPr>
              <a:t>方式：</a:t>
            </a:r>
            <a:r>
              <a:rPr lang="en-US" altLang="zh-CN" sz="2800" dirty="0" smtClean="0">
                <a:latin typeface="楷体_GB2312" pitchFamily="49" charset="-122"/>
                <a:ea typeface="楷体_GB2312" pitchFamily="49" charset="-122"/>
              </a:rPr>
              <a:t>3</a:t>
            </a:r>
            <a:r>
              <a:rPr lang="zh-CN" altLang="en-US" sz="2800" dirty="0" smtClean="0">
                <a:latin typeface="楷体_GB2312" pitchFamily="49" charset="-122"/>
                <a:ea typeface="楷体_GB2312" pitchFamily="49" charset="-122"/>
              </a:rPr>
              <a:t>年一次，循环进行。</a:t>
            </a:r>
            <a:r>
              <a:rPr lang="en-US" altLang="zh-CN" sz="2800" dirty="0" smtClean="0">
                <a:latin typeface="楷体_GB2312" pitchFamily="49" charset="-122"/>
                <a:ea typeface="楷体_GB2312" pitchFamily="49" charset="-122"/>
              </a:rPr>
              <a:t>2012</a:t>
            </a:r>
            <a:r>
              <a:rPr lang="zh-CN" altLang="en-US" sz="2800" dirty="0" smtClean="0">
                <a:latin typeface="楷体_GB2312" pitchFamily="49" charset="-122"/>
                <a:ea typeface="楷体_GB2312" pitchFamily="49" charset="-122"/>
              </a:rPr>
              <a:t>年是第</a:t>
            </a:r>
            <a:r>
              <a:rPr lang="en-US" altLang="zh-CN" sz="2800" dirty="0" smtClean="0">
                <a:latin typeface="楷体_GB2312" pitchFamily="49" charset="-122"/>
                <a:ea typeface="楷体_GB2312" pitchFamily="49" charset="-122"/>
              </a:rPr>
              <a:t>5</a:t>
            </a:r>
            <a:r>
              <a:rPr lang="zh-CN" altLang="en-US" sz="2800" dirty="0" smtClean="0">
                <a:latin typeface="楷体_GB2312" pitchFamily="49" charset="-122"/>
                <a:ea typeface="楷体_GB2312" pitchFamily="49" charset="-122"/>
              </a:rPr>
              <a:t>次。</a:t>
            </a:r>
            <a:endParaRPr lang="en-US" altLang="zh-CN" sz="2800" dirty="0" smtClean="0">
              <a:latin typeface="楷体_GB2312" pitchFamily="49" charset="-122"/>
              <a:ea typeface="楷体_GB2312" pitchFamily="49" charset="-122"/>
            </a:endParaRPr>
          </a:p>
          <a:p>
            <a:pPr marL="180000" lvl="1" indent="-255588" eaLnBrk="1" hangingPunct="1">
              <a:spcBef>
                <a:spcPts val="1200"/>
              </a:spcBef>
              <a:buSzPct val="68000"/>
              <a:buFont typeface="Wingdings 3" pitchFamily="18" charset="2"/>
              <a:buChar char=""/>
              <a:defRPr/>
            </a:pPr>
            <a:endParaRPr lang="en-US" altLang="zh-CN" sz="2800" dirty="0" smtClean="0">
              <a:latin typeface="楷体_GB2312" pitchFamily="49" charset="-122"/>
              <a:ea typeface="楷体_GB2312" pitchFamily="49" charset="-122"/>
            </a:endParaRPr>
          </a:p>
          <a:p>
            <a:pPr marL="180000" lvl="1" indent="-255588" eaLnBrk="1" hangingPunct="1">
              <a:spcBef>
                <a:spcPts val="1200"/>
              </a:spcBef>
              <a:buSzPct val="68000"/>
              <a:buFont typeface="Wingdings 3" pitchFamily="18" charset="2"/>
              <a:buChar char=""/>
              <a:defRPr/>
            </a:pPr>
            <a:r>
              <a:rPr lang="zh-CN" altLang="en-US" sz="2800" dirty="0" smtClean="0">
                <a:latin typeface="楷体_GB2312" pitchFamily="49" charset="-122"/>
                <a:ea typeface="楷体_GB2312" pitchFamily="49" charset="-122"/>
              </a:rPr>
              <a:t>影响力：</a:t>
            </a:r>
            <a:r>
              <a:rPr lang="zh-CN" altLang="en-US" sz="2400" dirty="0" smtClean="0">
                <a:latin typeface="楷体_GB2312" pitchFamily="49" charset="-122"/>
                <a:ea typeface="楷体_GB2312" pitchFamily="49" charset="-122"/>
              </a:rPr>
              <a:t>参与的国家和地区从最初</a:t>
            </a:r>
            <a:r>
              <a:rPr lang="en-US" altLang="zh-CN" sz="2400" dirty="0" smtClean="0">
                <a:latin typeface="楷体_GB2312" pitchFamily="49" charset="-122"/>
                <a:ea typeface="楷体_GB2312" pitchFamily="49" charset="-122"/>
              </a:rPr>
              <a:t>47</a:t>
            </a:r>
            <a:r>
              <a:rPr lang="zh-CN" altLang="en-US" sz="2400" dirty="0" smtClean="0">
                <a:latin typeface="楷体_GB2312" pitchFamily="49" charset="-122"/>
                <a:ea typeface="楷体_GB2312" pitchFamily="49" charset="-122"/>
              </a:rPr>
              <a:t>发展到</a:t>
            </a:r>
            <a:r>
              <a:rPr lang="en-US" altLang="zh-CN" sz="2400" dirty="0" smtClean="0">
                <a:latin typeface="楷体_GB2312" pitchFamily="49" charset="-122"/>
                <a:ea typeface="楷体_GB2312" pitchFamily="49" charset="-122"/>
              </a:rPr>
              <a:t>PISA 2012</a:t>
            </a:r>
            <a:r>
              <a:rPr lang="zh-CN" altLang="en-US" sz="2400" dirty="0" smtClean="0">
                <a:latin typeface="楷体_GB2312" pitchFamily="49" charset="-122"/>
                <a:ea typeface="楷体_GB2312" pitchFamily="49" charset="-122"/>
              </a:rPr>
              <a:t>的</a:t>
            </a:r>
            <a:r>
              <a:rPr lang="en-US" altLang="zh-CN" sz="2400" dirty="0" smtClean="0">
                <a:latin typeface="楷体_GB2312" pitchFamily="49" charset="-122"/>
                <a:ea typeface="楷体_GB2312" pitchFamily="49" charset="-122"/>
              </a:rPr>
              <a:t>67</a:t>
            </a:r>
            <a:r>
              <a:rPr lang="zh-CN" altLang="en-US" sz="2400" dirty="0" smtClean="0">
                <a:latin typeface="楷体_GB2312" pitchFamily="49" charset="-122"/>
                <a:ea typeface="楷体_GB2312" pitchFamily="49" charset="-122"/>
              </a:rPr>
              <a:t>个，占全球</a:t>
            </a:r>
            <a:r>
              <a:rPr lang="en-US" altLang="zh-CN" sz="2400" dirty="0" smtClean="0">
                <a:latin typeface="楷体_GB2312" pitchFamily="49" charset="-122"/>
                <a:ea typeface="楷体_GB2312" pitchFamily="49" charset="-122"/>
              </a:rPr>
              <a:t>GDP</a:t>
            </a:r>
            <a:r>
              <a:rPr lang="zh-CN" altLang="en-US" sz="2400" dirty="0" smtClean="0">
                <a:latin typeface="楷体_GB2312" pitchFamily="49" charset="-122"/>
                <a:ea typeface="楷体_GB2312" pitchFamily="49" charset="-122"/>
              </a:rPr>
              <a:t>的</a:t>
            </a:r>
            <a:r>
              <a:rPr lang="en-US" altLang="zh-CN" sz="2400" dirty="0" smtClean="0">
                <a:latin typeface="楷体_GB2312" pitchFamily="49" charset="-122"/>
                <a:ea typeface="楷体_GB2312" pitchFamily="49" charset="-122"/>
              </a:rPr>
              <a:t>90%</a:t>
            </a:r>
            <a:r>
              <a:rPr lang="zh-CN" altLang="en-US" sz="2400" dirty="0" smtClean="0">
                <a:latin typeface="楷体_GB2312" pitchFamily="49" charset="-122"/>
                <a:ea typeface="楷体_GB2312" pitchFamily="49" charset="-122"/>
              </a:rPr>
              <a:t>。此外还有众多国家和地区参加</a:t>
            </a:r>
            <a:r>
              <a:rPr lang="en-US" altLang="zh-CN" sz="2400" dirty="0" smtClean="0">
                <a:latin typeface="楷体_GB2312" pitchFamily="49" charset="-122"/>
                <a:ea typeface="楷体_GB2312" pitchFamily="49" charset="-122"/>
              </a:rPr>
              <a:t>PISA+</a:t>
            </a:r>
            <a:r>
              <a:rPr lang="zh-CN" altLang="en-US" sz="2400" dirty="0" smtClean="0">
                <a:latin typeface="楷体_GB2312" pitchFamily="49" charset="-122"/>
                <a:ea typeface="楷体_GB2312" pitchFamily="49" charset="-122"/>
              </a:rPr>
              <a:t>。</a:t>
            </a:r>
            <a:endParaRPr lang="en-US" altLang="zh-CN" sz="2400" dirty="0" smtClean="0">
              <a:latin typeface="楷体_GB2312" pitchFamily="49" charset="-122"/>
              <a:ea typeface="楷体_GB2312" pitchFamily="49" charset="-122"/>
            </a:endParaRPr>
          </a:p>
          <a:p>
            <a:pPr eaLnBrk="1" hangingPunct="1">
              <a:defRPr/>
            </a:pPr>
            <a:endParaRPr lang="en-US" altLang="zh-CN" dirty="0" smtClean="0"/>
          </a:p>
        </p:txBody>
      </p:sp>
      <p:graphicFrame>
        <p:nvGraphicFramePr>
          <p:cNvPr id="154" name="图示 153"/>
          <p:cNvGraphicFramePr/>
          <p:nvPr/>
        </p:nvGraphicFramePr>
        <p:xfrm>
          <a:off x="3984104" y="1412776"/>
          <a:ext cx="5159896" cy="4032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85456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4">
                                            <p:txEl>
                                              <p:pRg st="1" end="1"/>
                                            </p:txEl>
                                          </p:spTgt>
                                        </p:tgtEl>
                                        <p:attrNameLst>
                                          <p:attrName>style.visibility</p:attrName>
                                        </p:attrNameLst>
                                      </p:cBhvr>
                                      <p:to>
                                        <p:strVal val="visible"/>
                                      </p:to>
                                    </p:set>
                                    <p:anim calcmode="lin" valueType="num">
                                      <p:cBhvr additive="base">
                                        <p:cTn id="7" dur="1000" fill="hold"/>
                                        <p:tgtEl>
                                          <p:spTgt spid="13314">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33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54"/>
                                        </p:tgtEl>
                                        <p:attrNameLst>
                                          <p:attrName>style.visibility</p:attrName>
                                        </p:attrNameLst>
                                      </p:cBhvr>
                                      <p:to>
                                        <p:strVal val="visible"/>
                                      </p:to>
                                    </p:set>
                                    <p:animEffect transition="in" filter="blinds(horizontal)">
                                      <p:cBhvr>
                                        <p:cTn id="13" dur="500"/>
                                        <p:tgtEl>
                                          <p:spTgt spid="15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3314">
                                            <p:txEl>
                                              <p:pRg st="3" end="3"/>
                                            </p:txEl>
                                          </p:spTgt>
                                        </p:tgtEl>
                                        <p:attrNameLst>
                                          <p:attrName>style.visibility</p:attrName>
                                        </p:attrNameLst>
                                      </p:cBhvr>
                                      <p:to>
                                        <p:strVal val="visible"/>
                                      </p:to>
                                    </p:set>
                                    <p:anim calcmode="lin" valueType="num">
                                      <p:cBhvr additive="base">
                                        <p:cTn id="18" dur="1000" fill="hold"/>
                                        <p:tgtEl>
                                          <p:spTgt spid="13314">
                                            <p:txEl>
                                              <p:pRg st="3" end="3"/>
                                            </p:txEl>
                                          </p:spTgt>
                                        </p:tgtEl>
                                        <p:attrNameLst>
                                          <p:attrName>ppt_x</p:attrName>
                                        </p:attrNameLst>
                                      </p:cBhvr>
                                      <p:tavLst>
                                        <p:tav tm="0">
                                          <p:val>
                                            <p:strVal val="#ppt_x"/>
                                          </p:val>
                                        </p:tav>
                                        <p:tav tm="100000">
                                          <p:val>
                                            <p:strVal val="#ppt_x"/>
                                          </p:val>
                                        </p:tav>
                                      </p:tavLst>
                                    </p:anim>
                                    <p:anim calcmode="lin" valueType="num">
                                      <p:cBhvr additive="base">
                                        <p:cTn id="19" dur="1000" fill="hold"/>
                                        <p:tgtEl>
                                          <p:spTgt spid="1331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4"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924944"/>
            <a:ext cx="8229600" cy="1143000"/>
          </a:xfrm>
        </p:spPr>
        <p:txBody>
          <a:bodyPr/>
          <a:lstStyle/>
          <a:p>
            <a:r>
              <a:rPr lang="zh-CN" altLang="en-US" b="1" dirty="0" smtClean="0">
                <a:latin typeface="黑体" pitchFamily="49" charset="-122"/>
                <a:ea typeface="黑体" pitchFamily="49" charset="-122"/>
              </a:rPr>
              <a:t>第一部分：导语</a:t>
            </a:r>
            <a:endParaRPr lang="zh-CN" altLang="en-US" b="1" dirty="0">
              <a:latin typeface="黑体" pitchFamily="49" charset="-122"/>
              <a:ea typeface="黑体" pitchFamily="49" charset="-122"/>
            </a:endParaRPr>
          </a:p>
        </p:txBody>
      </p:sp>
    </p:spTree>
    <p:extLst>
      <p:ext uri="{BB962C8B-B14F-4D97-AF65-F5344CB8AC3E}">
        <p14:creationId xmlns:p14="http://schemas.microsoft.com/office/powerpoint/2010/main" xmlns="" val="22851473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3" descr="cartoon china india usa study habits Facts about China: EDUCATION"/>
          <p:cNvPicPr>
            <a:picLocks noChangeAspect="1" noChangeArrowheads="1"/>
          </p:cNvPicPr>
          <p:nvPr/>
        </p:nvPicPr>
        <p:blipFill>
          <a:blip r:embed="rId2" cstate="print"/>
          <a:srcRect/>
          <a:stretch>
            <a:fillRect/>
          </a:stretch>
        </p:blipFill>
        <p:spPr bwMode="auto">
          <a:xfrm>
            <a:off x="251519" y="692696"/>
            <a:ext cx="8906589" cy="5544616"/>
          </a:xfrm>
          <a:prstGeom prst="rect">
            <a:avLst/>
          </a:prstGeom>
          <a:noFill/>
          <a:ln w="9525">
            <a:noFill/>
            <a:miter lim="800000"/>
            <a:headEnd/>
            <a:tailEnd/>
          </a:ln>
        </p:spPr>
      </p:pic>
      <p:sp>
        <p:nvSpPr>
          <p:cNvPr id="3" name="Title 1"/>
          <p:cNvSpPr txBox="1">
            <a:spLocks/>
          </p:cNvSpPr>
          <p:nvPr/>
        </p:nvSpPr>
        <p:spPr>
          <a:xfrm>
            <a:off x="479151" y="-26445"/>
            <a:ext cx="8229600" cy="92211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zh-CN" altLang="en-US" dirty="0" smtClean="0"/>
              <a:t>二、为什么我们要参加</a:t>
            </a:r>
            <a:r>
              <a:rPr lang="en-US" altLang="zh-CN" dirty="0" smtClean="0"/>
              <a:t>PISA</a:t>
            </a:r>
            <a:endParaRPr lang="en-US" sz="2000" dirty="0"/>
          </a:p>
        </p:txBody>
      </p:sp>
    </p:spTree>
    <p:extLst>
      <p:ext uri="{BB962C8B-B14F-4D97-AF65-F5344CB8AC3E}">
        <p14:creationId xmlns:p14="http://schemas.microsoft.com/office/powerpoint/2010/main" xmlns="" val="7207839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SHPISA001\Desktop\nEO_IMG_nEO_IMG_cf8b683ca6f0f67ef94129f9073e64d4.jpg"/>
          <p:cNvPicPr>
            <a:picLocks noChangeAspect="1" noChangeArrowheads="1"/>
          </p:cNvPicPr>
          <p:nvPr/>
        </p:nvPicPr>
        <p:blipFill>
          <a:blip r:embed="rId2" cstate="print"/>
          <a:srcRect/>
          <a:stretch>
            <a:fillRect/>
          </a:stretch>
        </p:blipFill>
        <p:spPr bwMode="auto">
          <a:xfrm>
            <a:off x="3811850" y="2924944"/>
            <a:ext cx="5332150" cy="3789040"/>
          </a:xfrm>
          <a:prstGeom prst="rect">
            <a:avLst/>
          </a:prstGeom>
          <a:noFill/>
        </p:spPr>
      </p:pic>
      <p:pic>
        <p:nvPicPr>
          <p:cNvPr id="2050" name="图片 4" descr="chinese primary students school2 Facts about China: EDUCATION"/>
          <p:cNvPicPr>
            <a:picLocks noChangeAspect="1" noChangeArrowheads="1"/>
          </p:cNvPicPr>
          <p:nvPr/>
        </p:nvPicPr>
        <p:blipFill>
          <a:blip r:embed="rId3" cstate="print"/>
          <a:srcRect/>
          <a:stretch>
            <a:fillRect/>
          </a:stretch>
        </p:blipFill>
        <p:spPr bwMode="auto">
          <a:xfrm>
            <a:off x="28106" y="260648"/>
            <a:ext cx="4932040" cy="2928399"/>
          </a:xfrm>
          <a:prstGeom prst="rect">
            <a:avLst/>
          </a:prstGeom>
          <a:noFill/>
          <a:ln w="9525">
            <a:noFill/>
            <a:miter lim="800000"/>
            <a:headEnd/>
            <a:tailEnd/>
          </a:ln>
        </p:spPr>
      </p:pic>
    </p:spTree>
    <p:extLst>
      <p:ext uri="{BB962C8B-B14F-4D97-AF65-F5344CB8AC3E}">
        <p14:creationId xmlns:p14="http://schemas.microsoft.com/office/powerpoint/2010/main" xmlns="" val="19480154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box(in)">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box(in)">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PISA-logo-ang.tif"/>
          <p:cNvPicPr>
            <a:picLocks noGrp="1" noChangeAspect="1"/>
          </p:cNvPicPr>
          <p:nvPr>
            <p:ph idx="1"/>
          </p:nvPr>
        </p:nvPicPr>
        <p:blipFill>
          <a:blip r:embed="rId4" cstate="print"/>
          <a:stretch>
            <a:fillRect/>
          </a:stretch>
        </p:blipFill>
        <p:spPr>
          <a:xfrm>
            <a:off x="683568" y="908720"/>
            <a:ext cx="3024336" cy="4785901"/>
          </a:xfrm>
          <a:prstGeom prst="rect">
            <a:avLst/>
          </a:prstGeom>
        </p:spPr>
      </p:pic>
      <p:pic>
        <p:nvPicPr>
          <p:cNvPr id="1026" name="Picture 2"/>
          <p:cNvPicPr>
            <a:picLocks noChangeAspect="1" noChangeArrowheads="1"/>
          </p:cNvPicPr>
          <p:nvPr/>
        </p:nvPicPr>
        <p:blipFill>
          <a:blip r:embed="rId5" cstate="print"/>
          <a:srcRect/>
          <a:stretch>
            <a:fillRect/>
          </a:stretch>
        </p:blipFill>
        <p:spPr bwMode="auto">
          <a:xfrm>
            <a:off x="4860031" y="1268761"/>
            <a:ext cx="2929139" cy="2880320"/>
          </a:xfrm>
          <a:prstGeom prst="rect">
            <a:avLst/>
          </a:prstGeom>
          <a:noFill/>
          <a:ln w="9525">
            <a:noFill/>
            <a:miter lim="800000"/>
            <a:headEnd/>
            <a:tailEnd/>
          </a:ln>
        </p:spPr>
      </p:pic>
      <p:sp>
        <p:nvSpPr>
          <p:cNvPr id="1027" name="Text Box 3"/>
          <p:cNvSpPr txBox="1">
            <a:spLocks noChangeArrowheads="1"/>
          </p:cNvSpPr>
          <p:nvPr/>
        </p:nvSpPr>
        <p:spPr bwMode="auto">
          <a:xfrm>
            <a:off x="4139952" y="4437112"/>
            <a:ext cx="4560888" cy="593725"/>
          </a:xfrm>
          <a:prstGeom prst="rect">
            <a:avLst/>
          </a:prstGeom>
          <a:solidFill>
            <a:srgbClr val="FFFFFF"/>
          </a:solidFill>
          <a:ln w="9525">
            <a:noFill/>
            <a:miter lim="800000"/>
            <a:headEnd/>
            <a:tailEnd/>
          </a:ln>
        </p:spPr>
        <p:txBody>
          <a:bodyPr vert="horz" wrap="non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dirty="0" smtClean="0">
                <a:ln>
                  <a:noFill/>
                </a:ln>
                <a:solidFill>
                  <a:schemeClr val="tx1"/>
                </a:solidFill>
                <a:effectLst/>
                <a:latin typeface="Calibri"/>
                <a:ea typeface="方正魏碑_GBK" charset="-122"/>
              </a:rPr>
              <a:t>“</a:t>
            </a:r>
            <a:r>
              <a:rPr kumimoji="0" lang="zh-CN" altLang="en-US" sz="2200" b="0" i="0" u="none" strike="noStrike" cap="none" normalizeH="0" baseline="0" dirty="0" smtClean="0">
                <a:ln>
                  <a:noFill/>
                </a:ln>
                <a:solidFill>
                  <a:schemeClr val="tx1"/>
                </a:solidFill>
                <a:effectLst/>
                <a:latin typeface="方正魏碑_GBK" charset="-122"/>
                <a:ea typeface="方正魏碑_GBK" charset="-122"/>
              </a:rPr>
              <a:t>国际学生评估项目</a:t>
            </a:r>
            <a:r>
              <a:rPr kumimoji="0" lang="zh-CN" altLang="en-US" sz="2200" b="0" i="0" u="none" strike="noStrike" cap="none" normalizeH="0" baseline="0" dirty="0" smtClean="0">
                <a:ln>
                  <a:noFill/>
                </a:ln>
                <a:solidFill>
                  <a:schemeClr val="tx1"/>
                </a:solidFill>
                <a:effectLst/>
                <a:latin typeface="Calibri"/>
                <a:ea typeface="方正魏碑_GBK" charset="-122"/>
              </a:rPr>
              <a:t>”</a:t>
            </a:r>
            <a:r>
              <a:rPr kumimoji="0" lang="zh-CN" altLang="en-US" sz="2200" b="0" i="0" u="none" strike="noStrike" cap="none" normalizeH="0" baseline="0" dirty="0" smtClean="0">
                <a:ln>
                  <a:noFill/>
                </a:ln>
                <a:solidFill>
                  <a:schemeClr val="tx1"/>
                </a:solidFill>
                <a:effectLst/>
                <a:latin typeface="方正魏碑_GBK" charset="-122"/>
                <a:ea typeface="方正魏碑_GBK" charset="-122"/>
              </a:rPr>
              <a:t>中国上海项目组</a:t>
            </a:r>
            <a:endParaRPr kumimoji="0" lang="zh-CN" sz="1800" b="0" i="0" u="none" strike="noStrike" cap="none" normalizeH="0" baseline="0" dirty="0" smtClean="0">
              <a:ln>
                <a:noFill/>
              </a:ln>
              <a:solidFill>
                <a:schemeClr val="tx1"/>
              </a:solidFill>
              <a:effectLst/>
              <a:latin typeface="Arial" pitchFamily="34" charset="0"/>
              <a:ea typeface="宋体" pitchFamily="2" charset="-122"/>
            </a:endParaRPr>
          </a:p>
        </p:txBody>
      </p:sp>
    </p:spTree>
    <p:custDataLst>
      <p:tags r:id="rId1"/>
    </p:custDataLst>
    <p:extLst>
      <p:ext uri="{BB962C8B-B14F-4D97-AF65-F5344CB8AC3E}">
        <p14:creationId xmlns:p14="http://schemas.microsoft.com/office/powerpoint/2010/main" xmlns="" val="824097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7"/>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blinds(horizontal)">
                                      <p:cBhvr>
                                        <p:cTn id="11" dur="2000"/>
                                        <p:tgtEl>
                                          <p:spTgt spid="1026"/>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027"/>
                                        </p:tgtEl>
                                        <p:attrNameLst>
                                          <p:attrName>style.visibility</p:attrName>
                                        </p:attrNameLst>
                                      </p:cBhvr>
                                      <p:to>
                                        <p:strVal val="visible"/>
                                      </p:to>
                                    </p:set>
                                    <p:animEffect transition="in" filter="blinds(horizontal)">
                                      <p:cBhvr>
                                        <p:cTn id="14" dur="2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a:t>
            </a:r>
            <a:r>
              <a:rPr lang="en-US" altLang="zh-CN" dirty="0" smtClean="0"/>
              <a:t>PISA</a:t>
            </a:r>
            <a:r>
              <a:rPr lang="zh-CN" altLang="en-US" dirty="0" smtClean="0"/>
              <a:t>带来了什么？</a:t>
            </a:r>
            <a:endParaRPr lang="zh-CN" altLang="en-US" dirty="0"/>
          </a:p>
        </p:txBody>
      </p:sp>
      <p:sp>
        <p:nvSpPr>
          <p:cNvPr id="4" name="Rectangle 2"/>
          <p:cNvSpPr txBox="1">
            <a:spLocks noChangeArrowheads="1"/>
          </p:cNvSpPr>
          <p:nvPr/>
        </p:nvSpPr>
        <p:spPr>
          <a:xfrm>
            <a:off x="179512" y="2276872"/>
            <a:ext cx="8784976" cy="2295128"/>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zh-CN" altLang="en-US" sz="4000" b="1" dirty="0" smtClean="0">
                <a:latin typeface="黑体" pitchFamily="49" charset="-122"/>
                <a:ea typeface="黑体" pitchFamily="49" charset="-122"/>
              </a:rPr>
              <a:t>“</a:t>
            </a:r>
            <a:r>
              <a:rPr lang="en-US" altLang="zh-CN" sz="4000" b="1" dirty="0">
                <a:latin typeface="黑体" pitchFamily="49" charset="-122"/>
                <a:ea typeface="黑体" pitchFamily="49" charset="-122"/>
              </a:rPr>
              <a:t>PISA</a:t>
            </a:r>
            <a:r>
              <a:rPr lang="zh-CN" altLang="en-US" sz="4000" b="1" dirty="0">
                <a:latin typeface="黑体" pitchFamily="49" charset="-122"/>
                <a:ea typeface="黑体" pitchFamily="49" charset="-122"/>
              </a:rPr>
              <a:t>让我们自信也让我们</a:t>
            </a:r>
            <a:r>
              <a:rPr lang="zh-CN" altLang="en-US" sz="4000" b="1" dirty="0" smtClean="0">
                <a:latin typeface="黑体" pitchFamily="49" charset="-122"/>
                <a:ea typeface="黑体" pitchFamily="49" charset="-122"/>
              </a:rPr>
              <a:t>自省”</a:t>
            </a:r>
            <a:endParaRPr lang="en-US" altLang="zh-CN" sz="4000" b="1" dirty="0" smtClean="0">
              <a:latin typeface="黑体" pitchFamily="49" charset="-122"/>
              <a:ea typeface="黑体" pitchFamily="49" charset="-122"/>
            </a:endParaRPr>
          </a:p>
          <a:p>
            <a:pPr>
              <a:defRPr/>
            </a:pPr>
            <a:endParaRPr lang="en-US" altLang="zh-CN" sz="4000" b="1" dirty="0" smtClean="0">
              <a:solidFill>
                <a:srgbClr val="0070C0"/>
              </a:solidFill>
              <a:latin typeface="方正大标宋简体" pitchFamily="2" charset="-122"/>
              <a:ea typeface="方正大标宋简体" pitchFamily="2" charset="-122"/>
              <a:cs typeface="+mn-cs"/>
            </a:endParaRPr>
          </a:p>
          <a:p>
            <a:pPr>
              <a:defRPr/>
            </a:pPr>
            <a:endParaRPr lang="en-US" altLang="zh-CN" sz="4000" b="1" dirty="0" smtClean="0">
              <a:solidFill>
                <a:srgbClr val="0070C0"/>
              </a:solidFill>
              <a:latin typeface="方正大标宋简体" pitchFamily="2" charset="-122"/>
              <a:ea typeface="方正大标宋简体" pitchFamily="2" charset="-122"/>
              <a:cs typeface="+mn-cs"/>
            </a:endParaRPr>
          </a:p>
          <a:p>
            <a:pPr>
              <a:defRPr/>
            </a:pPr>
            <a:r>
              <a:rPr lang="en-US" altLang="zh-CN" sz="3500" b="1" dirty="0" smtClean="0">
                <a:solidFill>
                  <a:srgbClr val="0070C0"/>
                </a:solidFill>
                <a:latin typeface="方正大标宋简体" pitchFamily="2" charset="-122"/>
                <a:ea typeface="方正大标宋简体" pitchFamily="2" charset="-122"/>
                <a:cs typeface="+mn-cs"/>
              </a:rPr>
              <a:t>          </a:t>
            </a:r>
            <a:r>
              <a:rPr lang="en-US" altLang="zh-CN" sz="3600" dirty="0" smtClean="0"/>
              <a:t>——</a:t>
            </a:r>
            <a:r>
              <a:rPr lang="zh-CN" altLang="en-US" sz="3600" dirty="0" smtClean="0"/>
              <a:t>上海</a:t>
            </a:r>
            <a:r>
              <a:rPr lang="en-US" altLang="zh-CN" sz="3600" dirty="0" smtClean="0"/>
              <a:t>PISA</a:t>
            </a:r>
            <a:r>
              <a:rPr lang="zh-CN" altLang="en-US" sz="3600" dirty="0" smtClean="0"/>
              <a:t>项目负责人 张民选</a:t>
            </a:r>
            <a:endParaRPr lang="en-US" altLang="zh-CN" sz="3500" b="1" dirty="0" smtClean="0">
              <a:solidFill>
                <a:srgbClr val="0070C0"/>
              </a:solidFill>
              <a:latin typeface="方正大标宋简体" pitchFamily="2" charset="-122"/>
              <a:ea typeface="方正大标宋简体" pitchFamily="2" charset="-122"/>
              <a:cs typeface="+mn-cs"/>
            </a:endParaRPr>
          </a:p>
        </p:txBody>
      </p:sp>
    </p:spTree>
    <p:extLst>
      <p:ext uri="{BB962C8B-B14F-4D97-AF65-F5344CB8AC3E}">
        <p14:creationId xmlns:p14="http://schemas.microsoft.com/office/powerpoint/2010/main" xmlns="" val="290380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0"/>
            <a:ext cx="8229600" cy="692696"/>
          </a:xfrm>
        </p:spPr>
        <p:txBody>
          <a:bodyPr>
            <a:normAutofit fontScale="90000"/>
          </a:bodyPr>
          <a:lstStyle/>
          <a:p>
            <a:r>
              <a:rPr lang="zh-CN" altLang="en-US" dirty="0" smtClean="0"/>
              <a:t>上海</a:t>
            </a:r>
            <a:r>
              <a:rPr lang="en-US" altLang="zh-CN" dirty="0" smtClean="0"/>
              <a:t>PISA 2009</a:t>
            </a:r>
            <a:r>
              <a:rPr lang="zh-CN" altLang="en-US" dirty="0" smtClean="0"/>
              <a:t>样本代表性</a:t>
            </a:r>
            <a:endParaRPr lang="zh-CN" altLang="en-US" dirty="0"/>
          </a:p>
        </p:txBody>
      </p:sp>
      <p:graphicFrame>
        <p:nvGraphicFramePr>
          <p:cNvPr id="5" name="表格 4"/>
          <p:cNvGraphicFramePr>
            <a:graphicFrameLocks noGrp="1"/>
          </p:cNvGraphicFramePr>
          <p:nvPr/>
        </p:nvGraphicFramePr>
        <p:xfrm>
          <a:off x="683568" y="692696"/>
          <a:ext cx="7848870" cy="5752592"/>
        </p:xfrm>
        <a:graphic>
          <a:graphicData uri="http://schemas.openxmlformats.org/drawingml/2006/table">
            <a:tbl>
              <a:tblPr firstRow="1" bandRow="1">
                <a:tableStyleId>{5C22544A-7EE6-4342-B048-85BDC9FD1C3A}</a:tableStyleId>
              </a:tblPr>
              <a:tblGrid>
                <a:gridCol w="1800200"/>
                <a:gridCol w="1339348"/>
                <a:gridCol w="1569774"/>
                <a:gridCol w="1569774"/>
                <a:gridCol w="1569774"/>
              </a:tblGrid>
              <a:tr h="370840">
                <a:tc>
                  <a:txBody>
                    <a:bodyPr/>
                    <a:lstStyle/>
                    <a:p>
                      <a:pPr algn="ctr">
                        <a:lnSpc>
                          <a:spcPct val="115000"/>
                        </a:lnSpc>
                        <a:spcAft>
                          <a:spcPts val="0"/>
                        </a:spcAft>
                      </a:pPr>
                      <a:endParaRPr lang="zh-CN" sz="1600" kern="100" dirty="0">
                        <a:latin typeface="Calibri"/>
                        <a:ea typeface="宋体"/>
                        <a:cs typeface="Times New Roman"/>
                      </a:endParaRPr>
                    </a:p>
                  </a:txBody>
                  <a:tcPr marL="68580" marR="68580" marT="0" marB="0"/>
                </a:tc>
                <a:tc>
                  <a:txBody>
                    <a:bodyPr/>
                    <a:lstStyle/>
                    <a:p>
                      <a:pPr algn="ctr">
                        <a:lnSpc>
                          <a:spcPct val="115000"/>
                        </a:lnSpc>
                        <a:spcAft>
                          <a:spcPts val="0"/>
                        </a:spcAft>
                      </a:pPr>
                      <a:r>
                        <a:rPr lang="zh-CN" sz="1600" b="1" kern="100" dirty="0">
                          <a:latin typeface="Calibri"/>
                          <a:ea typeface="宋体"/>
                          <a:cs typeface="Times New Roman"/>
                        </a:rPr>
                        <a:t>抽样学校数（所）</a:t>
                      </a:r>
                      <a:endParaRPr lang="zh-CN" sz="1600" kern="100" dirty="0">
                        <a:latin typeface="Calibri"/>
                        <a:ea typeface="宋体"/>
                        <a:cs typeface="Times New Roman"/>
                      </a:endParaRPr>
                    </a:p>
                  </a:txBody>
                  <a:tcPr marL="68580" marR="68580" marT="0" marB="0"/>
                </a:tc>
                <a:tc>
                  <a:txBody>
                    <a:bodyPr/>
                    <a:lstStyle/>
                    <a:p>
                      <a:pPr algn="ctr">
                        <a:lnSpc>
                          <a:spcPct val="115000"/>
                        </a:lnSpc>
                        <a:spcAft>
                          <a:spcPts val="0"/>
                        </a:spcAft>
                      </a:pPr>
                      <a:r>
                        <a:rPr lang="zh-CN" sz="1600" b="1" kern="100" dirty="0">
                          <a:latin typeface="Calibri"/>
                          <a:ea typeface="宋体"/>
                          <a:cs typeface="Times New Roman"/>
                        </a:rPr>
                        <a:t>参加测试学生数（人）</a:t>
                      </a:r>
                      <a:endParaRPr lang="zh-CN" sz="1600" kern="100" dirty="0">
                        <a:latin typeface="Calibri"/>
                        <a:ea typeface="宋体"/>
                        <a:cs typeface="Times New Roman"/>
                      </a:endParaRPr>
                    </a:p>
                  </a:txBody>
                  <a:tcPr marL="68580" marR="68580" marT="0" marB="0"/>
                </a:tc>
                <a:tc>
                  <a:txBody>
                    <a:bodyPr/>
                    <a:lstStyle/>
                    <a:p>
                      <a:pPr algn="ctr">
                        <a:lnSpc>
                          <a:spcPct val="115000"/>
                        </a:lnSpc>
                        <a:spcAft>
                          <a:spcPts val="0"/>
                        </a:spcAft>
                      </a:pPr>
                      <a:r>
                        <a:rPr lang="zh-CN" sz="1600" b="1" kern="100" dirty="0">
                          <a:latin typeface="Calibri"/>
                          <a:ea typeface="宋体"/>
                          <a:cs typeface="Times New Roman"/>
                        </a:rPr>
                        <a:t>参加测试学生占比（</a:t>
                      </a:r>
                      <a:r>
                        <a:rPr lang="en-US" sz="1600" b="1" kern="100" dirty="0">
                          <a:latin typeface="Calibri"/>
                          <a:ea typeface="宋体"/>
                          <a:cs typeface="Times New Roman"/>
                        </a:rPr>
                        <a:t>%</a:t>
                      </a:r>
                      <a:r>
                        <a:rPr lang="zh-CN" sz="1600" b="1" kern="100" dirty="0">
                          <a:latin typeface="Calibri"/>
                          <a:ea typeface="宋体"/>
                          <a:cs typeface="Times New Roman"/>
                        </a:rPr>
                        <a:t>）</a:t>
                      </a:r>
                      <a:endParaRPr lang="zh-CN" sz="1600" kern="100" dirty="0">
                        <a:latin typeface="Calibri"/>
                        <a:ea typeface="宋体"/>
                        <a:cs typeface="Times New Roman"/>
                      </a:endParaRPr>
                    </a:p>
                  </a:txBody>
                  <a:tcPr marL="68580" marR="68580" marT="0" marB="0"/>
                </a:tc>
                <a:tc>
                  <a:txBody>
                    <a:bodyPr/>
                    <a:lstStyle/>
                    <a:p>
                      <a:pPr algn="ctr">
                        <a:lnSpc>
                          <a:spcPct val="115000"/>
                        </a:lnSpc>
                        <a:spcAft>
                          <a:spcPts val="0"/>
                        </a:spcAft>
                      </a:pPr>
                      <a:r>
                        <a:rPr lang="zh-CN" sz="1600" b="1" kern="100" dirty="0">
                          <a:latin typeface="Calibri"/>
                          <a:ea typeface="宋体"/>
                          <a:cs typeface="Times New Roman"/>
                        </a:rPr>
                        <a:t>全市</a:t>
                      </a:r>
                      <a:r>
                        <a:rPr lang="en-US" sz="1600" b="1" kern="100" dirty="0">
                          <a:latin typeface="Calibri"/>
                          <a:ea typeface="宋体"/>
                          <a:cs typeface="Times New Roman"/>
                        </a:rPr>
                        <a:t>15</a:t>
                      </a:r>
                      <a:r>
                        <a:rPr lang="zh-CN" sz="1600" b="1" kern="100" dirty="0">
                          <a:latin typeface="Calibri"/>
                          <a:ea typeface="宋体"/>
                          <a:cs typeface="Times New Roman"/>
                        </a:rPr>
                        <a:t>岁在校生占比（</a:t>
                      </a:r>
                      <a:r>
                        <a:rPr lang="en-US" sz="1600" b="1" kern="100" dirty="0">
                          <a:latin typeface="Calibri"/>
                          <a:ea typeface="宋体"/>
                          <a:cs typeface="Times New Roman"/>
                        </a:rPr>
                        <a:t>%</a:t>
                      </a:r>
                      <a:r>
                        <a:rPr lang="zh-CN" sz="1600" b="1" kern="100" dirty="0">
                          <a:latin typeface="Calibri"/>
                          <a:ea typeface="宋体"/>
                          <a:cs typeface="Times New Roman"/>
                        </a:rPr>
                        <a:t>）</a:t>
                      </a:r>
                      <a:endParaRPr lang="zh-CN" sz="1600" kern="100" dirty="0">
                        <a:latin typeface="Calibri"/>
                        <a:ea typeface="宋体"/>
                        <a:cs typeface="Times New Roman"/>
                      </a:endParaRPr>
                    </a:p>
                  </a:txBody>
                  <a:tcPr marL="68580" marR="68580" marT="0" marB="0"/>
                </a:tc>
              </a:tr>
              <a:tr h="370840">
                <a:tc>
                  <a:txBody>
                    <a:bodyPr/>
                    <a:lstStyle/>
                    <a:p>
                      <a:pPr algn="just">
                        <a:lnSpc>
                          <a:spcPct val="115000"/>
                        </a:lnSpc>
                        <a:spcAft>
                          <a:spcPts val="0"/>
                        </a:spcAft>
                      </a:pPr>
                      <a:r>
                        <a:rPr lang="zh-CN" sz="1600" b="1" kern="100" dirty="0">
                          <a:latin typeface="Calibri"/>
                          <a:ea typeface="宋体"/>
                          <a:cs typeface="Times New Roman"/>
                        </a:rPr>
                        <a:t>学校类型</a:t>
                      </a:r>
                      <a:endParaRPr lang="zh-CN" sz="1600" kern="100" dirty="0">
                        <a:latin typeface="Calibri"/>
                        <a:ea typeface="宋体"/>
                        <a:cs typeface="Times New Roman"/>
                      </a:endParaRPr>
                    </a:p>
                  </a:txBody>
                  <a:tcPr marL="68580" marR="68580" marT="0" marB="0">
                    <a:solidFill>
                      <a:schemeClr val="tx2">
                        <a:lumMod val="60000"/>
                        <a:lumOff val="40000"/>
                      </a:schemeClr>
                    </a:solidFill>
                  </a:tcPr>
                </a:tc>
                <a:tc>
                  <a:txBody>
                    <a:bodyPr/>
                    <a:lstStyle/>
                    <a:p>
                      <a:pPr marR="363220" algn="r">
                        <a:lnSpc>
                          <a:spcPct val="115000"/>
                        </a:lnSpc>
                        <a:spcAft>
                          <a:spcPts val="0"/>
                        </a:spcAft>
                      </a:pPr>
                      <a:endParaRPr lang="en-US" sz="1600" kern="100" dirty="0">
                        <a:latin typeface="宋体"/>
                        <a:ea typeface="宋体"/>
                        <a:cs typeface="Times New Roman"/>
                      </a:endParaRPr>
                    </a:p>
                  </a:txBody>
                  <a:tcPr marL="68580" marR="68580" marT="0" marB="0">
                    <a:solidFill>
                      <a:schemeClr val="tx2">
                        <a:lumMod val="60000"/>
                        <a:lumOff val="40000"/>
                      </a:schemeClr>
                    </a:solidFill>
                  </a:tcPr>
                </a:tc>
                <a:tc>
                  <a:txBody>
                    <a:bodyPr/>
                    <a:lstStyle/>
                    <a:p>
                      <a:pPr marR="363220" algn="r">
                        <a:lnSpc>
                          <a:spcPct val="115000"/>
                        </a:lnSpc>
                        <a:spcAft>
                          <a:spcPts val="0"/>
                        </a:spcAft>
                      </a:pPr>
                      <a:endParaRPr lang="en-US" sz="1600" kern="100" dirty="0">
                        <a:latin typeface="宋体"/>
                        <a:ea typeface="宋体"/>
                        <a:cs typeface="Times New Roman"/>
                      </a:endParaRPr>
                    </a:p>
                  </a:txBody>
                  <a:tcPr marL="68580" marR="68580" marT="0" marB="0">
                    <a:solidFill>
                      <a:schemeClr val="tx2">
                        <a:lumMod val="60000"/>
                        <a:lumOff val="40000"/>
                      </a:schemeClr>
                    </a:solidFill>
                  </a:tcPr>
                </a:tc>
                <a:tc>
                  <a:txBody>
                    <a:bodyPr/>
                    <a:lstStyle/>
                    <a:p>
                      <a:pPr marR="363220" algn="r">
                        <a:lnSpc>
                          <a:spcPct val="115000"/>
                        </a:lnSpc>
                        <a:spcAft>
                          <a:spcPts val="0"/>
                        </a:spcAft>
                      </a:pPr>
                      <a:endParaRPr lang="en-US" sz="1600" kern="100" dirty="0">
                        <a:latin typeface="宋体"/>
                        <a:ea typeface="宋体"/>
                        <a:cs typeface="Times New Roman"/>
                      </a:endParaRPr>
                    </a:p>
                  </a:txBody>
                  <a:tcPr marL="68580" marR="68580" marT="0" marB="0">
                    <a:solidFill>
                      <a:schemeClr val="tx2">
                        <a:lumMod val="60000"/>
                        <a:lumOff val="40000"/>
                      </a:schemeClr>
                    </a:solidFill>
                  </a:tcPr>
                </a:tc>
                <a:tc>
                  <a:txBody>
                    <a:bodyPr/>
                    <a:lstStyle/>
                    <a:p>
                      <a:pPr marR="363220" algn="r">
                        <a:lnSpc>
                          <a:spcPct val="115000"/>
                        </a:lnSpc>
                        <a:spcAft>
                          <a:spcPts val="0"/>
                        </a:spcAft>
                      </a:pPr>
                      <a:endParaRPr lang="en-US" sz="1600" kern="100" dirty="0">
                        <a:latin typeface="宋体"/>
                        <a:ea typeface="宋体"/>
                        <a:cs typeface="Times New Roman"/>
                      </a:endParaRPr>
                    </a:p>
                  </a:txBody>
                  <a:tcPr marL="68580" marR="68580" marT="0" marB="0">
                    <a:solidFill>
                      <a:schemeClr val="tx2">
                        <a:lumMod val="60000"/>
                        <a:lumOff val="40000"/>
                      </a:schemeClr>
                    </a:solidFill>
                  </a:tcPr>
                </a:tc>
              </a:tr>
              <a:tr h="370840">
                <a:tc>
                  <a:txBody>
                    <a:bodyPr/>
                    <a:lstStyle/>
                    <a:p>
                      <a:pPr algn="just">
                        <a:lnSpc>
                          <a:spcPct val="115000"/>
                        </a:lnSpc>
                        <a:spcAft>
                          <a:spcPts val="0"/>
                        </a:spcAft>
                      </a:pPr>
                      <a:r>
                        <a:rPr lang="zh-CN" sz="1600" kern="100" dirty="0">
                          <a:latin typeface="Calibri"/>
                          <a:ea typeface="宋体"/>
                          <a:cs typeface="Times New Roman"/>
                        </a:rPr>
                        <a:t>初中</a:t>
                      </a: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52</a:t>
                      </a:r>
                      <a:endParaRPr lang="zh-CN" sz="1600" kern="100">
                        <a:latin typeface="Calibri"/>
                        <a:ea typeface="宋体"/>
                        <a:cs typeface="Times New Roman"/>
                      </a:endParaRP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1716</a:t>
                      </a:r>
                      <a:endParaRPr lang="zh-CN" sz="1600" kern="100">
                        <a:latin typeface="Calibri"/>
                        <a:ea typeface="宋体"/>
                        <a:cs typeface="Times New Roman"/>
                      </a:endParaRP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33.5</a:t>
                      </a:r>
                      <a:endParaRPr lang="zh-CN" sz="1600" kern="100">
                        <a:latin typeface="Calibri"/>
                        <a:ea typeface="宋体"/>
                        <a:cs typeface="Times New Roman"/>
                      </a:endParaRPr>
                    </a:p>
                  </a:txBody>
                  <a:tcPr marL="68580" marR="68580" marT="0" marB="0"/>
                </a:tc>
                <a:tc>
                  <a:txBody>
                    <a:bodyPr/>
                    <a:lstStyle/>
                    <a:p>
                      <a:pPr marR="363220" algn="r">
                        <a:lnSpc>
                          <a:spcPct val="115000"/>
                        </a:lnSpc>
                        <a:spcAft>
                          <a:spcPts val="0"/>
                        </a:spcAft>
                      </a:pPr>
                      <a:r>
                        <a:rPr lang="en-US" sz="1600" kern="100" dirty="0">
                          <a:latin typeface="宋体"/>
                          <a:ea typeface="宋体"/>
                          <a:cs typeface="Times New Roman"/>
                        </a:rPr>
                        <a:t>33.0</a:t>
                      </a:r>
                      <a:endParaRPr lang="zh-CN" sz="1600" kern="100" dirty="0">
                        <a:latin typeface="Calibri"/>
                        <a:ea typeface="宋体"/>
                        <a:cs typeface="Times New Roman"/>
                      </a:endParaRPr>
                    </a:p>
                  </a:txBody>
                  <a:tcPr marL="68580" marR="68580" marT="0" marB="0"/>
                </a:tc>
              </a:tr>
              <a:tr h="370840">
                <a:tc>
                  <a:txBody>
                    <a:bodyPr/>
                    <a:lstStyle/>
                    <a:p>
                      <a:pPr algn="just">
                        <a:lnSpc>
                          <a:spcPct val="115000"/>
                        </a:lnSpc>
                        <a:spcAft>
                          <a:spcPts val="0"/>
                        </a:spcAft>
                      </a:pPr>
                      <a:r>
                        <a:rPr lang="zh-CN" sz="1600" kern="100" dirty="0">
                          <a:latin typeface="Calibri"/>
                          <a:ea typeface="宋体"/>
                          <a:cs typeface="Times New Roman"/>
                        </a:rPr>
                        <a:t>完中</a:t>
                      </a:r>
                    </a:p>
                  </a:txBody>
                  <a:tcPr marL="68580" marR="68580" marT="0" marB="0"/>
                </a:tc>
                <a:tc>
                  <a:txBody>
                    <a:bodyPr/>
                    <a:lstStyle/>
                    <a:p>
                      <a:pPr marR="363220" algn="r">
                        <a:lnSpc>
                          <a:spcPct val="115000"/>
                        </a:lnSpc>
                        <a:spcAft>
                          <a:spcPts val="0"/>
                        </a:spcAft>
                      </a:pPr>
                      <a:r>
                        <a:rPr lang="en-US" sz="1600" kern="100" dirty="0">
                          <a:latin typeface="宋体"/>
                          <a:ea typeface="宋体"/>
                          <a:cs typeface="Times New Roman"/>
                        </a:rPr>
                        <a:t>27</a:t>
                      </a:r>
                      <a:endParaRPr lang="zh-CN" sz="1600" kern="100" dirty="0">
                        <a:latin typeface="Calibri"/>
                        <a:ea typeface="宋体"/>
                        <a:cs typeface="Times New Roman"/>
                      </a:endParaRPr>
                    </a:p>
                  </a:txBody>
                  <a:tcPr marL="68580" marR="68580" marT="0" marB="0"/>
                </a:tc>
                <a:tc>
                  <a:txBody>
                    <a:bodyPr/>
                    <a:lstStyle/>
                    <a:p>
                      <a:pPr marR="363220" algn="r">
                        <a:lnSpc>
                          <a:spcPct val="115000"/>
                        </a:lnSpc>
                        <a:spcAft>
                          <a:spcPts val="0"/>
                        </a:spcAft>
                      </a:pPr>
                      <a:r>
                        <a:rPr lang="en-US" sz="1600" kern="100" dirty="0">
                          <a:latin typeface="宋体"/>
                          <a:ea typeface="宋体"/>
                          <a:cs typeface="Times New Roman"/>
                        </a:rPr>
                        <a:t>923</a:t>
                      </a:r>
                      <a:endParaRPr lang="zh-CN" sz="1600" kern="100" dirty="0">
                        <a:latin typeface="Calibri"/>
                        <a:ea typeface="宋体"/>
                        <a:cs typeface="Times New Roman"/>
                      </a:endParaRP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18.0</a:t>
                      </a:r>
                      <a:endParaRPr lang="zh-CN" sz="1600" kern="100">
                        <a:latin typeface="Calibri"/>
                        <a:ea typeface="宋体"/>
                        <a:cs typeface="Times New Roman"/>
                      </a:endParaRP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18.2</a:t>
                      </a:r>
                      <a:endParaRPr lang="zh-CN" sz="1600" kern="100">
                        <a:latin typeface="Calibri"/>
                        <a:ea typeface="宋体"/>
                        <a:cs typeface="Times New Roman"/>
                      </a:endParaRPr>
                    </a:p>
                  </a:txBody>
                  <a:tcPr marL="68580" marR="68580" marT="0" marB="0"/>
                </a:tc>
              </a:tr>
              <a:tr h="370840">
                <a:tc>
                  <a:txBody>
                    <a:bodyPr/>
                    <a:lstStyle/>
                    <a:p>
                      <a:pPr algn="just">
                        <a:lnSpc>
                          <a:spcPct val="115000"/>
                        </a:lnSpc>
                        <a:spcAft>
                          <a:spcPts val="0"/>
                        </a:spcAft>
                      </a:pPr>
                      <a:r>
                        <a:rPr lang="zh-CN" sz="1600" kern="100" dirty="0">
                          <a:latin typeface="Calibri"/>
                          <a:ea typeface="宋体"/>
                          <a:cs typeface="Times New Roman"/>
                        </a:rPr>
                        <a:t>实验性示范性高中</a:t>
                      </a:r>
                    </a:p>
                  </a:txBody>
                  <a:tcPr marL="68580" marR="68580" marT="0" marB="0"/>
                </a:tc>
                <a:tc>
                  <a:txBody>
                    <a:bodyPr/>
                    <a:lstStyle/>
                    <a:p>
                      <a:pPr marR="363220" algn="r">
                        <a:lnSpc>
                          <a:spcPct val="115000"/>
                        </a:lnSpc>
                        <a:spcAft>
                          <a:spcPts val="0"/>
                        </a:spcAft>
                      </a:pPr>
                      <a:r>
                        <a:rPr lang="en-US" sz="1600" kern="100" dirty="0">
                          <a:latin typeface="宋体"/>
                          <a:ea typeface="宋体"/>
                          <a:cs typeface="Times New Roman"/>
                        </a:rPr>
                        <a:t>20</a:t>
                      </a:r>
                      <a:endParaRPr lang="zh-CN" sz="1600" kern="100" dirty="0">
                        <a:latin typeface="Calibri"/>
                        <a:ea typeface="宋体"/>
                        <a:cs typeface="Times New Roman"/>
                      </a:endParaRP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689</a:t>
                      </a:r>
                      <a:endParaRPr lang="zh-CN" sz="1600" kern="100">
                        <a:latin typeface="Calibri"/>
                        <a:ea typeface="宋体"/>
                        <a:cs typeface="Times New Roman"/>
                      </a:endParaRP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13.5</a:t>
                      </a:r>
                      <a:endParaRPr lang="zh-CN" sz="1600" kern="100">
                        <a:latin typeface="Calibri"/>
                        <a:ea typeface="宋体"/>
                        <a:cs typeface="Times New Roman"/>
                      </a:endParaRP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13.2</a:t>
                      </a:r>
                      <a:endParaRPr lang="zh-CN" sz="1600" kern="100">
                        <a:latin typeface="Calibri"/>
                        <a:ea typeface="宋体"/>
                        <a:cs typeface="Times New Roman"/>
                      </a:endParaRPr>
                    </a:p>
                  </a:txBody>
                  <a:tcPr marL="68580" marR="68580" marT="0" marB="0"/>
                </a:tc>
              </a:tr>
              <a:tr h="370840">
                <a:tc>
                  <a:txBody>
                    <a:bodyPr/>
                    <a:lstStyle/>
                    <a:p>
                      <a:pPr algn="just">
                        <a:lnSpc>
                          <a:spcPct val="115000"/>
                        </a:lnSpc>
                        <a:spcAft>
                          <a:spcPts val="0"/>
                        </a:spcAft>
                      </a:pPr>
                      <a:r>
                        <a:rPr lang="zh-CN" sz="1600" kern="100">
                          <a:latin typeface="Calibri"/>
                          <a:ea typeface="宋体"/>
                          <a:cs typeface="Times New Roman"/>
                        </a:rPr>
                        <a:t>一般普通高中</a:t>
                      </a:r>
                    </a:p>
                  </a:txBody>
                  <a:tcPr marL="68580" marR="68580" marT="0" marB="0"/>
                </a:tc>
                <a:tc>
                  <a:txBody>
                    <a:bodyPr/>
                    <a:lstStyle/>
                    <a:p>
                      <a:pPr marR="363220" algn="r">
                        <a:lnSpc>
                          <a:spcPct val="115000"/>
                        </a:lnSpc>
                        <a:spcAft>
                          <a:spcPts val="0"/>
                        </a:spcAft>
                      </a:pPr>
                      <a:r>
                        <a:rPr lang="en-US" sz="1600" kern="100" dirty="0">
                          <a:latin typeface="宋体"/>
                          <a:ea typeface="宋体"/>
                          <a:cs typeface="Times New Roman"/>
                        </a:rPr>
                        <a:t>20</a:t>
                      </a:r>
                      <a:endParaRPr lang="zh-CN" sz="1600" kern="100" dirty="0">
                        <a:latin typeface="Calibri"/>
                        <a:ea typeface="宋体"/>
                        <a:cs typeface="Times New Roman"/>
                      </a:endParaRP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695</a:t>
                      </a:r>
                      <a:endParaRPr lang="zh-CN" sz="1600" kern="100">
                        <a:latin typeface="Calibri"/>
                        <a:ea typeface="宋体"/>
                        <a:cs typeface="Times New Roman"/>
                      </a:endParaRP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13.6</a:t>
                      </a:r>
                      <a:endParaRPr lang="zh-CN" sz="1600" kern="100">
                        <a:latin typeface="Calibri"/>
                        <a:ea typeface="宋体"/>
                        <a:cs typeface="Times New Roman"/>
                      </a:endParaRP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13.2</a:t>
                      </a:r>
                      <a:endParaRPr lang="zh-CN" sz="1600" kern="100">
                        <a:latin typeface="Calibri"/>
                        <a:ea typeface="宋体"/>
                        <a:cs typeface="Times New Roman"/>
                      </a:endParaRPr>
                    </a:p>
                  </a:txBody>
                  <a:tcPr marL="68580" marR="68580" marT="0" marB="0"/>
                </a:tc>
              </a:tr>
              <a:tr h="370840">
                <a:tc>
                  <a:txBody>
                    <a:bodyPr/>
                    <a:lstStyle/>
                    <a:p>
                      <a:pPr algn="just">
                        <a:lnSpc>
                          <a:spcPct val="115000"/>
                        </a:lnSpc>
                        <a:spcAft>
                          <a:spcPts val="0"/>
                        </a:spcAft>
                      </a:pPr>
                      <a:r>
                        <a:rPr lang="zh-CN" sz="1600" kern="100" dirty="0">
                          <a:latin typeface="Calibri"/>
                          <a:ea typeface="宋体"/>
                          <a:cs typeface="Times New Roman"/>
                        </a:rPr>
                        <a:t>重点中职校</a:t>
                      </a:r>
                    </a:p>
                  </a:txBody>
                  <a:tcPr marL="68580" marR="68580" marT="0" marB="0"/>
                </a:tc>
                <a:tc>
                  <a:txBody>
                    <a:bodyPr/>
                    <a:lstStyle/>
                    <a:p>
                      <a:pPr marR="363220" algn="r">
                        <a:lnSpc>
                          <a:spcPct val="115000"/>
                        </a:lnSpc>
                        <a:spcAft>
                          <a:spcPts val="0"/>
                        </a:spcAft>
                      </a:pPr>
                      <a:r>
                        <a:rPr lang="en-US" sz="1600" kern="100" dirty="0">
                          <a:latin typeface="宋体"/>
                          <a:ea typeface="宋体"/>
                          <a:cs typeface="Times New Roman"/>
                        </a:rPr>
                        <a:t>29</a:t>
                      </a:r>
                      <a:endParaRPr lang="zh-CN" sz="1600" kern="100" dirty="0">
                        <a:latin typeface="Calibri"/>
                        <a:ea typeface="宋体"/>
                        <a:cs typeface="Times New Roman"/>
                      </a:endParaRP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975</a:t>
                      </a:r>
                      <a:endParaRPr lang="zh-CN" sz="1600" kern="100">
                        <a:latin typeface="Calibri"/>
                        <a:ea typeface="宋体"/>
                        <a:cs typeface="Times New Roman"/>
                      </a:endParaRP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19.1</a:t>
                      </a:r>
                      <a:endParaRPr lang="zh-CN" sz="1600" kern="100">
                        <a:latin typeface="Calibri"/>
                        <a:ea typeface="宋体"/>
                        <a:cs typeface="Times New Roman"/>
                      </a:endParaRP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19.5</a:t>
                      </a:r>
                      <a:endParaRPr lang="zh-CN" sz="1600" kern="100">
                        <a:latin typeface="Calibri"/>
                        <a:ea typeface="宋体"/>
                        <a:cs typeface="Times New Roman"/>
                      </a:endParaRPr>
                    </a:p>
                  </a:txBody>
                  <a:tcPr marL="68580" marR="68580" marT="0" marB="0"/>
                </a:tc>
              </a:tr>
              <a:tr h="370840">
                <a:tc>
                  <a:txBody>
                    <a:bodyPr/>
                    <a:lstStyle/>
                    <a:p>
                      <a:pPr algn="just">
                        <a:lnSpc>
                          <a:spcPct val="115000"/>
                        </a:lnSpc>
                        <a:spcAft>
                          <a:spcPts val="0"/>
                        </a:spcAft>
                      </a:pPr>
                      <a:r>
                        <a:rPr lang="zh-CN" sz="1600" kern="100" dirty="0">
                          <a:latin typeface="Calibri"/>
                          <a:ea typeface="宋体"/>
                          <a:cs typeface="Times New Roman"/>
                        </a:rPr>
                        <a:t>一般中职校</a:t>
                      </a: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4</a:t>
                      </a:r>
                      <a:endParaRPr lang="zh-CN" sz="1600" kern="100">
                        <a:latin typeface="Calibri"/>
                        <a:ea typeface="宋体"/>
                        <a:cs typeface="Times New Roman"/>
                      </a:endParaRPr>
                    </a:p>
                  </a:txBody>
                  <a:tcPr marL="68580" marR="68580" marT="0" marB="0"/>
                </a:tc>
                <a:tc>
                  <a:txBody>
                    <a:bodyPr/>
                    <a:lstStyle/>
                    <a:p>
                      <a:pPr marR="363220" algn="r">
                        <a:lnSpc>
                          <a:spcPct val="115000"/>
                        </a:lnSpc>
                        <a:spcAft>
                          <a:spcPts val="0"/>
                        </a:spcAft>
                      </a:pPr>
                      <a:r>
                        <a:rPr lang="en-US" sz="1600" kern="100" dirty="0">
                          <a:latin typeface="宋体"/>
                          <a:ea typeface="宋体"/>
                          <a:cs typeface="Times New Roman"/>
                        </a:rPr>
                        <a:t>117</a:t>
                      </a:r>
                      <a:endParaRPr lang="zh-CN" sz="1600" kern="100" dirty="0">
                        <a:latin typeface="Calibri"/>
                        <a:ea typeface="宋体"/>
                        <a:cs typeface="Times New Roman"/>
                      </a:endParaRP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2.3</a:t>
                      </a:r>
                      <a:endParaRPr lang="zh-CN" sz="1600" kern="100">
                        <a:latin typeface="Calibri"/>
                        <a:ea typeface="宋体"/>
                        <a:cs typeface="Times New Roman"/>
                      </a:endParaRP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3.0</a:t>
                      </a:r>
                      <a:endParaRPr lang="zh-CN" sz="1600" kern="100">
                        <a:latin typeface="Calibri"/>
                        <a:ea typeface="宋体"/>
                        <a:cs typeface="Times New Roman"/>
                      </a:endParaRPr>
                    </a:p>
                  </a:txBody>
                  <a:tcPr marL="68580" marR="68580" marT="0" marB="0"/>
                </a:tc>
              </a:tr>
              <a:tr h="370840">
                <a:tc>
                  <a:txBody>
                    <a:bodyPr/>
                    <a:lstStyle/>
                    <a:p>
                      <a:pPr algn="just">
                        <a:lnSpc>
                          <a:spcPct val="115000"/>
                        </a:lnSpc>
                        <a:spcAft>
                          <a:spcPts val="0"/>
                        </a:spcAft>
                      </a:pPr>
                      <a:r>
                        <a:rPr lang="zh-CN" sz="1600" b="1" kern="100" dirty="0">
                          <a:latin typeface="Calibri"/>
                          <a:ea typeface="宋体"/>
                          <a:cs typeface="Times New Roman"/>
                        </a:rPr>
                        <a:t>区域分类</a:t>
                      </a:r>
                      <a:endParaRPr lang="zh-CN" sz="1600" kern="100" dirty="0">
                        <a:latin typeface="Calibri"/>
                        <a:ea typeface="宋体"/>
                        <a:cs typeface="Times New Roman"/>
                      </a:endParaRPr>
                    </a:p>
                  </a:txBody>
                  <a:tcPr marL="68580" marR="68580" marT="0" marB="0">
                    <a:solidFill>
                      <a:schemeClr val="tx2">
                        <a:lumMod val="60000"/>
                        <a:lumOff val="40000"/>
                      </a:schemeClr>
                    </a:solidFill>
                  </a:tcPr>
                </a:tc>
                <a:tc>
                  <a:txBody>
                    <a:bodyPr/>
                    <a:lstStyle/>
                    <a:p>
                      <a:pPr marR="363220" algn="r">
                        <a:lnSpc>
                          <a:spcPct val="115000"/>
                        </a:lnSpc>
                        <a:spcAft>
                          <a:spcPts val="0"/>
                        </a:spcAft>
                      </a:pPr>
                      <a:endParaRPr lang="en-US" sz="1600" kern="100" dirty="0">
                        <a:latin typeface="宋体"/>
                        <a:ea typeface="宋体"/>
                        <a:cs typeface="Times New Roman"/>
                      </a:endParaRPr>
                    </a:p>
                  </a:txBody>
                  <a:tcPr marL="68580" marR="68580" marT="0" marB="0">
                    <a:solidFill>
                      <a:schemeClr val="tx2">
                        <a:lumMod val="60000"/>
                        <a:lumOff val="40000"/>
                      </a:schemeClr>
                    </a:solidFill>
                  </a:tcPr>
                </a:tc>
                <a:tc>
                  <a:txBody>
                    <a:bodyPr/>
                    <a:lstStyle/>
                    <a:p>
                      <a:pPr marR="363220" algn="r">
                        <a:lnSpc>
                          <a:spcPct val="115000"/>
                        </a:lnSpc>
                        <a:spcAft>
                          <a:spcPts val="0"/>
                        </a:spcAft>
                      </a:pPr>
                      <a:endParaRPr lang="en-US" sz="1600" kern="100" dirty="0">
                        <a:latin typeface="宋体"/>
                        <a:ea typeface="宋体"/>
                        <a:cs typeface="Times New Roman"/>
                      </a:endParaRPr>
                    </a:p>
                  </a:txBody>
                  <a:tcPr marL="68580" marR="68580" marT="0" marB="0">
                    <a:solidFill>
                      <a:schemeClr val="tx2">
                        <a:lumMod val="60000"/>
                        <a:lumOff val="40000"/>
                      </a:schemeClr>
                    </a:solidFill>
                  </a:tcPr>
                </a:tc>
                <a:tc>
                  <a:txBody>
                    <a:bodyPr/>
                    <a:lstStyle/>
                    <a:p>
                      <a:pPr marR="363220" algn="r">
                        <a:lnSpc>
                          <a:spcPct val="115000"/>
                        </a:lnSpc>
                        <a:spcAft>
                          <a:spcPts val="0"/>
                        </a:spcAft>
                      </a:pPr>
                      <a:endParaRPr lang="en-US" sz="1600" kern="100" dirty="0">
                        <a:latin typeface="宋体"/>
                        <a:ea typeface="宋体"/>
                        <a:cs typeface="Times New Roman"/>
                      </a:endParaRPr>
                    </a:p>
                  </a:txBody>
                  <a:tcPr marL="68580" marR="68580" marT="0" marB="0">
                    <a:solidFill>
                      <a:schemeClr val="tx2">
                        <a:lumMod val="60000"/>
                        <a:lumOff val="40000"/>
                      </a:schemeClr>
                    </a:solidFill>
                  </a:tcPr>
                </a:tc>
                <a:tc>
                  <a:txBody>
                    <a:bodyPr/>
                    <a:lstStyle/>
                    <a:p>
                      <a:pPr marR="363220" algn="r">
                        <a:lnSpc>
                          <a:spcPct val="115000"/>
                        </a:lnSpc>
                        <a:spcAft>
                          <a:spcPts val="0"/>
                        </a:spcAft>
                      </a:pPr>
                      <a:endParaRPr lang="en-US" sz="1600" kern="100" dirty="0">
                        <a:latin typeface="宋体"/>
                        <a:ea typeface="宋体"/>
                        <a:cs typeface="Times New Roman"/>
                      </a:endParaRPr>
                    </a:p>
                  </a:txBody>
                  <a:tcPr marL="68580" marR="68580" marT="0" marB="0">
                    <a:solidFill>
                      <a:schemeClr val="tx2">
                        <a:lumMod val="60000"/>
                        <a:lumOff val="40000"/>
                      </a:schemeClr>
                    </a:solidFill>
                  </a:tcPr>
                </a:tc>
              </a:tr>
              <a:tr h="370840">
                <a:tc>
                  <a:txBody>
                    <a:bodyPr/>
                    <a:lstStyle/>
                    <a:p>
                      <a:pPr algn="just">
                        <a:lnSpc>
                          <a:spcPct val="115000"/>
                        </a:lnSpc>
                        <a:spcAft>
                          <a:spcPts val="0"/>
                        </a:spcAft>
                      </a:pPr>
                      <a:r>
                        <a:rPr lang="zh-CN" sz="1600" kern="100" dirty="0">
                          <a:latin typeface="Calibri"/>
                          <a:ea typeface="宋体"/>
                          <a:cs typeface="Times New Roman"/>
                        </a:rPr>
                        <a:t>中心城区</a:t>
                      </a: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60</a:t>
                      </a:r>
                      <a:endParaRPr lang="zh-CN" sz="1600" kern="100">
                        <a:latin typeface="Calibri"/>
                        <a:ea typeface="宋体"/>
                        <a:cs typeface="Times New Roman"/>
                      </a:endParaRPr>
                    </a:p>
                  </a:txBody>
                  <a:tcPr marL="68580" marR="68580" marT="0" marB="0"/>
                </a:tc>
                <a:tc>
                  <a:txBody>
                    <a:bodyPr/>
                    <a:lstStyle/>
                    <a:p>
                      <a:pPr marR="363220" algn="r">
                        <a:lnSpc>
                          <a:spcPct val="115000"/>
                        </a:lnSpc>
                        <a:spcAft>
                          <a:spcPts val="0"/>
                        </a:spcAft>
                      </a:pPr>
                      <a:r>
                        <a:rPr lang="en-US" sz="1600" kern="100" dirty="0">
                          <a:latin typeface="宋体"/>
                          <a:ea typeface="宋体"/>
                          <a:cs typeface="Times New Roman"/>
                        </a:rPr>
                        <a:t>2018</a:t>
                      </a:r>
                      <a:endParaRPr lang="zh-CN" sz="1600" kern="100" dirty="0">
                        <a:latin typeface="Calibri"/>
                        <a:ea typeface="宋体"/>
                        <a:cs typeface="Times New Roman"/>
                      </a:endParaRPr>
                    </a:p>
                  </a:txBody>
                  <a:tcPr marL="68580" marR="68580" marT="0" marB="0"/>
                </a:tc>
                <a:tc>
                  <a:txBody>
                    <a:bodyPr/>
                    <a:lstStyle/>
                    <a:p>
                      <a:pPr marR="381000" algn="r">
                        <a:lnSpc>
                          <a:spcPct val="115000"/>
                        </a:lnSpc>
                        <a:spcAft>
                          <a:spcPts val="0"/>
                        </a:spcAft>
                        <a:tabLst>
                          <a:tab pos="691515" algn="l"/>
                        </a:tabLst>
                      </a:pPr>
                      <a:r>
                        <a:rPr lang="en-US" sz="1600" kern="100">
                          <a:latin typeface="宋体"/>
                          <a:ea typeface="宋体"/>
                          <a:cs typeface="Times New Roman"/>
                        </a:rPr>
                        <a:t>39.5</a:t>
                      </a:r>
                      <a:endParaRPr lang="zh-CN" sz="1600" kern="100">
                        <a:latin typeface="Calibri"/>
                        <a:ea typeface="宋体"/>
                        <a:cs typeface="Times New Roman"/>
                      </a:endParaRPr>
                    </a:p>
                  </a:txBody>
                  <a:tcPr marL="68580" marR="68580" marT="0" marB="0"/>
                </a:tc>
                <a:tc>
                  <a:txBody>
                    <a:bodyPr/>
                    <a:lstStyle/>
                    <a:p>
                      <a:pPr marR="383540" algn="r">
                        <a:lnSpc>
                          <a:spcPct val="115000"/>
                        </a:lnSpc>
                        <a:spcAft>
                          <a:spcPts val="0"/>
                        </a:spcAft>
                      </a:pPr>
                      <a:r>
                        <a:rPr lang="en-US" sz="1600" kern="100">
                          <a:latin typeface="宋体"/>
                          <a:ea typeface="宋体"/>
                          <a:cs typeface="Times New Roman"/>
                        </a:rPr>
                        <a:t>40.1</a:t>
                      </a:r>
                      <a:endParaRPr lang="zh-CN" sz="1600" kern="100">
                        <a:latin typeface="Calibri"/>
                        <a:ea typeface="宋体"/>
                        <a:cs typeface="Times New Roman"/>
                      </a:endParaRPr>
                    </a:p>
                  </a:txBody>
                  <a:tcPr marL="68580" marR="68580" marT="0" marB="0"/>
                </a:tc>
              </a:tr>
              <a:tr h="370840">
                <a:tc>
                  <a:txBody>
                    <a:bodyPr/>
                    <a:lstStyle/>
                    <a:p>
                      <a:pPr algn="just">
                        <a:lnSpc>
                          <a:spcPct val="115000"/>
                        </a:lnSpc>
                        <a:spcAft>
                          <a:spcPts val="0"/>
                        </a:spcAft>
                      </a:pPr>
                      <a:r>
                        <a:rPr lang="zh-CN" sz="1600" kern="100" dirty="0">
                          <a:latin typeface="Calibri"/>
                          <a:ea typeface="宋体"/>
                          <a:cs typeface="Times New Roman"/>
                        </a:rPr>
                        <a:t>郊区县</a:t>
                      </a: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92</a:t>
                      </a:r>
                      <a:endParaRPr lang="zh-CN" sz="1600" kern="100">
                        <a:latin typeface="Calibri"/>
                        <a:ea typeface="宋体"/>
                        <a:cs typeface="Times New Roman"/>
                      </a:endParaRPr>
                    </a:p>
                  </a:txBody>
                  <a:tcPr marL="68580" marR="68580" marT="0" marB="0"/>
                </a:tc>
                <a:tc>
                  <a:txBody>
                    <a:bodyPr/>
                    <a:lstStyle/>
                    <a:p>
                      <a:pPr marR="363220" algn="r">
                        <a:lnSpc>
                          <a:spcPct val="115000"/>
                        </a:lnSpc>
                        <a:spcAft>
                          <a:spcPts val="0"/>
                        </a:spcAft>
                      </a:pPr>
                      <a:r>
                        <a:rPr lang="en-US" sz="1600" kern="100" dirty="0">
                          <a:latin typeface="宋体"/>
                          <a:ea typeface="宋体"/>
                          <a:cs typeface="Times New Roman"/>
                        </a:rPr>
                        <a:t>3097</a:t>
                      </a:r>
                      <a:endParaRPr lang="zh-CN" sz="1600" kern="100" dirty="0">
                        <a:latin typeface="Calibri"/>
                        <a:ea typeface="宋体"/>
                        <a:cs typeface="Times New Roman"/>
                      </a:endParaRPr>
                    </a:p>
                  </a:txBody>
                  <a:tcPr marL="68580" marR="68580" marT="0" marB="0"/>
                </a:tc>
                <a:tc>
                  <a:txBody>
                    <a:bodyPr/>
                    <a:lstStyle/>
                    <a:p>
                      <a:pPr marR="381000" algn="r">
                        <a:lnSpc>
                          <a:spcPct val="115000"/>
                        </a:lnSpc>
                        <a:spcAft>
                          <a:spcPts val="0"/>
                        </a:spcAft>
                        <a:tabLst>
                          <a:tab pos="691515" algn="l"/>
                        </a:tabLst>
                      </a:pPr>
                      <a:r>
                        <a:rPr lang="en-US" sz="1600" kern="100">
                          <a:latin typeface="宋体"/>
                          <a:ea typeface="宋体"/>
                          <a:cs typeface="Times New Roman"/>
                        </a:rPr>
                        <a:t>60.5</a:t>
                      </a:r>
                      <a:endParaRPr lang="zh-CN" sz="1600" kern="100">
                        <a:latin typeface="Calibri"/>
                        <a:ea typeface="宋体"/>
                        <a:cs typeface="Times New Roman"/>
                      </a:endParaRPr>
                    </a:p>
                  </a:txBody>
                  <a:tcPr marL="68580" marR="68580" marT="0" marB="0"/>
                </a:tc>
                <a:tc>
                  <a:txBody>
                    <a:bodyPr/>
                    <a:lstStyle/>
                    <a:p>
                      <a:pPr marR="383540" algn="r">
                        <a:lnSpc>
                          <a:spcPct val="115000"/>
                        </a:lnSpc>
                        <a:spcAft>
                          <a:spcPts val="0"/>
                        </a:spcAft>
                      </a:pPr>
                      <a:r>
                        <a:rPr lang="en-US" sz="1600" kern="100">
                          <a:latin typeface="宋体"/>
                          <a:ea typeface="宋体"/>
                          <a:cs typeface="Times New Roman"/>
                        </a:rPr>
                        <a:t>59.9</a:t>
                      </a:r>
                      <a:endParaRPr lang="zh-CN" sz="1600" kern="100">
                        <a:latin typeface="Calibri"/>
                        <a:ea typeface="宋体"/>
                        <a:cs typeface="Times New Roman"/>
                      </a:endParaRPr>
                    </a:p>
                  </a:txBody>
                  <a:tcPr marL="68580" marR="68580" marT="0" marB="0"/>
                </a:tc>
              </a:tr>
              <a:tr h="370840">
                <a:tc>
                  <a:txBody>
                    <a:bodyPr/>
                    <a:lstStyle/>
                    <a:p>
                      <a:pPr algn="just">
                        <a:lnSpc>
                          <a:spcPct val="115000"/>
                        </a:lnSpc>
                        <a:spcAft>
                          <a:spcPts val="0"/>
                        </a:spcAft>
                      </a:pPr>
                      <a:r>
                        <a:rPr lang="zh-CN" sz="1600" b="1" kern="100" dirty="0">
                          <a:latin typeface="Calibri"/>
                          <a:ea typeface="宋体"/>
                          <a:cs typeface="Times New Roman"/>
                        </a:rPr>
                        <a:t>办学体制</a:t>
                      </a:r>
                      <a:endParaRPr lang="zh-CN" sz="1600" kern="100" dirty="0">
                        <a:latin typeface="Calibri"/>
                        <a:ea typeface="宋体"/>
                        <a:cs typeface="Times New Roman"/>
                      </a:endParaRPr>
                    </a:p>
                  </a:txBody>
                  <a:tcPr marL="68580" marR="68580" marT="0" marB="0">
                    <a:solidFill>
                      <a:schemeClr val="tx2">
                        <a:lumMod val="60000"/>
                        <a:lumOff val="40000"/>
                      </a:schemeClr>
                    </a:solidFill>
                  </a:tcPr>
                </a:tc>
                <a:tc>
                  <a:txBody>
                    <a:bodyPr/>
                    <a:lstStyle/>
                    <a:p>
                      <a:pPr marR="363220" algn="r">
                        <a:lnSpc>
                          <a:spcPct val="115000"/>
                        </a:lnSpc>
                        <a:spcAft>
                          <a:spcPts val="0"/>
                        </a:spcAft>
                      </a:pPr>
                      <a:endParaRPr lang="en-US" sz="1600" kern="100" dirty="0">
                        <a:latin typeface="宋体"/>
                        <a:ea typeface="宋体"/>
                        <a:cs typeface="Times New Roman"/>
                      </a:endParaRPr>
                    </a:p>
                  </a:txBody>
                  <a:tcPr marL="68580" marR="68580" marT="0" marB="0">
                    <a:solidFill>
                      <a:schemeClr val="tx2">
                        <a:lumMod val="60000"/>
                        <a:lumOff val="40000"/>
                      </a:schemeClr>
                    </a:solidFill>
                  </a:tcPr>
                </a:tc>
                <a:tc>
                  <a:txBody>
                    <a:bodyPr/>
                    <a:lstStyle/>
                    <a:p>
                      <a:pPr marR="363220" algn="r">
                        <a:lnSpc>
                          <a:spcPct val="115000"/>
                        </a:lnSpc>
                        <a:spcAft>
                          <a:spcPts val="0"/>
                        </a:spcAft>
                      </a:pPr>
                      <a:endParaRPr lang="en-US" sz="1600" kern="100" dirty="0">
                        <a:latin typeface="宋体"/>
                        <a:ea typeface="宋体"/>
                        <a:cs typeface="Times New Roman"/>
                      </a:endParaRPr>
                    </a:p>
                  </a:txBody>
                  <a:tcPr marL="68580" marR="68580" marT="0" marB="0">
                    <a:solidFill>
                      <a:schemeClr val="tx2">
                        <a:lumMod val="60000"/>
                        <a:lumOff val="40000"/>
                      </a:schemeClr>
                    </a:solidFill>
                  </a:tcPr>
                </a:tc>
                <a:tc>
                  <a:txBody>
                    <a:bodyPr/>
                    <a:lstStyle/>
                    <a:p>
                      <a:pPr marR="363220" algn="r">
                        <a:lnSpc>
                          <a:spcPct val="115000"/>
                        </a:lnSpc>
                        <a:spcAft>
                          <a:spcPts val="0"/>
                        </a:spcAft>
                      </a:pPr>
                      <a:endParaRPr lang="en-US" sz="1600" kern="100" dirty="0">
                        <a:latin typeface="宋体"/>
                        <a:ea typeface="宋体"/>
                        <a:cs typeface="Times New Roman"/>
                      </a:endParaRPr>
                    </a:p>
                  </a:txBody>
                  <a:tcPr marL="68580" marR="68580" marT="0" marB="0">
                    <a:solidFill>
                      <a:schemeClr val="tx2">
                        <a:lumMod val="60000"/>
                        <a:lumOff val="40000"/>
                      </a:schemeClr>
                    </a:solidFill>
                  </a:tcPr>
                </a:tc>
                <a:tc>
                  <a:txBody>
                    <a:bodyPr/>
                    <a:lstStyle/>
                    <a:p>
                      <a:pPr marR="363220" algn="r">
                        <a:lnSpc>
                          <a:spcPct val="115000"/>
                        </a:lnSpc>
                        <a:spcAft>
                          <a:spcPts val="0"/>
                        </a:spcAft>
                      </a:pPr>
                      <a:endParaRPr lang="en-US" sz="1600" kern="100" dirty="0">
                        <a:latin typeface="宋体"/>
                        <a:ea typeface="宋体"/>
                        <a:cs typeface="Times New Roman"/>
                      </a:endParaRPr>
                    </a:p>
                  </a:txBody>
                  <a:tcPr marL="68580" marR="68580" marT="0" marB="0">
                    <a:solidFill>
                      <a:schemeClr val="tx2">
                        <a:lumMod val="60000"/>
                        <a:lumOff val="40000"/>
                      </a:schemeClr>
                    </a:solidFill>
                  </a:tcPr>
                </a:tc>
              </a:tr>
              <a:tr h="370840">
                <a:tc>
                  <a:txBody>
                    <a:bodyPr/>
                    <a:lstStyle/>
                    <a:p>
                      <a:pPr algn="just">
                        <a:lnSpc>
                          <a:spcPct val="115000"/>
                        </a:lnSpc>
                        <a:spcAft>
                          <a:spcPts val="0"/>
                        </a:spcAft>
                      </a:pPr>
                      <a:r>
                        <a:rPr lang="zh-CN" sz="1600" kern="100">
                          <a:latin typeface="Calibri"/>
                          <a:ea typeface="宋体"/>
                          <a:cs typeface="Times New Roman"/>
                        </a:rPr>
                        <a:t>公办学校</a:t>
                      </a: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137</a:t>
                      </a:r>
                      <a:endParaRPr lang="zh-CN" sz="1600" kern="100">
                        <a:latin typeface="Calibri"/>
                        <a:ea typeface="宋体"/>
                        <a:cs typeface="Times New Roman"/>
                      </a:endParaRP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4599</a:t>
                      </a:r>
                      <a:endParaRPr lang="zh-CN" sz="1600" kern="100">
                        <a:latin typeface="Calibri"/>
                        <a:ea typeface="宋体"/>
                        <a:cs typeface="Times New Roman"/>
                      </a:endParaRPr>
                    </a:p>
                  </a:txBody>
                  <a:tcPr marL="68580" marR="68580" marT="0" marB="0"/>
                </a:tc>
                <a:tc>
                  <a:txBody>
                    <a:bodyPr/>
                    <a:lstStyle/>
                    <a:p>
                      <a:pPr marR="381000" algn="r">
                        <a:lnSpc>
                          <a:spcPct val="115000"/>
                        </a:lnSpc>
                        <a:spcAft>
                          <a:spcPts val="0"/>
                        </a:spcAft>
                      </a:pPr>
                      <a:r>
                        <a:rPr lang="en-US" sz="1600" kern="100" dirty="0">
                          <a:latin typeface="宋体"/>
                          <a:ea typeface="宋体"/>
                          <a:cs typeface="Times New Roman"/>
                        </a:rPr>
                        <a:t>89.9</a:t>
                      </a:r>
                      <a:endParaRPr lang="zh-CN" sz="1600" kern="100" dirty="0">
                        <a:latin typeface="Calibri"/>
                        <a:ea typeface="宋体"/>
                        <a:cs typeface="Times New Roman"/>
                      </a:endParaRPr>
                    </a:p>
                  </a:txBody>
                  <a:tcPr marL="68580" marR="68580" marT="0" marB="0"/>
                </a:tc>
                <a:tc>
                  <a:txBody>
                    <a:bodyPr/>
                    <a:lstStyle/>
                    <a:p>
                      <a:pPr marR="381000" algn="r">
                        <a:lnSpc>
                          <a:spcPct val="115000"/>
                        </a:lnSpc>
                        <a:spcAft>
                          <a:spcPts val="0"/>
                        </a:spcAft>
                      </a:pPr>
                      <a:r>
                        <a:rPr lang="en-US" sz="1600" kern="100">
                          <a:latin typeface="宋体"/>
                          <a:ea typeface="宋体"/>
                          <a:cs typeface="Times New Roman"/>
                        </a:rPr>
                        <a:t>90.3</a:t>
                      </a:r>
                      <a:endParaRPr lang="zh-CN" sz="1600" kern="100">
                        <a:latin typeface="Calibri"/>
                        <a:ea typeface="宋体"/>
                        <a:cs typeface="Times New Roman"/>
                      </a:endParaRPr>
                    </a:p>
                  </a:txBody>
                  <a:tcPr marL="68580" marR="68580" marT="0" marB="0"/>
                </a:tc>
              </a:tr>
              <a:tr h="370840">
                <a:tc>
                  <a:txBody>
                    <a:bodyPr/>
                    <a:lstStyle/>
                    <a:p>
                      <a:pPr algn="just">
                        <a:lnSpc>
                          <a:spcPct val="115000"/>
                        </a:lnSpc>
                        <a:spcAft>
                          <a:spcPts val="0"/>
                        </a:spcAft>
                      </a:pPr>
                      <a:r>
                        <a:rPr lang="zh-CN" sz="1600" kern="100">
                          <a:latin typeface="Calibri"/>
                          <a:ea typeface="宋体"/>
                          <a:cs typeface="Times New Roman"/>
                        </a:rPr>
                        <a:t>民办学校</a:t>
                      </a: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15</a:t>
                      </a:r>
                      <a:endParaRPr lang="zh-CN" sz="1600" kern="100">
                        <a:latin typeface="Calibri"/>
                        <a:ea typeface="宋体"/>
                        <a:cs typeface="Times New Roman"/>
                      </a:endParaRPr>
                    </a:p>
                  </a:txBody>
                  <a:tcPr marL="68580" marR="68580" marT="0" marB="0"/>
                </a:tc>
                <a:tc>
                  <a:txBody>
                    <a:bodyPr/>
                    <a:lstStyle/>
                    <a:p>
                      <a:pPr marR="363220" algn="r">
                        <a:lnSpc>
                          <a:spcPct val="115000"/>
                        </a:lnSpc>
                        <a:spcAft>
                          <a:spcPts val="0"/>
                        </a:spcAft>
                      </a:pPr>
                      <a:r>
                        <a:rPr lang="en-US" sz="1600" kern="100">
                          <a:latin typeface="宋体"/>
                          <a:ea typeface="宋体"/>
                          <a:cs typeface="Times New Roman"/>
                        </a:rPr>
                        <a:t>516</a:t>
                      </a:r>
                      <a:endParaRPr lang="zh-CN" sz="1600" kern="100">
                        <a:latin typeface="Calibri"/>
                        <a:ea typeface="宋体"/>
                        <a:cs typeface="Times New Roman"/>
                      </a:endParaRPr>
                    </a:p>
                  </a:txBody>
                  <a:tcPr marL="68580" marR="68580" marT="0" marB="0"/>
                </a:tc>
                <a:tc>
                  <a:txBody>
                    <a:bodyPr/>
                    <a:lstStyle/>
                    <a:p>
                      <a:pPr marR="381000" algn="r">
                        <a:lnSpc>
                          <a:spcPct val="115000"/>
                        </a:lnSpc>
                        <a:spcAft>
                          <a:spcPts val="0"/>
                        </a:spcAft>
                      </a:pPr>
                      <a:r>
                        <a:rPr lang="en-US" sz="1600" kern="100" dirty="0">
                          <a:latin typeface="宋体"/>
                          <a:ea typeface="宋体"/>
                          <a:cs typeface="Times New Roman"/>
                        </a:rPr>
                        <a:t>10.1</a:t>
                      </a:r>
                      <a:endParaRPr lang="zh-CN" sz="1600" kern="100" dirty="0">
                        <a:latin typeface="Calibri"/>
                        <a:ea typeface="宋体"/>
                        <a:cs typeface="Times New Roman"/>
                      </a:endParaRPr>
                    </a:p>
                  </a:txBody>
                  <a:tcPr marL="68580" marR="68580" marT="0" marB="0"/>
                </a:tc>
                <a:tc>
                  <a:txBody>
                    <a:bodyPr/>
                    <a:lstStyle/>
                    <a:p>
                      <a:pPr marR="381000" algn="r">
                        <a:lnSpc>
                          <a:spcPct val="115000"/>
                        </a:lnSpc>
                        <a:spcAft>
                          <a:spcPts val="0"/>
                        </a:spcAft>
                      </a:pPr>
                      <a:r>
                        <a:rPr lang="en-US" sz="1600" kern="100" dirty="0">
                          <a:latin typeface="宋体"/>
                          <a:ea typeface="宋体"/>
                          <a:cs typeface="Times New Roman"/>
                        </a:rPr>
                        <a:t>9.7</a:t>
                      </a:r>
                      <a:endParaRPr lang="zh-CN" sz="1600" kern="100" dirty="0">
                        <a:latin typeface="Calibri"/>
                        <a:ea typeface="宋体"/>
                        <a:cs typeface="Times New Roman"/>
                      </a:endParaRPr>
                    </a:p>
                  </a:txBody>
                  <a:tcPr marL="68580" marR="68580" marT="0" marB="0"/>
                </a:tc>
              </a:tr>
              <a:tr h="370840">
                <a:tc>
                  <a:txBody>
                    <a:bodyPr/>
                    <a:lstStyle/>
                    <a:p>
                      <a:pPr algn="just">
                        <a:lnSpc>
                          <a:spcPct val="115000"/>
                        </a:lnSpc>
                        <a:spcAft>
                          <a:spcPts val="0"/>
                        </a:spcAft>
                      </a:pPr>
                      <a:r>
                        <a:rPr lang="zh-CN" sz="1600" b="1" kern="100" dirty="0">
                          <a:latin typeface="Calibri"/>
                          <a:ea typeface="宋体"/>
                          <a:cs typeface="Times New Roman"/>
                        </a:rPr>
                        <a:t>合计</a:t>
                      </a:r>
                      <a:endParaRPr lang="zh-CN" sz="1600" kern="100" dirty="0">
                        <a:latin typeface="Calibri"/>
                        <a:ea typeface="宋体"/>
                        <a:cs typeface="Times New Roman"/>
                      </a:endParaRPr>
                    </a:p>
                  </a:txBody>
                  <a:tcPr marL="68580" marR="68580" marT="0" marB="0">
                    <a:solidFill>
                      <a:schemeClr val="tx2">
                        <a:lumMod val="20000"/>
                        <a:lumOff val="80000"/>
                      </a:schemeClr>
                    </a:solidFill>
                  </a:tcPr>
                </a:tc>
                <a:tc>
                  <a:txBody>
                    <a:bodyPr/>
                    <a:lstStyle/>
                    <a:p>
                      <a:pPr marR="363220" algn="r">
                        <a:lnSpc>
                          <a:spcPct val="115000"/>
                        </a:lnSpc>
                        <a:spcAft>
                          <a:spcPts val="0"/>
                        </a:spcAft>
                      </a:pPr>
                      <a:r>
                        <a:rPr lang="en-US" sz="1600" kern="100" dirty="0">
                          <a:latin typeface="宋体"/>
                          <a:ea typeface="宋体"/>
                          <a:cs typeface="Times New Roman"/>
                        </a:rPr>
                        <a:t>152</a:t>
                      </a:r>
                      <a:endParaRPr lang="zh-CN" sz="1600" kern="100" dirty="0">
                        <a:latin typeface="Calibri"/>
                        <a:ea typeface="宋体"/>
                        <a:cs typeface="Times New Roman"/>
                      </a:endParaRPr>
                    </a:p>
                  </a:txBody>
                  <a:tcPr marL="68580" marR="68580" marT="0" marB="0">
                    <a:solidFill>
                      <a:schemeClr val="tx2">
                        <a:lumMod val="20000"/>
                        <a:lumOff val="80000"/>
                      </a:schemeClr>
                    </a:solidFill>
                  </a:tcPr>
                </a:tc>
                <a:tc>
                  <a:txBody>
                    <a:bodyPr/>
                    <a:lstStyle/>
                    <a:p>
                      <a:pPr marR="363220" algn="r">
                        <a:lnSpc>
                          <a:spcPct val="115000"/>
                        </a:lnSpc>
                        <a:spcAft>
                          <a:spcPts val="0"/>
                        </a:spcAft>
                      </a:pPr>
                      <a:r>
                        <a:rPr lang="en-US" sz="1600" kern="100" dirty="0">
                          <a:latin typeface="宋体"/>
                          <a:ea typeface="宋体"/>
                          <a:cs typeface="Times New Roman"/>
                        </a:rPr>
                        <a:t>5115</a:t>
                      </a:r>
                      <a:endParaRPr lang="zh-CN" sz="1600" kern="100" dirty="0">
                        <a:latin typeface="Calibri"/>
                        <a:ea typeface="宋体"/>
                        <a:cs typeface="Times New Roman"/>
                      </a:endParaRPr>
                    </a:p>
                  </a:txBody>
                  <a:tcPr marL="68580" marR="68580" marT="0" marB="0">
                    <a:solidFill>
                      <a:schemeClr val="tx2">
                        <a:lumMod val="20000"/>
                        <a:lumOff val="80000"/>
                      </a:schemeClr>
                    </a:solidFill>
                  </a:tcPr>
                </a:tc>
                <a:tc>
                  <a:txBody>
                    <a:bodyPr/>
                    <a:lstStyle/>
                    <a:p>
                      <a:pPr marR="363220" algn="r">
                        <a:lnSpc>
                          <a:spcPct val="115000"/>
                        </a:lnSpc>
                        <a:spcAft>
                          <a:spcPts val="0"/>
                        </a:spcAft>
                      </a:pPr>
                      <a:r>
                        <a:rPr lang="en-US" sz="1600" kern="100" dirty="0">
                          <a:latin typeface="宋体"/>
                          <a:ea typeface="宋体"/>
                          <a:cs typeface="Times New Roman"/>
                        </a:rPr>
                        <a:t>100.0</a:t>
                      </a:r>
                      <a:endParaRPr lang="zh-CN" sz="1600" kern="100" dirty="0">
                        <a:latin typeface="Calibri"/>
                        <a:ea typeface="宋体"/>
                        <a:cs typeface="Times New Roman"/>
                      </a:endParaRPr>
                    </a:p>
                  </a:txBody>
                  <a:tcPr marL="68580" marR="68580" marT="0" marB="0">
                    <a:solidFill>
                      <a:schemeClr val="tx2">
                        <a:lumMod val="20000"/>
                        <a:lumOff val="80000"/>
                      </a:schemeClr>
                    </a:solidFill>
                  </a:tcPr>
                </a:tc>
                <a:tc>
                  <a:txBody>
                    <a:bodyPr/>
                    <a:lstStyle/>
                    <a:p>
                      <a:pPr marR="363220" algn="r">
                        <a:lnSpc>
                          <a:spcPct val="115000"/>
                        </a:lnSpc>
                        <a:spcAft>
                          <a:spcPts val="0"/>
                        </a:spcAft>
                      </a:pPr>
                      <a:r>
                        <a:rPr lang="en-US" sz="1600" kern="100" dirty="0">
                          <a:latin typeface="宋体"/>
                          <a:ea typeface="宋体"/>
                          <a:cs typeface="Times New Roman"/>
                        </a:rPr>
                        <a:t>100.0</a:t>
                      </a:r>
                      <a:endParaRPr lang="zh-CN" sz="1600" kern="100" dirty="0">
                        <a:latin typeface="Calibri"/>
                        <a:ea typeface="宋体"/>
                        <a:cs typeface="Times New Roman"/>
                      </a:endParaRPr>
                    </a:p>
                  </a:txBody>
                  <a:tcPr marL="68580" marR="68580" marT="0" marB="0">
                    <a:solidFill>
                      <a:schemeClr val="tx2">
                        <a:lumMod val="20000"/>
                        <a:lumOff val="80000"/>
                      </a:schemeClr>
                    </a:solidFill>
                  </a:tcPr>
                </a:tc>
              </a:tr>
            </a:tbl>
          </a:graphicData>
        </a:graphic>
      </p:graphicFrame>
      <p:sp>
        <p:nvSpPr>
          <p:cNvPr id="4" name="右弧形箭头 3">
            <a:hlinkClick r:id="rId2" action="ppaction://hlinksldjump"/>
          </p:cNvPr>
          <p:cNvSpPr/>
          <p:nvPr/>
        </p:nvSpPr>
        <p:spPr>
          <a:xfrm>
            <a:off x="8775700" y="6453336"/>
            <a:ext cx="260796" cy="21602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xmlns="" val="5486307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0"/>
            <a:ext cx="8229600" cy="1143000"/>
          </a:xfrm>
        </p:spPr>
        <p:txBody>
          <a:bodyPr>
            <a:normAutofit/>
          </a:bodyPr>
          <a:lstStyle/>
          <a:p>
            <a:r>
              <a:rPr lang="en-US" altLang="zh-CN" sz="3200" dirty="0" smtClean="0"/>
              <a:t>PISA 2012</a:t>
            </a:r>
            <a:r>
              <a:rPr lang="zh-CN" altLang="en-US" sz="3200" dirty="0" smtClean="0"/>
              <a:t>上海学生总体表现</a:t>
            </a:r>
            <a:r>
              <a:rPr lang="en-US" altLang="zh-CN" sz="3200" dirty="0" smtClean="0"/>
              <a:t/>
            </a:r>
            <a:br>
              <a:rPr lang="en-US" altLang="zh-CN" sz="3200" dirty="0" smtClean="0"/>
            </a:br>
            <a:r>
              <a:rPr lang="zh-CN" altLang="en-US" sz="3200" dirty="0" smtClean="0"/>
              <a:t>（纸笔测试）</a:t>
            </a:r>
            <a:endParaRPr lang="zh-CN" altLang="en-US" sz="2800" dirty="0"/>
          </a:p>
        </p:txBody>
      </p:sp>
      <p:graphicFrame>
        <p:nvGraphicFramePr>
          <p:cNvPr id="4" name="内容占位符 3"/>
          <p:cNvGraphicFramePr>
            <a:graphicFrameLocks noGrp="1"/>
          </p:cNvGraphicFramePr>
          <p:nvPr>
            <p:ph idx="1"/>
          </p:nvPr>
        </p:nvGraphicFramePr>
        <p:xfrm>
          <a:off x="395536" y="1268760"/>
          <a:ext cx="8517636" cy="4820920"/>
        </p:xfrm>
        <a:graphic>
          <a:graphicData uri="http://schemas.openxmlformats.org/drawingml/2006/table">
            <a:tbl>
              <a:tblPr firstRow="1" bandRow="1">
                <a:tableStyleId>{5C22544A-7EE6-4342-B048-85BDC9FD1C3A}</a:tableStyleId>
              </a:tblPr>
              <a:tblGrid>
                <a:gridCol w="1152132"/>
                <a:gridCol w="740676"/>
                <a:gridCol w="946404"/>
                <a:gridCol w="946404"/>
                <a:gridCol w="946404"/>
                <a:gridCol w="946404"/>
                <a:gridCol w="946404"/>
                <a:gridCol w="946404"/>
                <a:gridCol w="946404"/>
              </a:tblGrid>
              <a:tr h="370840">
                <a:tc gridSpan="3">
                  <a:txBody>
                    <a:bodyPr/>
                    <a:lstStyle/>
                    <a:p>
                      <a:pPr algn="ctr"/>
                      <a:r>
                        <a:rPr lang="zh-CN" altLang="en-US" dirty="0" smtClean="0">
                          <a:solidFill>
                            <a:schemeClr val="tx1"/>
                          </a:solidFill>
                        </a:rPr>
                        <a:t>数学</a:t>
                      </a:r>
                      <a:endParaRPr lang="zh-CN" altLang="en-US" dirty="0">
                        <a:solidFill>
                          <a:schemeClr val="tx1"/>
                        </a:solidFill>
                      </a:endParaRPr>
                    </a:p>
                  </a:txBody>
                  <a:tcPr anchor="ctr">
                    <a:solidFill>
                      <a:schemeClr val="tx2">
                        <a:lumMod val="40000"/>
                        <a:lumOff val="60000"/>
                      </a:schemeClr>
                    </a:solidFill>
                  </a:tcPr>
                </a:tc>
                <a:tc hMerge="1">
                  <a:txBody>
                    <a:bodyPr/>
                    <a:lstStyle/>
                    <a:p>
                      <a:endParaRPr lang="zh-CN" altLang="en-US" dirty="0"/>
                    </a:p>
                  </a:txBody>
                  <a:tcPr/>
                </a:tc>
                <a:tc hMerge="1">
                  <a:txBody>
                    <a:bodyPr/>
                    <a:lstStyle/>
                    <a:p>
                      <a:endParaRPr lang="zh-CN" altLang="en-US" dirty="0"/>
                    </a:p>
                  </a:txBody>
                  <a:tcPr/>
                </a:tc>
                <a:tc gridSpan="3">
                  <a:txBody>
                    <a:bodyPr/>
                    <a:lstStyle/>
                    <a:p>
                      <a:pPr algn="ctr"/>
                      <a:r>
                        <a:rPr lang="zh-CN" altLang="en-US" dirty="0" smtClean="0">
                          <a:solidFill>
                            <a:schemeClr val="tx1"/>
                          </a:solidFill>
                        </a:rPr>
                        <a:t>阅读</a:t>
                      </a:r>
                      <a:endParaRPr lang="zh-CN" altLang="en-US" dirty="0">
                        <a:solidFill>
                          <a:schemeClr val="tx1"/>
                        </a:solidFill>
                      </a:endParaRPr>
                    </a:p>
                  </a:txBody>
                  <a:tcPr anchor="ctr">
                    <a:solidFill>
                      <a:schemeClr val="accent2">
                        <a:lumMod val="40000"/>
                        <a:lumOff val="60000"/>
                      </a:schemeClr>
                    </a:solidFill>
                  </a:tcPr>
                </a:tc>
                <a:tc hMerge="1">
                  <a:txBody>
                    <a:bodyPr/>
                    <a:lstStyle/>
                    <a:p>
                      <a:endParaRPr lang="zh-CN" altLang="en-US" dirty="0"/>
                    </a:p>
                  </a:txBody>
                  <a:tcPr/>
                </a:tc>
                <a:tc hMerge="1">
                  <a:txBody>
                    <a:bodyPr/>
                    <a:lstStyle/>
                    <a:p>
                      <a:endParaRPr lang="zh-CN" altLang="en-US" dirty="0"/>
                    </a:p>
                  </a:txBody>
                  <a:tcPr/>
                </a:tc>
                <a:tc gridSpan="3">
                  <a:txBody>
                    <a:bodyPr/>
                    <a:lstStyle/>
                    <a:p>
                      <a:pPr algn="ctr"/>
                      <a:r>
                        <a:rPr lang="zh-CN" altLang="en-US" dirty="0" smtClean="0">
                          <a:solidFill>
                            <a:schemeClr val="tx1"/>
                          </a:solidFill>
                        </a:rPr>
                        <a:t>科学（理科）</a:t>
                      </a:r>
                      <a:endParaRPr lang="zh-CN" altLang="en-US" dirty="0">
                        <a:solidFill>
                          <a:schemeClr val="tx1"/>
                        </a:solidFill>
                      </a:endParaRPr>
                    </a:p>
                  </a:txBody>
                  <a:tcPr anchor="ctr">
                    <a:solidFill>
                      <a:srgbClr val="92D050"/>
                    </a:solidFill>
                  </a:tcPr>
                </a:tc>
                <a:tc hMerge="1">
                  <a:txBody>
                    <a:bodyPr/>
                    <a:lstStyle/>
                    <a:p>
                      <a:endParaRPr lang="zh-CN" altLang="en-US" dirty="0"/>
                    </a:p>
                  </a:txBody>
                  <a:tcPr/>
                </a:tc>
                <a:tc hMerge="1">
                  <a:txBody>
                    <a:bodyPr/>
                    <a:lstStyle/>
                    <a:p>
                      <a:endParaRPr lang="zh-CN" altLang="en-US" dirty="0"/>
                    </a:p>
                  </a:txBody>
                  <a:tcPr/>
                </a:tc>
              </a:tr>
              <a:tr h="370840">
                <a:tc>
                  <a:txBody>
                    <a:bodyPr/>
                    <a:lstStyle/>
                    <a:p>
                      <a:pPr algn="ctr"/>
                      <a:endParaRPr lang="zh-CN" altLang="en-US" dirty="0"/>
                    </a:p>
                  </a:txBody>
                  <a:tcPr anchor="ctr">
                    <a:solidFill>
                      <a:schemeClr val="tx2">
                        <a:lumMod val="40000"/>
                        <a:lumOff val="60000"/>
                      </a:schemeClr>
                    </a:solidFill>
                  </a:tcPr>
                </a:tc>
                <a:tc>
                  <a:txBody>
                    <a:bodyPr/>
                    <a:lstStyle/>
                    <a:p>
                      <a:pPr algn="ctr"/>
                      <a:r>
                        <a:rPr lang="zh-CN" altLang="en-US" b="1" dirty="0" smtClean="0"/>
                        <a:t>成绩</a:t>
                      </a:r>
                      <a:endParaRPr lang="zh-CN" altLang="en-US" b="1" dirty="0"/>
                    </a:p>
                  </a:txBody>
                  <a:tcPr anchor="ctr">
                    <a:solidFill>
                      <a:schemeClr val="tx2">
                        <a:lumMod val="40000"/>
                        <a:lumOff val="60000"/>
                      </a:schemeClr>
                    </a:solidFill>
                  </a:tcPr>
                </a:tc>
                <a:tc>
                  <a:txBody>
                    <a:bodyPr/>
                    <a:lstStyle/>
                    <a:p>
                      <a:pPr algn="ctr"/>
                      <a:r>
                        <a:rPr lang="zh-CN" altLang="en-US" b="1" dirty="0" smtClean="0"/>
                        <a:t>标准误</a:t>
                      </a:r>
                      <a:endParaRPr lang="zh-CN" altLang="en-US" b="1" dirty="0"/>
                    </a:p>
                  </a:txBody>
                  <a:tcPr anchor="ctr">
                    <a:solidFill>
                      <a:schemeClr val="tx2">
                        <a:lumMod val="40000"/>
                        <a:lumOff val="60000"/>
                      </a:schemeClr>
                    </a:solidFill>
                  </a:tcPr>
                </a:tc>
                <a:tc>
                  <a:txBody>
                    <a:bodyPr/>
                    <a:lstStyle/>
                    <a:p>
                      <a:pPr algn="ctr"/>
                      <a:endParaRPr lang="zh-CN" altLang="en-US" b="1" dirty="0"/>
                    </a:p>
                  </a:txBody>
                  <a:tcPr anchor="ctr">
                    <a:solidFill>
                      <a:schemeClr val="accent2">
                        <a:lumMod val="40000"/>
                        <a:lumOff val="60000"/>
                      </a:schemeClr>
                    </a:solidFill>
                  </a:tcPr>
                </a:tc>
                <a:tc>
                  <a:txBody>
                    <a:bodyPr/>
                    <a:lstStyle/>
                    <a:p>
                      <a:pPr algn="ctr"/>
                      <a:r>
                        <a:rPr lang="zh-CN" altLang="en-US" b="1" dirty="0" smtClean="0"/>
                        <a:t>成绩</a:t>
                      </a:r>
                      <a:endParaRPr lang="zh-CN" altLang="en-US" b="1" dirty="0"/>
                    </a:p>
                  </a:txBody>
                  <a:tcPr anchor="ctr">
                    <a:solidFill>
                      <a:schemeClr val="accent2">
                        <a:lumMod val="40000"/>
                        <a:lumOff val="60000"/>
                      </a:schemeClr>
                    </a:solidFill>
                  </a:tcPr>
                </a:tc>
                <a:tc>
                  <a:txBody>
                    <a:bodyPr/>
                    <a:lstStyle/>
                    <a:p>
                      <a:pPr algn="ctr"/>
                      <a:r>
                        <a:rPr lang="zh-CN" altLang="en-US" b="1" dirty="0" smtClean="0"/>
                        <a:t>标准误</a:t>
                      </a:r>
                      <a:endParaRPr lang="zh-CN" altLang="en-US" b="1" dirty="0"/>
                    </a:p>
                  </a:txBody>
                  <a:tcPr anchor="ctr">
                    <a:solidFill>
                      <a:schemeClr val="accent2">
                        <a:lumMod val="40000"/>
                        <a:lumOff val="60000"/>
                      </a:schemeClr>
                    </a:solidFill>
                  </a:tcPr>
                </a:tc>
                <a:tc>
                  <a:txBody>
                    <a:bodyPr/>
                    <a:lstStyle/>
                    <a:p>
                      <a:pPr algn="ctr"/>
                      <a:endParaRPr lang="zh-CN" altLang="en-US" b="1" dirty="0"/>
                    </a:p>
                  </a:txBody>
                  <a:tcPr anchor="ctr">
                    <a:solidFill>
                      <a:srgbClr val="92D050"/>
                    </a:solidFill>
                  </a:tcPr>
                </a:tc>
                <a:tc>
                  <a:txBody>
                    <a:bodyPr/>
                    <a:lstStyle/>
                    <a:p>
                      <a:pPr algn="ctr"/>
                      <a:r>
                        <a:rPr lang="zh-CN" altLang="en-US" b="1" dirty="0" smtClean="0"/>
                        <a:t>成绩</a:t>
                      </a:r>
                      <a:endParaRPr lang="zh-CN" altLang="en-US" b="1" dirty="0"/>
                    </a:p>
                  </a:txBody>
                  <a:tcPr anchor="ctr">
                    <a:solidFill>
                      <a:srgbClr val="92D050"/>
                    </a:solidFill>
                  </a:tcPr>
                </a:tc>
                <a:tc>
                  <a:txBody>
                    <a:bodyPr/>
                    <a:lstStyle/>
                    <a:p>
                      <a:pPr algn="ctr"/>
                      <a:r>
                        <a:rPr lang="zh-CN" altLang="en-US" b="1" dirty="0" smtClean="0"/>
                        <a:t>标准误</a:t>
                      </a:r>
                      <a:endParaRPr lang="zh-CN" altLang="en-US" b="1" dirty="0"/>
                    </a:p>
                  </a:txBody>
                  <a:tcPr anchor="ctr">
                    <a:solidFill>
                      <a:srgbClr val="92D050"/>
                    </a:solidFill>
                  </a:tcPr>
                </a:tc>
              </a:tr>
              <a:tr h="370840">
                <a:tc>
                  <a:txBody>
                    <a:bodyPr/>
                    <a:lstStyle/>
                    <a:p>
                      <a:pPr algn="just">
                        <a:spcAft>
                          <a:spcPts val="0"/>
                        </a:spcAft>
                      </a:pPr>
                      <a:r>
                        <a:rPr lang="zh-CN" sz="1600" kern="100" spc="-100" dirty="0">
                          <a:latin typeface="Calibri"/>
                          <a:ea typeface="宋体"/>
                          <a:cs typeface="Times New Roman"/>
                        </a:rPr>
                        <a:t>中国上海</a:t>
                      </a:r>
                    </a:p>
                  </a:txBody>
                  <a:tcPr marL="68580" marR="68580" marT="0" marB="0" anchor="ctr">
                    <a:solidFill>
                      <a:srgbClr val="FFFF00"/>
                    </a:solidFill>
                  </a:tcP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613</a:t>
                      </a:r>
                    </a:p>
                  </a:txBody>
                  <a:tcPr marL="9525" marR="9525" marT="9525" marB="0" anchor="ctr">
                    <a:solidFill>
                      <a:srgbClr val="FFFF00"/>
                    </a:solidFill>
                  </a:tcP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3.3 </a:t>
                      </a:r>
                    </a:p>
                  </a:txBody>
                  <a:tcPr marL="9525" marR="9525" marT="9525" marB="0" anchor="ctr">
                    <a:solidFill>
                      <a:srgbClr val="FFFF00"/>
                    </a:solidFill>
                  </a:tcPr>
                </a:tc>
                <a:tc>
                  <a:txBody>
                    <a:bodyPr/>
                    <a:lstStyle/>
                    <a:p>
                      <a:pPr algn="just">
                        <a:spcAft>
                          <a:spcPts val="0"/>
                        </a:spcAft>
                      </a:pPr>
                      <a:r>
                        <a:rPr lang="zh-CN" sz="1600" kern="100" spc="-100" dirty="0">
                          <a:latin typeface="Calibri"/>
                          <a:ea typeface="宋体"/>
                          <a:cs typeface="Times New Roman"/>
                        </a:rPr>
                        <a:t>中国上海</a:t>
                      </a:r>
                    </a:p>
                  </a:txBody>
                  <a:tcPr marL="68580" marR="68580" marT="0" marB="0" anchor="ctr">
                    <a:solidFill>
                      <a:srgbClr val="FFFF00"/>
                    </a:solidFill>
                  </a:tcP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570</a:t>
                      </a:r>
                    </a:p>
                  </a:txBody>
                  <a:tcPr marL="9525" marR="9525" marT="9525" marB="0" anchor="ctr">
                    <a:solidFill>
                      <a:srgbClr val="FFFF00"/>
                    </a:solidFill>
                  </a:tcP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2.9 </a:t>
                      </a:r>
                    </a:p>
                  </a:txBody>
                  <a:tcPr marL="9525" marR="9525" marT="9525" marB="0" anchor="ctr">
                    <a:solidFill>
                      <a:srgbClr val="FFFF00"/>
                    </a:solidFill>
                  </a:tcPr>
                </a:tc>
                <a:tc>
                  <a:txBody>
                    <a:bodyPr/>
                    <a:lstStyle/>
                    <a:p>
                      <a:pPr algn="just">
                        <a:spcAft>
                          <a:spcPts val="0"/>
                        </a:spcAft>
                      </a:pPr>
                      <a:r>
                        <a:rPr lang="zh-CN" sz="1600" kern="100" spc="-100" dirty="0">
                          <a:latin typeface="Calibri"/>
                          <a:ea typeface="宋体"/>
                          <a:cs typeface="Times New Roman"/>
                        </a:rPr>
                        <a:t>中国上海</a:t>
                      </a:r>
                    </a:p>
                  </a:txBody>
                  <a:tcPr marL="68580" marR="68580" marT="0" marB="0" anchor="ctr">
                    <a:solidFill>
                      <a:srgbClr val="FFFF00"/>
                    </a:solidFill>
                  </a:tcP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580</a:t>
                      </a:r>
                    </a:p>
                  </a:txBody>
                  <a:tcPr marL="9525" marR="9525" marT="9525" marB="0" anchor="ctr">
                    <a:solidFill>
                      <a:srgbClr val="FFFF00"/>
                    </a:solidFill>
                  </a:tcP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3.0 </a:t>
                      </a:r>
                    </a:p>
                  </a:txBody>
                  <a:tcPr marL="9525" marR="9525" marT="9525" marB="0" anchor="ctr">
                    <a:solidFill>
                      <a:srgbClr val="FFFF00"/>
                    </a:solidFill>
                  </a:tcPr>
                </a:tc>
              </a:tr>
              <a:tr h="370840">
                <a:tc>
                  <a:txBody>
                    <a:bodyPr/>
                    <a:lstStyle/>
                    <a:p>
                      <a:pPr algn="just">
                        <a:spcAft>
                          <a:spcPts val="0"/>
                        </a:spcAft>
                      </a:pPr>
                      <a:r>
                        <a:rPr lang="zh-CN" sz="1600" kern="100" dirty="0">
                          <a:latin typeface="Calibri"/>
                          <a:ea typeface="宋体"/>
                          <a:cs typeface="Times New Roman"/>
                        </a:rPr>
                        <a:t>上海</a:t>
                      </a:r>
                      <a:r>
                        <a:rPr lang="en-US" sz="1600" kern="100" dirty="0">
                          <a:latin typeface="Calibri"/>
                          <a:ea typeface="宋体"/>
                          <a:cs typeface="Times New Roman"/>
                        </a:rPr>
                        <a:t>09</a:t>
                      </a:r>
                      <a:endParaRPr lang="zh-CN" sz="1600" kern="100" dirty="0">
                        <a:latin typeface="Calibri"/>
                        <a:ea typeface="宋体"/>
                        <a:cs typeface="Times New Roman"/>
                      </a:endParaRPr>
                    </a:p>
                  </a:txBody>
                  <a:tcPr marL="68580" marR="68580" marT="0" marB="0" anchor="ctr">
                    <a:solidFill>
                      <a:srgbClr val="FFFF00"/>
                    </a:solidFill>
                  </a:tcPr>
                </a:tc>
                <a:tc>
                  <a:txBody>
                    <a:bodyPr/>
                    <a:lstStyle/>
                    <a:p>
                      <a:pPr marL="0" algn="ctr" defTabSz="914400" rtl="0" eaLnBrk="1" fontAlgn="b" latinLnBrk="0" hangingPunct="1"/>
                      <a:r>
                        <a:rPr lang="en-US" altLang="zh-CN" sz="1600" b="0" i="0" u="none" strike="noStrike" kern="1200" dirty="0" smtClean="0">
                          <a:solidFill>
                            <a:srgbClr val="000000"/>
                          </a:solidFill>
                          <a:latin typeface="Arial Unicode MS" pitchFamily="34" charset="-122"/>
                          <a:ea typeface="Arial Unicode MS" pitchFamily="34" charset="-122"/>
                          <a:cs typeface="Arial Unicode MS" pitchFamily="34" charset="-122"/>
                        </a:rPr>
                        <a:t>600</a:t>
                      </a:r>
                      <a:endParaRPr lang="en-US" altLang="zh-CN" sz="1600" b="0" i="0" u="none" strike="noStrike" kern="1200"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solidFill>
                      <a:srgbClr val="FFFF00"/>
                    </a:solidFill>
                  </a:tcPr>
                </a:tc>
                <a:tc>
                  <a:txBody>
                    <a:bodyPr/>
                    <a:lstStyle/>
                    <a:p>
                      <a:pPr marL="0" algn="ctr" defTabSz="914400" rtl="0" eaLnBrk="1" fontAlgn="b" latinLnBrk="0" hangingPunct="1"/>
                      <a:r>
                        <a:rPr lang="en-US" altLang="zh-CN" sz="1600" b="0" i="0" u="none" strike="noStrike" kern="1200" dirty="0" smtClean="0">
                          <a:solidFill>
                            <a:srgbClr val="000000"/>
                          </a:solidFill>
                          <a:latin typeface="Arial Unicode MS" pitchFamily="34" charset="-122"/>
                          <a:ea typeface="Arial Unicode MS" pitchFamily="34" charset="-122"/>
                          <a:cs typeface="Arial Unicode MS" pitchFamily="34" charset="-122"/>
                        </a:rPr>
                        <a:t>2.8</a:t>
                      </a:r>
                      <a:endParaRPr lang="en-US" altLang="zh-CN" sz="1600" b="0" i="0" u="none" strike="noStrike" kern="1200"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solidFill>
                      <a:srgbClr val="FFFF00"/>
                    </a:solidFill>
                  </a:tcPr>
                </a:tc>
                <a:tc>
                  <a:txBody>
                    <a:bodyPr/>
                    <a:lstStyle/>
                    <a:p>
                      <a:pPr algn="just">
                        <a:spcAft>
                          <a:spcPts val="0"/>
                        </a:spcAft>
                      </a:pPr>
                      <a:r>
                        <a:rPr lang="zh-CN" sz="1600" kern="100">
                          <a:latin typeface="Calibri"/>
                          <a:ea typeface="宋体"/>
                          <a:cs typeface="Times New Roman"/>
                        </a:rPr>
                        <a:t>上海</a:t>
                      </a:r>
                      <a:r>
                        <a:rPr lang="en-US" sz="1600" kern="100">
                          <a:latin typeface="Calibri"/>
                          <a:ea typeface="宋体"/>
                          <a:cs typeface="Times New Roman"/>
                        </a:rPr>
                        <a:t>09</a:t>
                      </a:r>
                      <a:endParaRPr lang="zh-CN" sz="1600" kern="100">
                        <a:latin typeface="Calibri"/>
                        <a:ea typeface="宋体"/>
                        <a:cs typeface="Times New Roman"/>
                      </a:endParaRPr>
                    </a:p>
                  </a:txBody>
                  <a:tcPr marL="68580" marR="68580" marT="0" marB="0" anchor="ctr">
                    <a:solidFill>
                      <a:srgbClr val="FFFF00"/>
                    </a:solidFill>
                  </a:tcPr>
                </a:tc>
                <a:tc>
                  <a:txBody>
                    <a:bodyPr/>
                    <a:lstStyle/>
                    <a:p>
                      <a:pPr marL="0" algn="ctr" defTabSz="914400" rtl="0" eaLnBrk="1" fontAlgn="b" latinLnBrk="0" hangingPunct="1"/>
                      <a:r>
                        <a:rPr lang="en-US" altLang="zh-CN" sz="1600" b="0" i="0" u="none" strike="noStrike" kern="1200" dirty="0" smtClean="0">
                          <a:solidFill>
                            <a:srgbClr val="000000"/>
                          </a:solidFill>
                          <a:latin typeface="Arial Unicode MS" pitchFamily="34" charset="-122"/>
                          <a:ea typeface="Arial Unicode MS" pitchFamily="34" charset="-122"/>
                          <a:cs typeface="Arial Unicode MS" pitchFamily="34" charset="-122"/>
                        </a:rPr>
                        <a:t>556</a:t>
                      </a:r>
                      <a:endParaRPr lang="en-US" altLang="zh-CN" sz="1600" b="0" i="0" u="none" strike="noStrike" kern="1200"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solidFill>
                      <a:srgbClr val="FFFF00"/>
                    </a:solidFill>
                  </a:tcPr>
                </a:tc>
                <a:tc>
                  <a:txBody>
                    <a:bodyPr/>
                    <a:lstStyle/>
                    <a:p>
                      <a:pPr marL="0" algn="ctr" defTabSz="914400" rtl="0" eaLnBrk="1" fontAlgn="b" latinLnBrk="0" hangingPunct="1"/>
                      <a:r>
                        <a:rPr lang="en-US" altLang="zh-CN" sz="1600" b="0" i="0" u="none" strike="noStrike" kern="1200" dirty="0" smtClean="0">
                          <a:solidFill>
                            <a:srgbClr val="000000"/>
                          </a:solidFill>
                          <a:latin typeface="Arial Unicode MS" pitchFamily="34" charset="-122"/>
                          <a:ea typeface="Arial Unicode MS" pitchFamily="34" charset="-122"/>
                          <a:cs typeface="Arial Unicode MS" pitchFamily="34" charset="-122"/>
                        </a:rPr>
                        <a:t>2.4</a:t>
                      </a:r>
                      <a:endParaRPr lang="en-US" altLang="zh-CN" sz="1600" b="0" i="0" u="none" strike="noStrike" kern="1200"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solidFill>
                      <a:srgbClr val="FFFF00"/>
                    </a:solidFill>
                  </a:tcPr>
                </a:tc>
                <a:tc>
                  <a:txBody>
                    <a:bodyPr/>
                    <a:lstStyle/>
                    <a:p>
                      <a:pPr algn="just">
                        <a:spcAft>
                          <a:spcPts val="0"/>
                        </a:spcAft>
                      </a:pPr>
                      <a:r>
                        <a:rPr lang="zh-CN" sz="1600" kern="100" dirty="0">
                          <a:latin typeface="Calibri"/>
                          <a:ea typeface="宋体"/>
                          <a:cs typeface="Times New Roman"/>
                        </a:rPr>
                        <a:t>上海</a:t>
                      </a:r>
                      <a:r>
                        <a:rPr lang="en-US" sz="1600" kern="100" dirty="0">
                          <a:latin typeface="Calibri"/>
                          <a:ea typeface="宋体"/>
                          <a:cs typeface="Times New Roman"/>
                        </a:rPr>
                        <a:t>09</a:t>
                      </a:r>
                      <a:endParaRPr lang="zh-CN" sz="1600" kern="100" dirty="0">
                        <a:latin typeface="Calibri"/>
                        <a:ea typeface="宋体"/>
                        <a:cs typeface="Times New Roman"/>
                      </a:endParaRPr>
                    </a:p>
                  </a:txBody>
                  <a:tcPr marL="68580" marR="68580" marT="0" marB="0" anchor="ctr">
                    <a:solidFill>
                      <a:srgbClr val="FFFF00"/>
                    </a:solidFill>
                  </a:tcPr>
                </a:tc>
                <a:tc>
                  <a:txBody>
                    <a:bodyPr/>
                    <a:lstStyle/>
                    <a:p>
                      <a:pPr marL="0" algn="ctr" defTabSz="914400" rtl="0" eaLnBrk="1" fontAlgn="b" latinLnBrk="0" hangingPunct="1"/>
                      <a:r>
                        <a:rPr lang="en-US" altLang="zh-CN" sz="1600" b="0" i="0" u="none" strike="noStrike" kern="1200" dirty="0" smtClean="0">
                          <a:solidFill>
                            <a:srgbClr val="000000"/>
                          </a:solidFill>
                          <a:latin typeface="Arial Unicode MS" pitchFamily="34" charset="-122"/>
                          <a:ea typeface="Arial Unicode MS" pitchFamily="34" charset="-122"/>
                          <a:cs typeface="Arial Unicode MS" pitchFamily="34" charset="-122"/>
                        </a:rPr>
                        <a:t>575</a:t>
                      </a:r>
                      <a:endParaRPr lang="en-US" altLang="zh-CN" sz="1600" b="0" i="0" u="none" strike="noStrike" kern="1200"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solidFill>
                      <a:srgbClr val="FFFF00"/>
                    </a:solidFill>
                  </a:tcPr>
                </a:tc>
                <a:tc>
                  <a:txBody>
                    <a:bodyPr/>
                    <a:lstStyle/>
                    <a:p>
                      <a:pPr marL="0" algn="ctr" defTabSz="914400" rtl="0" eaLnBrk="1" fontAlgn="b" latinLnBrk="0" hangingPunct="1"/>
                      <a:r>
                        <a:rPr lang="en-US" altLang="zh-CN" sz="1600" b="0" i="0" u="none" strike="noStrike" kern="1200" dirty="0" smtClean="0">
                          <a:solidFill>
                            <a:srgbClr val="000000"/>
                          </a:solidFill>
                          <a:latin typeface="Arial Unicode MS" pitchFamily="34" charset="-122"/>
                          <a:ea typeface="Arial Unicode MS" pitchFamily="34" charset="-122"/>
                          <a:cs typeface="Arial Unicode MS" pitchFamily="34" charset="-122"/>
                        </a:rPr>
                        <a:t>2.3</a:t>
                      </a:r>
                      <a:endParaRPr lang="en-US" altLang="zh-CN" sz="1600" b="0" i="0" u="none" strike="noStrike" kern="1200"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solidFill>
                      <a:srgbClr val="FFFF00"/>
                    </a:solidFill>
                  </a:tcPr>
                </a:tc>
              </a:tr>
              <a:tr h="370840">
                <a:tc>
                  <a:txBody>
                    <a:bodyPr/>
                    <a:lstStyle/>
                    <a:p>
                      <a:pPr algn="just">
                        <a:spcAft>
                          <a:spcPts val="0"/>
                        </a:spcAft>
                      </a:pPr>
                      <a:r>
                        <a:rPr lang="zh-CN" sz="1600" kern="100" dirty="0">
                          <a:latin typeface="Calibri"/>
                          <a:ea typeface="宋体"/>
                          <a:cs typeface="Times New Roman"/>
                        </a:rPr>
                        <a:t>新加坡</a:t>
                      </a:r>
                    </a:p>
                  </a:txBody>
                  <a:tcPr marL="68580" marR="68580" marT="0" marB="0" anchor="ctr"/>
                </a:tc>
                <a:tc>
                  <a:txBody>
                    <a:bodyPr/>
                    <a:lstStyle/>
                    <a:p>
                      <a:pPr algn="ctr" fontAlgn="b"/>
                      <a:r>
                        <a:rPr lang="en-US" altLang="zh-CN" sz="1600" b="0" i="0" u="none" strike="noStrike">
                          <a:solidFill>
                            <a:srgbClr val="000000"/>
                          </a:solidFill>
                          <a:latin typeface="Arial Unicode MS" pitchFamily="34" charset="-122"/>
                          <a:ea typeface="Arial Unicode MS" pitchFamily="34" charset="-122"/>
                          <a:cs typeface="Arial Unicode MS" pitchFamily="34" charset="-122"/>
                        </a:rPr>
                        <a:t>573</a:t>
                      </a:r>
                    </a:p>
                  </a:txBody>
                  <a:tcPr marL="9525" marR="9525" marT="9525" marB="0" anchor="ctr"/>
                </a:tc>
                <a:tc>
                  <a:txBody>
                    <a:bodyPr/>
                    <a:lstStyle/>
                    <a:p>
                      <a:pPr algn="ctr" fontAlgn="b"/>
                      <a:r>
                        <a:rPr lang="en-US" altLang="zh-CN" sz="1600" b="0" i="0" u="none" strike="noStrike">
                          <a:solidFill>
                            <a:srgbClr val="000000"/>
                          </a:solidFill>
                          <a:latin typeface="Arial Unicode MS" pitchFamily="34" charset="-122"/>
                          <a:ea typeface="Arial Unicode MS" pitchFamily="34" charset="-122"/>
                          <a:cs typeface="Arial Unicode MS" pitchFamily="34" charset="-122"/>
                        </a:rPr>
                        <a:t>1.3 </a:t>
                      </a:r>
                    </a:p>
                  </a:txBody>
                  <a:tcPr marL="9525" marR="9525" marT="9525" marB="0" anchor="ctr"/>
                </a:tc>
                <a:tc>
                  <a:txBody>
                    <a:bodyPr/>
                    <a:lstStyle/>
                    <a:p>
                      <a:pPr algn="just">
                        <a:spcAft>
                          <a:spcPts val="0"/>
                        </a:spcAft>
                      </a:pPr>
                      <a:r>
                        <a:rPr lang="zh-CN" sz="1600" kern="100" spc="-100" dirty="0">
                          <a:latin typeface="Calibri"/>
                          <a:ea typeface="宋体"/>
                          <a:cs typeface="Times New Roman"/>
                        </a:rPr>
                        <a:t>中国香港</a:t>
                      </a:r>
                    </a:p>
                  </a:txBody>
                  <a:tcPr marL="68580" marR="68580" marT="0" marB="0" anchor="ct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545</a:t>
                      </a:r>
                    </a:p>
                  </a:txBody>
                  <a:tcPr marL="9525" marR="9525" marT="9525" marB="0" anchor="ct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2.8 </a:t>
                      </a:r>
                    </a:p>
                  </a:txBody>
                  <a:tcPr marL="9525" marR="9525" marT="9525" marB="0" anchor="ctr"/>
                </a:tc>
                <a:tc>
                  <a:txBody>
                    <a:bodyPr/>
                    <a:lstStyle/>
                    <a:p>
                      <a:pPr algn="just">
                        <a:spcAft>
                          <a:spcPts val="0"/>
                        </a:spcAft>
                      </a:pPr>
                      <a:r>
                        <a:rPr lang="zh-CN" sz="1600" kern="100" spc="-100" dirty="0">
                          <a:latin typeface="Calibri"/>
                          <a:ea typeface="宋体"/>
                          <a:cs typeface="Times New Roman"/>
                        </a:rPr>
                        <a:t>中国香港</a:t>
                      </a:r>
                    </a:p>
                  </a:txBody>
                  <a:tcPr marL="68580" marR="68580" marT="0" marB="0" anchor="ct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555</a:t>
                      </a:r>
                    </a:p>
                  </a:txBody>
                  <a:tcPr marL="9525" marR="9525" marT="9525" marB="0" anchor="ct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2.6 </a:t>
                      </a:r>
                    </a:p>
                  </a:txBody>
                  <a:tcPr marL="9525" marR="9525" marT="9525" marB="0" anchor="ctr"/>
                </a:tc>
              </a:tr>
              <a:tr h="370840">
                <a:tc>
                  <a:txBody>
                    <a:bodyPr/>
                    <a:lstStyle/>
                    <a:p>
                      <a:pPr algn="just">
                        <a:spcAft>
                          <a:spcPts val="0"/>
                        </a:spcAft>
                      </a:pPr>
                      <a:r>
                        <a:rPr lang="zh-CN" sz="1600" kern="100" spc="-100" dirty="0">
                          <a:latin typeface="Calibri"/>
                          <a:ea typeface="宋体"/>
                          <a:cs typeface="Times New Roman"/>
                        </a:rPr>
                        <a:t>中国香港</a:t>
                      </a:r>
                    </a:p>
                  </a:txBody>
                  <a:tcPr marL="68580" marR="68580" marT="0" marB="0" anchor="ctr"/>
                </a:tc>
                <a:tc>
                  <a:txBody>
                    <a:bodyPr/>
                    <a:lstStyle/>
                    <a:p>
                      <a:pPr algn="ctr" fontAlgn="b"/>
                      <a:r>
                        <a:rPr lang="en-US" altLang="zh-CN" sz="1600" b="0" i="0" u="none" strike="noStrike">
                          <a:solidFill>
                            <a:srgbClr val="000000"/>
                          </a:solidFill>
                          <a:latin typeface="Arial Unicode MS" pitchFamily="34" charset="-122"/>
                          <a:ea typeface="Arial Unicode MS" pitchFamily="34" charset="-122"/>
                          <a:cs typeface="Arial Unicode MS" pitchFamily="34" charset="-122"/>
                        </a:rPr>
                        <a:t>561</a:t>
                      </a:r>
                    </a:p>
                  </a:txBody>
                  <a:tcPr marL="9525" marR="9525" marT="9525" marB="0" anchor="ct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3.2 </a:t>
                      </a:r>
                    </a:p>
                  </a:txBody>
                  <a:tcPr marL="9525" marR="9525" marT="9525" marB="0" anchor="ctr"/>
                </a:tc>
                <a:tc>
                  <a:txBody>
                    <a:bodyPr/>
                    <a:lstStyle/>
                    <a:p>
                      <a:pPr algn="just">
                        <a:spcAft>
                          <a:spcPts val="0"/>
                        </a:spcAft>
                      </a:pPr>
                      <a:r>
                        <a:rPr lang="zh-CN" sz="1600" kern="100" dirty="0">
                          <a:latin typeface="Calibri"/>
                          <a:ea typeface="宋体"/>
                          <a:cs typeface="Times New Roman"/>
                        </a:rPr>
                        <a:t>新加坡</a:t>
                      </a:r>
                    </a:p>
                  </a:txBody>
                  <a:tcPr marL="68580" marR="68580" marT="0" marB="0" anchor="ct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542</a:t>
                      </a:r>
                    </a:p>
                  </a:txBody>
                  <a:tcPr marL="9525" marR="9525" marT="9525" marB="0" anchor="ctr"/>
                </a:tc>
                <a:tc>
                  <a:txBody>
                    <a:bodyPr/>
                    <a:lstStyle/>
                    <a:p>
                      <a:pPr algn="ctr" fontAlgn="b"/>
                      <a:r>
                        <a:rPr lang="en-US" altLang="zh-CN" sz="1600" b="0" i="0" u="none" strike="noStrike">
                          <a:solidFill>
                            <a:srgbClr val="000000"/>
                          </a:solidFill>
                          <a:latin typeface="Arial Unicode MS" pitchFamily="34" charset="-122"/>
                          <a:ea typeface="Arial Unicode MS" pitchFamily="34" charset="-122"/>
                          <a:cs typeface="Arial Unicode MS" pitchFamily="34" charset="-122"/>
                        </a:rPr>
                        <a:t>1.4 </a:t>
                      </a:r>
                    </a:p>
                  </a:txBody>
                  <a:tcPr marL="9525" marR="9525" marT="9525" marB="0" anchor="ctr"/>
                </a:tc>
                <a:tc>
                  <a:txBody>
                    <a:bodyPr/>
                    <a:lstStyle/>
                    <a:p>
                      <a:pPr algn="just">
                        <a:spcAft>
                          <a:spcPts val="0"/>
                        </a:spcAft>
                      </a:pPr>
                      <a:r>
                        <a:rPr lang="zh-CN" sz="1600" kern="100" dirty="0">
                          <a:latin typeface="Calibri"/>
                          <a:ea typeface="宋体"/>
                          <a:cs typeface="Times New Roman"/>
                        </a:rPr>
                        <a:t>新加坡</a:t>
                      </a:r>
                    </a:p>
                  </a:txBody>
                  <a:tcPr marL="68580" marR="68580" marT="0" marB="0" anchor="ctr"/>
                </a:tc>
                <a:tc>
                  <a:txBody>
                    <a:bodyPr/>
                    <a:lstStyle/>
                    <a:p>
                      <a:pPr algn="ctr" fontAlgn="b"/>
                      <a:r>
                        <a:rPr lang="en-US" altLang="zh-CN" sz="1600" b="0" i="0" u="none" strike="noStrike">
                          <a:solidFill>
                            <a:srgbClr val="000000"/>
                          </a:solidFill>
                          <a:latin typeface="Arial Unicode MS" pitchFamily="34" charset="-122"/>
                          <a:ea typeface="Arial Unicode MS" pitchFamily="34" charset="-122"/>
                          <a:cs typeface="Arial Unicode MS" pitchFamily="34" charset="-122"/>
                        </a:rPr>
                        <a:t>551</a:t>
                      </a:r>
                    </a:p>
                  </a:txBody>
                  <a:tcPr marL="9525" marR="9525" marT="9525" marB="0" anchor="ct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1.5 </a:t>
                      </a:r>
                    </a:p>
                  </a:txBody>
                  <a:tcPr marL="9525" marR="9525" marT="9525" marB="0" anchor="ctr"/>
                </a:tc>
              </a:tr>
              <a:tr h="370840">
                <a:tc>
                  <a:txBody>
                    <a:bodyPr/>
                    <a:lstStyle/>
                    <a:p>
                      <a:pPr algn="just">
                        <a:spcAft>
                          <a:spcPts val="0"/>
                        </a:spcAft>
                      </a:pPr>
                      <a:r>
                        <a:rPr lang="zh-CN" sz="1600" kern="100" spc="-100" dirty="0">
                          <a:latin typeface="Calibri"/>
                          <a:ea typeface="宋体"/>
                          <a:cs typeface="Times New Roman"/>
                        </a:rPr>
                        <a:t>中国台北</a:t>
                      </a:r>
                    </a:p>
                  </a:txBody>
                  <a:tcPr marL="68580" marR="68580" marT="0" marB="0" anchor="ctr"/>
                </a:tc>
                <a:tc>
                  <a:txBody>
                    <a:bodyPr/>
                    <a:lstStyle/>
                    <a:p>
                      <a:pPr algn="ctr" fontAlgn="b"/>
                      <a:r>
                        <a:rPr lang="en-US" altLang="zh-CN" sz="1600" b="0" i="0" u="none" strike="noStrike">
                          <a:solidFill>
                            <a:srgbClr val="000000"/>
                          </a:solidFill>
                          <a:latin typeface="Arial Unicode MS" pitchFamily="34" charset="-122"/>
                          <a:ea typeface="Arial Unicode MS" pitchFamily="34" charset="-122"/>
                          <a:cs typeface="Arial Unicode MS" pitchFamily="34" charset="-122"/>
                        </a:rPr>
                        <a:t>560</a:t>
                      </a:r>
                    </a:p>
                  </a:txBody>
                  <a:tcPr marL="9525" marR="9525" marT="9525" marB="0" anchor="ctr"/>
                </a:tc>
                <a:tc>
                  <a:txBody>
                    <a:bodyPr/>
                    <a:lstStyle/>
                    <a:p>
                      <a:pPr algn="ctr" fontAlgn="b"/>
                      <a:r>
                        <a:rPr lang="en-US" altLang="zh-CN" sz="1600" b="0" i="0" u="none" strike="noStrike">
                          <a:solidFill>
                            <a:srgbClr val="000000"/>
                          </a:solidFill>
                          <a:latin typeface="Arial Unicode MS" pitchFamily="34" charset="-122"/>
                          <a:ea typeface="Arial Unicode MS" pitchFamily="34" charset="-122"/>
                          <a:cs typeface="Arial Unicode MS" pitchFamily="34" charset="-122"/>
                        </a:rPr>
                        <a:t>3.3 </a:t>
                      </a:r>
                    </a:p>
                  </a:txBody>
                  <a:tcPr marL="9525" marR="9525" marT="9525" marB="0" anchor="ctr"/>
                </a:tc>
                <a:tc>
                  <a:txBody>
                    <a:bodyPr/>
                    <a:lstStyle/>
                    <a:p>
                      <a:pPr algn="just">
                        <a:spcAft>
                          <a:spcPts val="0"/>
                        </a:spcAft>
                      </a:pPr>
                      <a:r>
                        <a:rPr lang="zh-CN" sz="1600" kern="100" dirty="0">
                          <a:latin typeface="Calibri"/>
                          <a:ea typeface="宋体"/>
                          <a:cs typeface="Times New Roman"/>
                        </a:rPr>
                        <a:t>日本</a:t>
                      </a:r>
                    </a:p>
                  </a:txBody>
                  <a:tcPr marL="68580" marR="68580" marT="0" marB="0" anchor="ctr"/>
                </a:tc>
                <a:tc>
                  <a:txBody>
                    <a:bodyPr/>
                    <a:lstStyle/>
                    <a:p>
                      <a:pPr algn="ctr" fontAlgn="b"/>
                      <a:r>
                        <a:rPr lang="en-US" altLang="zh-CN" sz="1600" b="0" i="0" u="none" strike="noStrike">
                          <a:solidFill>
                            <a:srgbClr val="000000"/>
                          </a:solidFill>
                          <a:latin typeface="Arial Unicode MS" pitchFamily="34" charset="-122"/>
                          <a:ea typeface="Arial Unicode MS" pitchFamily="34" charset="-122"/>
                          <a:cs typeface="Arial Unicode MS" pitchFamily="34" charset="-122"/>
                        </a:rPr>
                        <a:t>538</a:t>
                      </a:r>
                    </a:p>
                  </a:txBody>
                  <a:tcPr marL="9525" marR="9525" marT="9525" marB="0" anchor="ctr"/>
                </a:tc>
                <a:tc>
                  <a:txBody>
                    <a:bodyPr/>
                    <a:lstStyle/>
                    <a:p>
                      <a:pPr algn="ctr" fontAlgn="b"/>
                      <a:r>
                        <a:rPr lang="en-US" altLang="zh-CN" sz="1600" b="0" i="0" u="none" strike="noStrike">
                          <a:solidFill>
                            <a:srgbClr val="000000"/>
                          </a:solidFill>
                          <a:latin typeface="Arial Unicode MS" pitchFamily="34" charset="-122"/>
                          <a:ea typeface="Arial Unicode MS" pitchFamily="34" charset="-122"/>
                          <a:cs typeface="Arial Unicode MS" pitchFamily="34" charset="-122"/>
                        </a:rPr>
                        <a:t>3.7 </a:t>
                      </a:r>
                    </a:p>
                  </a:txBody>
                  <a:tcPr marL="9525" marR="9525" marT="9525" marB="0" anchor="ctr"/>
                </a:tc>
                <a:tc>
                  <a:txBody>
                    <a:bodyPr/>
                    <a:lstStyle/>
                    <a:p>
                      <a:pPr algn="just">
                        <a:spcAft>
                          <a:spcPts val="0"/>
                        </a:spcAft>
                      </a:pPr>
                      <a:r>
                        <a:rPr lang="zh-CN" sz="1600" kern="100" dirty="0">
                          <a:latin typeface="Calibri"/>
                          <a:ea typeface="宋体"/>
                          <a:cs typeface="Times New Roman"/>
                        </a:rPr>
                        <a:t>日本</a:t>
                      </a:r>
                    </a:p>
                  </a:txBody>
                  <a:tcPr marL="68580" marR="68580" marT="0" marB="0" anchor="ctr"/>
                </a:tc>
                <a:tc>
                  <a:txBody>
                    <a:bodyPr/>
                    <a:lstStyle/>
                    <a:p>
                      <a:pPr algn="ctr" fontAlgn="b"/>
                      <a:r>
                        <a:rPr lang="en-US" altLang="zh-CN" sz="1600" b="0" i="0" u="none" strike="noStrike">
                          <a:solidFill>
                            <a:srgbClr val="000000"/>
                          </a:solidFill>
                          <a:latin typeface="Arial Unicode MS" pitchFamily="34" charset="-122"/>
                          <a:ea typeface="Arial Unicode MS" pitchFamily="34" charset="-122"/>
                          <a:cs typeface="Arial Unicode MS" pitchFamily="34" charset="-122"/>
                        </a:rPr>
                        <a:t>547</a:t>
                      </a:r>
                    </a:p>
                  </a:txBody>
                  <a:tcPr marL="9525" marR="9525" marT="9525" marB="0" anchor="ct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3.6 </a:t>
                      </a:r>
                    </a:p>
                  </a:txBody>
                  <a:tcPr marL="9525" marR="9525" marT="9525" marB="0" anchor="ctr"/>
                </a:tc>
              </a:tr>
              <a:tr h="370840">
                <a:tc>
                  <a:txBody>
                    <a:bodyPr/>
                    <a:lstStyle/>
                    <a:p>
                      <a:pPr algn="just">
                        <a:spcAft>
                          <a:spcPts val="0"/>
                        </a:spcAft>
                      </a:pPr>
                      <a:r>
                        <a:rPr lang="zh-CN" sz="1600" kern="100" dirty="0">
                          <a:latin typeface="Calibri"/>
                          <a:ea typeface="宋体"/>
                          <a:cs typeface="Times New Roman"/>
                        </a:rPr>
                        <a:t>韩国</a:t>
                      </a:r>
                    </a:p>
                  </a:txBody>
                  <a:tcPr marL="68580" marR="68580" marT="0" marB="0" anchor="ctr"/>
                </a:tc>
                <a:tc>
                  <a:txBody>
                    <a:bodyPr/>
                    <a:lstStyle/>
                    <a:p>
                      <a:pPr algn="ctr" fontAlgn="b"/>
                      <a:r>
                        <a:rPr lang="en-US" altLang="zh-CN" sz="1600" b="0" i="0" u="none" strike="noStrike">
                          <a:solidFill>
                            <a:srgbClr val="000000"/>
                          </a:solidFill>
                          <a:latin typeface="Arial Unicode MS" pitchFamily="34" charset="-122"/>
                          <a:ea typeface="Arial Unicode MS" pitchFamily="34" charset="-122"/>
                          <a:cs typeface="Arial Unicode MS" pitchFamily="34" charset="-122"/>
                        </a:rPr>
                        <a:t>554</a:t>
                      </a:r>
                    </a:p>
                  </a:txBody>
                  <a:tcPr marL="9525" marR="9525" marT="9525" marB="0" anchor="ctr"/>
                </a:tc>
                <a:tc>
                  <a:txBody>
                    <a:bodyPr/>
                    <a:lstStyle/>
                    <a:p>
                      <a:pPr algn="ctr" fontAlgn="b"/>
                      <a:r>
                        <a:rPr lang="en-US" altLang="zh-CN" sz="1600" b="0" i="0" u="none" strike="noStrike">
                          <a:solidFill>
                            <a:srgbClr val="000000"/>
                          </a:solidFill>
                          <a:latin typeface="Arial Unicode MS" pitchFamily="34" charset="-122"/>
                          <a:ea typeface="Arial Unicode MS" pitchFamily="34" charset="-122"/>
                          <a:cs typeface="Arial Unicode MS" pitchFamily="34" charset="-122"/>
                        </a:rPr>
                        <a:t>4.6 </a:t>
                      </a:r>
                    </a:p>
                  </a:txBody>
                  <a:tcPr marL="9525" marR="9525" marT="9525" marB="0" anchor="ctr"/>
                </a:tc>
                <a:tc>
                  <a:txBody>
                    <a:bodyPr/>
                    <a:lstStyle/>
                    <a:p>
                      <a:pPr algn="just">
                        <a:spcAft>
                          <a:spcPts val="0"/>
                        </a:spcAft>
                      </a:pPr>
                      <a:r>
                        <a:rPr lang="zh-CN" sz="1600" kern="100" dirty="0">
                          <a:latin typeface="Calibri"/>
                          <a:ea typeface="宋体"/>
                          <a:cs typeface="Times New Roman"/>
                        </a:rPr>
                        <a:t>韩国</a:t>
                      </a:r>
                    </a:p>
                  </a:txBody>
                  <a:tcPr marL="68580" marR="68580" marT="0" marB="0" anchor="ctr"/>
                </a:tc>
                <a:tc>
                  <a:txBody>
                    <a:bodyPr/>
                    <a:lstStyle/>
                    <a:p>
                      <a:pPr algn="ctr" fontAlgn="b"/>
                      <a:r>
                        <a:rPr lang="en-US" altLang="zh-CN" sz="1600" b="0" i="0" u="none" strike="noStrike">
                          <a:solidFill>
                            <a:srgbClr val="000000"/>
                          </a:solidFill>
                          <a:latin typeface="Arial Unicode MS" pitchFamily="34" charset="-122"/>
                          <a:ea typeface="Arial Unicode MS" pitchFamily="34" charset="-122"/>
                          <a:cs typeface="Arial Unicode MS" pitchFamily="34" charset="-122"/>
                        </a:rPr>
                        <a:t>536</a:t>
                      </a:r>
                    </a:p>
                  </a:txBody>
                  <a:tcPr marL="9525" marR="9525" marT="9525" marB="0" anchor="ctr"/>
                </a:tc>
                <a:tc>
                  <a:txBody>
                    <a:bodyPr/>
                    <a:lstStyle/>
                    <a:p>
                      <a:pPr algn="ctr" fontAlgn="b"/>
                      <a:r>
                        <a:rPr lang="en-US" altLang="zh-CN" sz="1600" b="0" i="0" u="none" strike="noStrike">
                          <a:solidFill>
                            <a:srgbClr val="000000"/>
                          </a:solidFill>
                          <a:latin typeface="Arial Unicode MS" pitchFamily="34" charset="-122"/>
                          <a:ea typeface="Arial Unicode MS" pitchFamily="34" charset="-122"/>
                          <a:cs typeface="Arial Unicode MS" pitchFamily="34" charset="-122"/>
                        </a:rPr>
                        <a:t>3.9 </a:t>
                      </a:r>
                    </a:p>
                  </a:txBody>
                  <a:tcPr marL="9525" marR="9525" marT="9525" marB="0" anchor="ctr"/>
                </a:tc>
                <a:tc>
                  <a:txBody>
                    <a:bodyPr/>
                    <a:lstStyle/>
                    <a:p>
                      <a:pPr algn="just">
                        <a:spcAft>
                          <a:spcPts val="0"/>
                        </a:spcAft>
                      </a:pPr>
                      <a:r>
                        <a:rPr lang="zh-CN" sz="1600" kern="100" dirty="0">
                          <a:latin typeface="Calibri"/>
                          <a:ea typeface="宋体"/>
                          <a:cs typeface="Times New Roman"/>
                        </a:rPr>
                        <a:t>芬兰</a:t>
                      </a:r>
                    </a:p>
                  </a:txBody>
                  <a:tcPr marL="68580" marR="68580" marT="0" marB="0" anchor="ctr"/>
                </a:tc>
                <a:tc>
                  <a:txBody>
                    <a:bodyPr/>
                    <a:lstStyle/>
                    <a:p>
                      <a:pPr algn="ctr" fontAlgn="b"/>
                      <a:r>
                        <a:rPr lang="en-US" altLang="zh-CN" sz="1600" b="0" i="0" u="none" strike="noStrike">
                          <a:solidFill>
                            <a:srgbClr val="000000"/>
                          </a:solidFill>
                          <a:latin typeface="Arial Unicode MS" pitchFamily="34" charset="-122"/>
                          <a:ea typeface="Arial Unicode MS" pitchFamily="34" charset="-122"/>
                          <a:cs typeface="Arial Unicode MS" pitchFamily="34" charset="-122"/>
                        </a:rPr>
                        <a:t>545</a:t>
                      </a:r>
                    </a:p>
                  </a:txBody>
                  <a:tcPr marL="9525" marR="9525" marT="9525" marB="0" anchor="ct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2.2 </a:t>
                      </a:r>
                    </a:p>
                  </a:txBody>
                  <a:tcPr marL="9525" marR="9525" marT="9525" marB="0" anchor="ctr"/>
                </a:tc>
              </a:tr>
              <a:tr h="370840">
                <a:tc>
                  <a:txBody>
                    <a:bodyPr/>
                    <a:lstStyle/>
                    <a:p>
                      <a:pPr algn="just">
                        <a:spcAft>
                          <a:spcPts val="0"/>
                        </a:spcAft>
                      </a:pPr>
                      <a:r>
                        <a:rPr lang="zh-CN" sz="1600" kern="100" spc="-100" dirty="0">
                          <a:latin typeface="Calibri"/>
                          <a:ea typeface="宋体"/>
                          <a:cs typeface="Times New Roman"/>
                        </a:rPr>
                        <a:t>中国澳门</a:t>
                      </a:r>
                    </a:p>
                  </a:txBody>
                  <a:tcPr marL="68580" marR="68580" marT="0" marB="0" anchor="ctr"/>
                </a:tc>
                <a:tc>
                  <a:txBody>
                    <a:bodyPr/>
                    <a:lstStyle/>
                    <a:p>
                      <a:pPr algn="ctr" fontAlgn="b"/>
                      <a:r>
                        <a:rPr lang="en-US" altLang="zh-CN" sz="1600" b="0" i="0" u="none" strike="noStrike">
                          <a:solidFill>
                            <a:srgbClr val="000000"/>
                          </a:solidFill>
                          <a:latin typeface="Arial Unicode MS" pitchFamily="34" charset="-122"/>
                          <a:ea typeface="Arial Unicode MS" pitchFamily="34" charset="-122"/>
                          <a:cs typeface="Arial Unicode MS" pitchFamily="34" charset="-122"/>
                        </a:rPr>
                        <a:t>538</a:t>
                      </a:r>
                    </a:p>
                  </a:txBody>
                  <a:tcPr marL="9525" marR="9525" marT="9525" marB="0" anchor="ctr"/>
                </a:tc>
                <a:tc>
                  <a:txBody>
                    <a:bodyPr/>
                    <a:lstStyle/>
                    <a:p>
                      <a:pPr algn="ctr" fontAlgn="b"/>
                      <a:r>
                        <a:rPr lang="en-US" altLang="zh-CN" sz="1600" b="0" i="0" u="none" strike="noStrike">
                          <a:solidFill>
                            <a:srgbClr val="000000"/>
                          </a:solidFill>
                          <a:latin typeface="Arial Unicode MS" pitchFamily="34" charset="-122"/>
                          <a:ea typeface="Arial Unicode MS" pitchFamily="34" charset="-122"/>
                          <a:cs typeface="Arial Unicode MS" pitchFamily="34" charset="-122"/>
                        </a:rPr>
                        <a:t>1.0 </a:t>
                      </a:r>
                    </a:p>
                  </a:txBody>
                  <a:tcPr marL="9525" marR="9525" marT="9525" marB="0" anchor="ctr"/>
                </a:tc>
                <a:tc>
                  <a:txBody>
                    <a:bodyPr/>
                    <a:lstStyle/>
                    <a:p>
                      <a:pPr algn="just">
                        <a:spcAft>
                          <a:spcPts val="0"/>
                        </a:spcAft>
                      </a:pPr>
                      <a:r>
                        <a:rPr lang="zh-CN" sz="1600" kern="100" dirty="0">
                          <a:latin typeface="Calibri"/>
                          <a:ea typeface="宋体"/>
                          <a:cs typeface="Times New Roman"/>
                        </a:rPr>
                        <a:t>芬兰</a:t>
                      </a:r>
                    </a:p>
                  </a:txBody>
                  <a:tcPr marL="68580" marR="68580" marT="0" marB="0" anchor="ctr"/>
                </a:tc>
                <a:tc>
                  <a:txBody>
                    <a:bodyPr/>
                    <a:lstStyle/>
                    <a:p>
                      <a:pPr algn="ctr" fontAlgn="b"/>
                      <a:r>
                        <a:rPr lang="en-US" altLang="zh-CN" sz="1600" b="0" i="0" u="none" strike="noStrike">
                          <a:solidFill>
                            <a:srgbClr val="000000"/>
                          </a:solidFill>
                          <a:latin typeface="Arial Unicode MS" pitchFamily="34" charset="-122"/>
                          <a:ea typeface="Arial Unicode MS" pitchFamily="34" charset="-122"/>
                          <a:cs typeface="Arial Unicode MS" pitchFamily="34" charset="-122"/>
                        </a:rPr>
                        <a:t>524</a:t>
                      </a:r>
                    </a:p>
                  </a:txBody>
                  <a:tcPr marL="9525" marR="9525" marT="9525" marB="0" anchor="ctr"/>
                </a:tc>
                <a:tc>
                  <a:txBody>
                    <a:bodyPr/>
                    <a:lstStyle/>
                    <a:p>
                      <a:pPr algn="ctr" fontAlgn="b"/>
                      <a:r>
                        <a:rPr lang="en-US" altLang="zh-CN" sz="1600" b="0" i="0" u="none" strike="noStrike">
                          <a:solidFill>
                            <a:srgbClr val="000000"/>
                          </a:solidFill>
                          <a:latin typeface="Arial Unicode MS" pitchFamily="34" charset="-122"/>
                          <a:ea typeface="Arial Unicode MS" pitchFamily="34" charset="-122"/>
                          <a:cs typeface="Arial Unicode MS" pitchFamily="34" charset="-122"/>
                        </a:rPr>
                        <a:t>2.4 </a:t>
                      </a:r>
                    </a:p>
                  </a:txBody>
                  <a:tcPr marL="9525" marR="9525" marT="9525" marB="0" anchor="ctr"/>
                </a:tc>
                <a:tc>
                  <a:txBody>
                    <a:bodyPr/>
                    <a:lstStyle/>
                    <a:p>
                      <a:pPr algn="just">
                        <a:spcAft>
                          <a:spcPts val="0"/>
                        </a:spcAft>
                      </a:pPr>
                      <a:r>
                        <a:rPr lang="zh-CN" sz="1600" kern="100" spc="-100" dirty="0">
                          <a:latin typeface="Calibri"/>
                          <a:ea typeface="宋体"/>
                          <a:cs typeface="Times New Roman"/>
                        </a:rPr>
                        <a:t>爱沙尼亚 </a:t>
                      </a:r>
                    </a:p>
                  </a:txBody>
                  <a:tcPr marL="68580" marR="68580" marT="0" marB="0" anchor="ctr"/>
                </a:tc>
                <a:tc>
                  <a:txBody>
                    <a:bodyPr/>
                    <a:lstStyle/>
                    <a:p>
                      <a:pPr algn="ctr" fontAlgn="b"/>
                      <a:r>
                        <a:rPr lang="en-US" altLang="zh-CN" sz="1600" b="0" i="0" u="none" strike="noStrike" dirty="0" smtClean="0">
                          <a:solidFill>
                            <a:srgbClr val="000000"/>
                          </a:solidFill>
                          <a:latin typeface="Arial Unicode MS" pitchFamily="34" charset="-122"/>
                          <a:ea typeface="Arial Unicode MS" pitchFamily="34" charset="-122"/>
                          <a:cs typeface="Arial Unicode MS" pitchFamily="34" charset="-122"/>
                        </a:rPr>
                        <a:t>541</a:t>
                      </a:r>
                      <a:endParaRPr lang="en-US" altLang="zh-CN" sz="1600" b="0" i="0" u="none" strike="noStrike"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tc>
                <a:tc>
                  <a:txBody>
                    <a:bodyPr/>
                    <a:lstStyle/>
                    <a:p>
                      <a:pPr algn="ctr" fontAlgn="b"/>
                      <a:r>
                        <a:rPr lang="en-US" altLang="zh-CN" sz="1600" b="0" i="0" u="none" strike="noStrike" dirty="0" smtClean="0">
                          <a:solidFill>
                            <a:srgbClr val="000000"/>
                          </a:solidFill>
                          <a:latin typeface="Arial Unicode MS" pitchFamily="34" charset="-122"/>
                          <a:ea typeface="Arial Unicode MS" pitchFamily="34" charset="-122"/>
                          <a:cs typeface="Arial Unicode MS" pitchFamily="34" charset="-122"/>
                        </a:rPr>
                        <a:t>1.9</a:t>
                      </a:r>
                      <a:endParaRPr lang="en-US" altLang="zh-CN" sz="1600" b="0" i="0" u="none" strike="noStrike"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tc>
              </a:tr>
              <a:tr h="370840">
                <a:tc>
                  <a:txBody>
                    <a:bodyPr/>
                    <a:lstStyle/>
                    <a:p>
                      <a:pPr algn="just">
                        <a:spcAft>
                          <a:spcPts val="0"/>
                        </a:spcAft>
                      </a:pPr>
                      <a:r>
                        <a:rPr lang="zh-CN" sz="1600" kern="100" dirty="0">
                          <a:latin typeface="Calibri"/>
                          <a:ea typeface="宋体"/>
                          <a:cs typeface="Times New Roman"/>
                        </a:rPr>
                        <a:t>日本</a:t>
                      </a:r>
                    </a:p>
                  </a:txBody>
                  <a:tcPr marL="68580" marR="68580" marT="0" marB="0" anchor="ct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536</a:t>
                      </a:r>
                    </a:p>
                  </a:txBody>
                  <a:tcPr marL="9525" marR="9525" marT="9525" marB="0" anchor="ctr"/>
                </a:tc>
                <a:tc>
                  <a:txBody>
                    <a:bodyPr/>
                    <a:lstStyle/>
                    <a:p>
                      <a:pPr algn="ctr" fontAlgn="b"/>
                      <a:r>
                        <a:rPr lang="en-US" altLang="zh-CN" sz="1600" b="0" i="0" u="none" strike="noStrike">
                          <a:solidFill>
                            <a:srgbClr val="000000"/>
                          </a:solidFill>
                          <a:latin typeface="Arial Unicode MS" pitchFamily="34" charset="-122"/>
                          <a:ea typeface="Arial Unicode MS" pitchFamily="34" charset="-122"/>
                          <a:cs typeface="Arial Unicode MS" pitchFamily="34" charset="-122"/>
                        </a:rPr>
                        <a:t>3.6 </a:t>
                      </a:r>
                    </a:p>
                  </a:txBody>
                  <a:tcPr marL="9525" marR="9525" marT="9525" marB="0" anchor="ctr"/>
                </a:tc>
                <a:tc>
                  <a:txBody>
                    <a:bodyPr/>
                    <a:lstStyle/>
                    <a:p>
                      <a:pPr algn="just">
                        <a:spcAft>
                          <a:spcPts val="0"/>
                        </a:spcAft>
                      </a:pPr>
                      <a:r>
                        <a:rPr lang="zh-CN" sz="1600" kern="100" dirty="0">
                          <a:latin typeface="Calibri"/>
                          <a:ea typeface="宋体"/>
                          <a:cs typeface="Times New Roman"/>
                        </a:rPr>
                        <a:t>爱尔兰 </a:t>
                      </a:r>
                    </a:p>
                  </a:txBody>
                  <a:tcPr marL="68580" marR="68580" marT="0" marB="0" anchor="ct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523</a:t>
                      </a:r>
                    </a:p>
                  </a:txBody>
                  <a:tcPr marL="9525" marR="9525" marT="9525" marB="0" anchor="ctr"/>
                </a:tc>
                <a:tc>
                  <a:txBody>
                    <a:bodyPr/>
                    <a:lstStyle/>
                    <a:p>
                      <a:pPr algn="ctr" fontAlgn="b"/>
                      <a:r>
                        <a:rPr lang="en-US" altLang="zh-CN" sz="1600" b="0" i="0" u="none" strike="noStrike" dirty="0" smtClean="0">
                          <a:solidFill>
                            <a:srgbClr val="000000"/>
                          </a:solidFill>
                          <a:latin typeface="Arial Unicode MS" pitchFamily="34" charset="-122"/>
                          <a:ea typeface="Arial Unicode MS" pitchFamily="34" charset="-122"/>
                          <a:cs typeface="Arial Unicode MS" pitchFamily="34" charset="-122"/>
                        </a:rPr>
                        <a:t>2.6</a:t>
                      </a:r>
                      <a:endParaRPr lang="en-US" altLang="zh-CN" sz="1600" b="0" i="0" u="none" strike="noStrike"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tc>
                <a:tc>
                  <a:txBody>
                    <a:bodyPr/>
                    <a:lstStyle/>
                    <a:p>
                      <a:pPr algn="just">
                        <a:spcAft>
                          <a:spcPts val="0"/>
                        </a:spcAft>
                      </a:pPr>
                      <a:r>
                        <a:rPr lang="zh-CN" sz="1600" kern="100" dirty="0">
                          <a:latin typeface="Calibri"/>
                          <a:ea typeface="宋体"/>
                          <a:cs typeface="Times New Roman"/>
                        </a:rPr>
                        <a:t>韩国</a:t>
                      </a:r>
                    </a:p>
                  </a:txBody>
                  <a:tcPr marL="68580" marR="68580" marT="0" marB="0" anchor="ct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538</a:t>
                      </a:r>
                    </a:p>
                  </a:txBody>
                  <a:tcPr marL="9525" marR="9525" marT="9525" marB="0" anchor="ct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3.7 </a:t>
                      </a:r>
                    </a:p>
                  </a:txBody>
                  <a:tcPr marL="9525" marR="9525" marT="9525" marB="0" anchor="ctr"/>
                </a:tc>
              </a:tr>
              <a:tr h="370840">
                <a:tc>
                  <a:txBody>
                    <a:bodyPr/>
                    <a:lstStyle/>
                    <a:p>
                      <a:pPr algn="just">
                        <a:spcAft>
                          <a:spcPts val="0"/>
                        </a:spcAft>
                      </a:pPr>
                      <a:r>
                        <a:rPr lang="zh-CN" sz="1600" kern="100" spc="-100" dirty="0">
                          <a:latin typeface="Calibri"/>
                          <a:ea typeface="宋体"/>
                          <a:cs typeface="Times New Roman"/>
                        </a:rPr>
                        <a:t>列支敦士登 </a:t>
                      </a:r>
                    </a:p>
                  </a:txBody>
                  <a:tcPr marL="68580" marR="68580" marT="0" marB="0" anchor="ctr"/>
                </a:tc>
                <a:tc>
                  <a:txBody>
                    <a:bodyPr/>
                    <a:lstStyle/>
                    <a:p>
                      <a:pPr algn="ctr" fontAlgn="b"/>
                      <a:r>
                        <a:rPr lang="en-US" altLang="zh-CN" sz="1600" b="0" i="0" u="none" strike="noStrike" dirty="0" smtClean="0">
                          <a:solidFill>
                            <a:srgbClr val="000000"/>
                          </a:solidFill>
                          <a:latin typeface="Arial Unicode MS" pitchFamily="34" charset="-122"/>
                          <a:ea typeface="Arial Unicode MS" pitchFamily="34" charset="-122"/>
                          <a:cs typeface="Arial Unicode MS" pitchFamily="34" charset="-122"/>
                        </a:rPr>
                        <a:t>535</a:t>
                      </a:r>
                      <a:endParaRPr lang="en-US" altLang="zh-CN" sz="1600" b="0" i="0" u="none" strike="noStrike"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tc>
                <a:tc>
                  <a:txBody>
                    <a:bodyPr/>
                    <a:lstStyle/>
                    <a:p>
                      <a:pPr algn="ctr" fontAlgn="b"/>
                      <a:r>
                        <a:rPr lang="en-US" altLang="zh-CN" sz="1600" b="0" i="0" u="none" strike="noStrike" dirty="0" smtClean="0">
                          <a:solidFill>
                            <a:srgbClr val="000000"/>
                          </a:solidFill>
                          <a:latin typeface="Arial Unicode MS" pitchFamily="34" charset="-122"/>
                          <a:ea typeface="Arial Unicode MS" pitchFamily="34" charset="-122"/>
                          <a:cs typeface="Arial Unicode MS" pitchFamily="34" charset="-122"/>
                        </a:rPr>
                        <a:t>4.0</a:t>
                      </a:r>
                      <a:endParaRPr lang="en-US" altLang="zh-CN" sz="1600" b="0" i="0" u="none" strike="noStrike"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tc>
                <a:tc>
                  <a:txBody>
                    <a:bodyPr/>
                    <a:lstStyle/>
                    <a:p>
                      <a:pPr algn="just">
                        <a:spcAft>
                          <a:spcPts val="0"/>
                        </a:spcAft>
                      </a:pPr>
                      <a:r>
                        <a:rPr lang="zh-CN" sz="1600" kern="100" spc="-100" dirty="0">
                          <a:latin typeface="Calibri"/>
                          <a:ea typeface="宋体"/>
                          <a:cs typeface="Times New Roman"/>
                        </a:rPr>
                        <a:t>中国台北</a:t>
                      </a:r>
                    </a:p>
                  </a:txBody>
                  <a:tcPr marL="68580" marR="68580" marT="0" marB="0" anchor="ct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523</a:t>
                      </a:r>
                    </a:p>
                  </a:txBody>
                  <a:tcPr marL="9525" marR="9525" marT="9525" marB="0" anchor="ct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3.0 </a:t>
                      </a:r>
                    </a:p>
                  </a:txBody>
                  <a:tcPr marL="9525" marR="9525" marT="9525" marB="0" anchor="ctr"/>
                </a:tc>
                <a:tc>
                  <a:txBody>
                    <a:bodyPr/>
                    <a:lstStyle/>
                    <a:p>
                      <a:pPr algn="just">
                        <a:spcAft>
                          <a:spcPts val="0"/>
                        </a:spcAft>
                      </a:pPr>
                      <a:r>
                        <a:rPr lang="zh-CN" sz="1600" kern="100" dirty="0">
                          <a:latin typeface="Calibri"/>
                          <a:ea typeface="宋体"/>
                          <a:cs typeface="Times New Roman"/>
                        </a:rPr>
                        <a:t>越南 </a:t>
                      </a:r>
                    </a:p>
                  </a:txBody>
                  <a:tcPr marL="68580" marR="68580" marT="0" marB="0" anchor="ctr"/>
                </a:tc>
                <a:tc>
                  <a:txBody>
                    <a:bodyPr/>
                    <a:lstStyle/>
                    <a:p>
                      <a:pPr algn="ctr" fontAlgn="b"/>
                      <a:r>
                        <a:rPr lang="en-US" altLang="zh-CN" sz="1600" b="0" i="0" u="none" strike="noStrike" dirty="0" smtClean="0">
                          <a:solidFill>
                            <a:srgbClr val="000000"/>
                          </a:solidFill>
                          <a:latin typeface="Arial Unicode MS" pitchFamily="34" charset="-122"/>
                          <a:ea typeface="Arial Unicode MS" pitchFamily="34" charset="-122"/>
                          <a:cs typeface="Arial Unicode MS" pitchFamily="34" charset="-122"/>
                        </a:rPr>
                        <a:t>528</a:t>
                      </a:r>
                      <a:endParaRPr lang="en-US" altLang="zh-CN" sz="1600" b="0" i="0" u="none" strike="noStrike"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tc>
                <a:tc>
                  <a:txBody>
                    <a:bodyPr/>
                    <a:lstStyle/>
                    <a:p>
                      <a:pPr algn="ctr" fontAlgn="b"/>
                      <a:r>
                        <a:rPr lang="en-US" altLang="zh-CN" sz="1600" b="0" i="0" u="none" strike="noStrike" dirty="0" smtClean="0">
                          <a:solidFill>
                            <a:srgbClr val="000000"/>
                          </a:solidFill>
                          <a:latin typeface="Arial Unicode MS" pitchFamily="34" charset="-122"/>
                          <a:ea typeface="Arial Unicode MS" pitchFamily="34" charset="-122"/>
                          <a:cs typeface="Arial Unicode MS" pitchFamily="34" charset="-122"/>
                        </a:rPr>
                        <a:t>4.3 </a:t>
                      </a:r>
                      <a:endParaRPr lang="en-US" altLang="zh-CN" sz="1600" b="0" i="0" u="none" strike="noStrike"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tc>
              </a:tr>
              <a:tr h="370840">
                <a:tc>
                  <a:txBody>
                    <a:bodyPr/>
                    <a:lstStyle/>
                    <a:p>
                      <a:pPr algn="just">
                        <a:spcAft>
                          <a:spcPts val="0"/>
                        </a:spcAft>
                      </a:pPr>
                      <a:r>
                        <a:rPr lang="zh-CN" sz="1600" kern="100" dirty="0">
                          <a:latin typeface="Calibri"/>
                          <a:ea typeface="宋体"/>
                          <a:cs typeface="Times New Roman"/>
                        </a:rPr>
                        <a:t>瑞士 </a:t>
                      </a:r>
                    </a:p>
                  </a:txBody>
                  <a:tcPr marL="68580" marR="68580" marT="0" marB="0" anchor="ctr"/>
                </a:tc>
                <a:tc>
                  <a:txBody>
                    <a:bodyPr/>
                    <a:lstStyle/>
                    <a:p>
                      <a:pPr algn="ctr" fontAlgn="b"/>
                      <a:r>
                        <a:rPr lang="en-US" altLang="zh-CN" sz="1600" b="0" i="0" u="none" strike="noStrike" dirty="0" smtClean="0">
                          <a:solidFill>
                            <a:srgbClr val="000000"/>
                          </a:solidFill>
                          <a:latin typeface="Arial Unicode MS" pitchFamily="34" charset="-122"/>
                          <a:ea typeface="Arial Unicode MS" pitchFamily="34" charset="-122"/>
                          <a:cs typeface="Arial Unicode MS" pitchFamily="34" charset="-122"/>
                        </a:rPr>
                        <a:t>531</a:t>
                      </a:r>
                      <a:endParaRPr lang="en-US" altLang="zh-CN" sz="1600" b="0" i="0" u="none" strike="noStrike"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tc>
                <a:tc>
                  <a:txBody>
                    <a:bodyPr/>
                    <a:lstStyle/>
                    <a:p>
                      <a:pPr algn="ctr" fontAlgn="b"/>
                      <a:r>
                        <a:rPr lang="en-US" altLang="zh-CN" sz="1600" b="0" i="0" u="none" strike="noStrike" dirty="0" smtClean="0">
                          <a:solidFill>
                            <a:srgbClr val="000000"/>
                          </a:solidFill>
                          <a:latin typeface="Arial Unicode MS" pitchFamily="34" charset="-122"/>
                          <a:ea typeface="Arial Unicode MS" pitchFamily="34" charset="-122"/>
                          <a:cs typeface="Arial Unicode MS" pitchFamily="34" charset="-122"/>
                        </a:rPr>
                        <a:t>3.0 </a:t>
                      </a:r>
                      <a:endParaRPr lang="en-US" altLang="zh-CN" sz="1600" b="0" i="0" u="none" strike="noStrike"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tc>
                <a:tc>
                  <a:txBody>
                    <a:bodyPr/>
                    <a:lstStyle/>
                    <a:p>
                      <a:pPr algn="just">
                        <a:spcAft>
                          <a:spcPts val="0"/>
                        </a:spcAft>
                      </a:pPr>
                      <a:r>
                        <a:rPr lang="zh-CN" sz="1600" kern="100" dirty="0">
                          <a:latin typeface="Calibri"/>
                          <a:ea typeface="宋体"/>
                          <a:cs typeface="Times New Roman"/>
                        </a:rPr>
                        <a:t>加拿大</a:t>
                      </a:r>
                    </a:p>
                  </a:txBody>
                  <a:tcPr marL="68580" marR="68580" marT="0" marB="0" anchor="ct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523</a:t>
                      </a:r>
                    </a:p>
                  </a:txBody>
                  <a:tcPr marL="9525" marR="9525" marT="9525" marB="0" anchor="ctr"/>
                </a:tc>
                <a:tc>
                  <a:txBody>
                    <a:bodyPr/>
                    <a:lstStyle/>
                    <a:p>
                      <a:pPr algn="ctr" fontAlgn="b"/>
                      <a:r>
                        <a:rPr lang="en-US" altLang="zh-CN" sz="1600" b="0" i="0" u="none" strike="noStrike" dirty="0">
                          <a:solidFill>
                            <a:srgbClr val="000000"/>
                          </a:solidFill>
                          <a:latin typeface="Arial Unicode MS" pitchFamily="34" charset="-122"/>
                          <a:ea typeface="Arial Unicode MS" pitchFamily="34" charset="-122"/>
                          <a:cs typeface="Arial Unicode MS" pitchFamily="34" charset="-122"/>
                        </a:rPr>
                        <a:t>1.9 </a:t>
                      </a:r>
                    </a:p>
                  </a:txBody>
                  <a:tcPr marL="9525" marR="9525" marT="9525" marB="0" anchor="ctr"/>
                </a:tc>
                <a:tc>
                  <a:txBody>
                    <a:bodyPr/>
                    <a:lstStyle/>
                    <a:p>
                      <a:pPr algn="just">
                        <a:spcAft>
                          <a:spcPts val="0"/>
                        </a:spcAft>
                      </a:pPr>
                      <a:r>
                        <a:rPr lang="zh-CN" sz="1600" kern="100" dirty="0">
                          <a:latin typeface="Calibri"/>
                          <a:ea typeface="宋体"/>
                          <a:cs typeface="Times New Roman"/>
                        </a:rPr>
                        <a:t>波兰 </a:t>
                      </a:r>
                    </a:p>
                  </a:txBody>
                  <a:tcPr marL="68580" marR="68580" marT="0" marB="0" anchor="ctr"/>
                </a:tc>
                <a:tc>
                  <a:txBody>
                    <a:bodyPr/>
                    <a:lstStyle/>
                    <a:p>
                      <a:pPr algn="ctr" fontAlgn="b"/>
                      <a:r>
                        <a:rPr lang="en-US" altLang="zh-CN" sz="1600" b="0" i="0" u="none" strike="noStrike" dirty="0" smtClean="0">
                          <a:solidFill>
                            <a:srgbClr val="000000"/>
                          </a:solidFill>
                          <a:latin typeface="Arial Unicode MS" pitchFamily="34" charset="-122"/>
                          <a:ea typeface="Arial Unicode MS" pitchFamily="34" charset="-122"/>
                          <a:cs typeface="Arial Unicode MS" pitchFamily="34" charset="-122"/>
                        </a:rPr>
                        <a:t>526</a:t>
                      </a:r>
                      <a:endParaRPr lang="en-US" altLang="zh-CN" sz="1600" b="0" i="0" u="none" strike="noStrike"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tc>
                <a:tc>
                  <a:txBody>
                    <a:bodyPr/>
                    <a:lstStyle/>
                    <a:p>
                      <a:pPr algn="ctr" fontAlgn="b"/>
                      <a:r>
                        <a:rPr lang="en-US" altLang="zh-CN" sz="1600" b="0" i="0" u="none" strike="noStrike" dirty="0" smtClean="0">
                          <a:solidFill>
                            <a:srgbClr val="000000"/>
                          </a:solidFill>
                          <a:latin typeface="Arial Unicode MS" pitchFamily="34" charset="-122"/>
                          <a:ea typeface="Arial Unicode MS" pitchFamily="34" charset="-122"/>
                          <a:cs typeface="Arial Unicode MS" pitchFamily="34" charset="-122"/>
                        </a:rPr>
                        <a:t>3.1</a:t>
                      </a:r>
                      <a:endParaRPr lang="en-US" altLang="zh-CN" sz="1600" b="0" i="0" u="none" strike="noStrike"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tc>
              </a:tr>
              <a:tr h="370840">
                <a:tc>
                  <a:txBody>
                    <a:bodyPr/>
                    <a:lstStyle/>
                    <a:p>
                      <a:pPr algn="just">
                        <a:spcAft>
                          <a:spcPts val="0"/>
                        </a:spcAft>
                      </a:pPr>
                      <a:r>
                        <a:rPr lang="zh-CN" sz="1600" kern="100" dirty="0">
                          <a:latin typeface="Calibri"/>
                          <a:ea typeface="宋体"/>
                          <a:cs typeface="Times New Roman"/>
                        </a:rPr>
                        <a:t>荷兰 </a:t>
                      </a:r>
                    </a:p>
                  </a:txBody>
                  <a:tcPr marL="68580" marR="68580" marT="0" marB="0" anchor="ctr"/>
                </a:tc>
                <a:tc>
                  <a:txBody>
                    <a:bodyPr/>
                    <a:lstStyle/>
                    <a:p>
                      <a:pPr algn="ctr" fontAlgn="b"/>
                      <a:r>
                        <a:rPr lang="en-US" altLang="zh-CN" sz="1600" b="0" i="0" u="none" strike="noStrike" dirty="0" smtClean="0">
                          <a:solidFill>
                            <a:srgbClr val="000000"/>
                          </a:solidFill>
                          <a:latin typeface="Arial Unicode MS" pitchFamily="34" charset="-122"/>
                          <a:ea typeface="Arial Unicode MS" pitchFamily="34" charset="-122"/>
                          <a:cs typeface="Arial Unicode MS" pitchFamily="34" charset="-122"/>
                        </a:rPr>
                        <a:t>523</a:t>
                      </a:r>
                      <a:endParaRPr lang="en-US" altLang="zh-CN" sz="1600" b="0" i="0" u="none" strike="noStrike"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tc>
                <a:tc>
                  <a:txBody>
                    <a:bodyPr/>
                    <a:lstStyle/>
                    <a:p>
                      <a:pPr algn="ctr" fontAlgn="b"/>
                      <a:r>
                        <a:rPr lang="en-US" altLang="zh-CN" sz="1600" b="0" i="0" u="none" strike="noStrike" dirty="0" smtClean="0">
                          <a:solidFill>
                            <a:srgbClr val="000000"/>
                          </a:solidFill>
                          <a:latin typeface="Arial Unicode MS" pitchFamily="34" charset="-122"/>
                          <a:ea typeface="Arial Unicode MS" pitchFamily="34" charset="-122"/>
                          <a:cs typeface="Arial Unicode MS" pitchFamily="34" charset="-122"/>
                        </a:rPr>
                        <a:t>3.5</a:t>
                      </a:r>
                      <a:endParaRPr lang="en-US" altLang="zh-CN" sz="1600" b="0" i="0" u="none" strike="noStrike"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tc>
                <a:tc>
                  <a:txBody>
                    <a:bodyPr/>
                    <a:lstStyle/>
                    <a:p>
                      <a:pPr algn="just">
                        <a:spcAft>
                          <a:spcPts val="0"/>
                        </a:spcAft>
                      </a:pPr>
                      <a:r>
                        <a:rPr lang="zh-CN" sz="1600" kern="100" dirty="0">
                          <a:latin typeface="Calibri"/>
                          <a:ea typeface="宋体"/>
                          <a:cs typeface="Times New Roman"/>
                        </a:rPr>
                        <a:t>波兰 </a:t>
                      </a:r>
                    </a:p>
                  </a:txBody>
                  <a:tcPr marL="68580" marR="68580" marT="0" marB="0" anchor="ctr"/>
                </a:tc>
                <a:tc>
                  <a:txBody>
                    <a:bodyPr/>
                    <a:lstStyle/>
                    <a:p>
                      <a:pPr algn="ctr" fontAlgn="b"/>
                      <a:r>
                        <a:rPr lang="en-US" altLang="zh-CN" sz="1600" b="0" i="0" u="none" strike="noStrike" dirty="0" smtClean="0">
                          <a:solidFill>
                            <a:srgbClr val="000000"/>
                          </a:solidFill>
                          <a:latin typeface="Arial Unicode MS" pitchFamily="34" charset="-122"/>
                          <a:ea typeface="Arial Unicode MS" pitchFamily="34" charset="-122"/>
                          <a:cs typeface="Arial Unicode MS" pitchFamily="34" charset="-122"/>
                        </a:rPr>
                        <a:t>518</a:t>
                      </a:r>
                      <a:endParaRPr lang="en-US" altLang="zh-CN" sz="1600" b="0" i="0" u="none" strike="noStrike"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tc>
                <a:tc>
                  <a:txBody>
                    <a:bodyPr/>
                    <a:lstStyle/>
                    <a:p>
                      <a:pPr algn="ctr" fontAlgn="b"/>
                      <a:r>
                        <a:rPr lang="en-US" altLang="zh-CN" sz="1600" b="0" i="0" u="none" strike="noStrike" dirty="0" smtClean="0">
                          <a:solidFill>
                            <a:srgbClr val="000000"/>
                          </a:solidFill>
                          <a:latin typeface="Arial Unicode MS" pitchFamily="34" charset="-122"/>
                          <a:ea typeface="Arial Unicode MS" pitchFamily="34" charset="-122"/>
                          <a:cs typeface="Arial Unicode MS" pitchFamily="34" charset="-122"/>
                        </a:rPr>
                        <a:t>3.1</a:t>
                      </a:r>
                      <a:endParaRPr lang="en-US" altLang="zh-CN" sz="1600" b="0" i="0" u="none" strike="noStrike"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tc>
                <a:tc>
                  <a:txBody>
                    <a:bodyPr/>
                    <a:lstStyle/>
                    <a:p>
                      <a:pPr algn="just">
                        <a:spcAft>
                          <a:spcPts val="0"/>
                        </a:spcAft>
                      </a:pPr>
                      <a:r>
                        <a:rPr lang="zh-CN" sz="1600" kern="100" dirty="0">
                          <a:latin typeface="Calibri"/>
                          <a:ea typeface="宋体"/>
                          <a:cs typeface="Times New Roman"/>
                        </a:rPr>
                        <a:t>加拿大 </a:t>
                      </a:r>
                    </a:p>
                  </a:txBody>
                  <a:tcPr marL="68580" marR="68580" marT="0" marB="0" anchor="ctr"/>
                </a:tc>
                <a:tc>
                  <a:txBody>
                    <a:bodyPr/>
                    <a:lstStyle/>
                    <a:p>
                      <a:pPr algn="ctr" fontAlgn="b"/>
                      <a:r>
                        <a:rPr lang="en-US" altLang="zh-CN" sz="1600" b="0" i="0" u="none" strike="noStrike" dirty="0" smtClean="0">
                          <a:solidFill>
                            <a:srgbClr val="000000"/>
                          </a:solidFill>
                          <a:latin typeface="Arial Unicode MS" pitchFamily="34" charset="-122"/>
                          <a:ea typeface="Arial Unicode MS" pitchFamily="34" charset="-122"/>
                          <a:cs typeface="Arial Unicode MS" pitchFamily="34" charset="-122"/>
                        </a:rPr>
                        <a:t>525</a:t>
                      </a:r>
                      <a:endParaRPr lang="en-US" altLang="zh-CN" sz="1600" b="0" i="0" u="none" strike="noStrike"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tc>
                <a:tc>
                  <a:txBody>
                    <a:bodyPr/>
                    <a:lstStyle/>
                    <a:p>
                      <a:pPr algn="ctr" fontAlgn="b"/>
                      <a:r>
                        <a:rPr lang="en-US" altLang="zh-CN" sz="1600" b="0" i="0" u="none" strike="noStrike" dirty="0" smtClean="0">
                          <a:solidFill>
                            <a:srgbClr val="000000"/>
                          </a:solidFill>
                          <a:latin typeface="Arial Unicode MS" pitchFamily="34" charset="-122"/>
                          <a:ea typeface="Arial Unicode MS" pitchFamily="34" charset="-122"/>
                          <a:cs typeface="Arial Unicode MS" pitchFamily="34" charset="-122"/>
                        </a:rPr>
                        <a:t>1.9</a:t>
                      </a:r>
                      <a:endParaRPr lang="en-US" altLang="zh-CN" sz="1600" b="0" i="0" u="none" strike="noStrike" dirty="0">
                        <a:solidFill>
                          <a:srgbClr val="000000"/>
                        </a:solidFill>
                        <a:latin typeface="Arial Unicode MS" pitchFamily="34" charset="-122"/>
                        <a:ea typeface="Arial Unicode MS" pitchFamily="34" charset="-122"/>
                        <a:cs typeface="Arial Unicode MS" pitchFamily="34" charset="-122"/>
                      </a:endParaRPr>
                    </a:p>
                  </a:txBody>
                  <a:tcPr marL="9525" marR="9525" marT="9525" marB="0" anchor="ctr"/>
                </a:tc>
              </a:tr>
            </a:tbl>
          </a:graphicData>
        </a:graphic>
      </p:graphicFrame>
    </p:spTree>
    <p:extLst>
      <p:ext uri="{BB962C8B-B14F-4D97-AF65-F5344CB8AC3E}">
        <p14:creationId xmlns:p14="http://schemas.microsoft.com/office/powerpoint/2010/main" xmlns="" val="20370192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06090"/>
          </a:xfrm>
        </p:spPr>
        <p:txBody>
          <a:bodyPr>
            <a:normAutofit fontScale="90000"/>
          </a:bodyPr>
          <a:lstStyle/>
          <a:p>
            <a:r>
              <a:rPr lang="zh-CN" altLang="en-US" sz="2800" b="1" dirty="0" smtClean="0"/>
              <a:t>上海在三个领域均达到</a:t>
            </a:r>
            <a:r>
              <a:rPr lang="en-US" altLang="zh-CN" sz="2800" b="1" dirty="0" smtClean="0"/>
              <a:t>5</a:t>
            </a:r>
            <a:r>
              <a:rPr lang="zh-CN" altLang="en-US" sz="2800" b="1" dirty="0" smtClean="0"/>
              <a:t>、</a:t>
            </a:r>
            <a:r>
              <a:rPr lang="en-US" altLang="zh-CN" sz="2800" b="1" dirty="0" smtClean="0"/>
              <a:t>6</a:t>
            </a:r>
            <a:r>
              <a:rPr lang="zh-CN" altLang="en-US" sz="2800" b="1" dirty="0" smtClean="0"/>
              <a:t>级水平的学生比例最高</a:t>
            </a:r>
            <a:r>
              <a:rPr lang="en-US" altLang="zh-CN" sz="2800" b="1" dirty="0" smtClean="0"/>
              <a:t/>
            </a:r>
            <a:br>
              <a:rPr lang="en-US" altLang="zh-CN" sz="2800" b="1" dirty="0" smtClean="0"/>
            </a:br>
            <a:r>
              <a:rPr lang="zh-CN" altLang="en-US" sz="2800" b="1" dirty="0" smtClean="0"/>
              <a:t>（纸笔测试）</a:t>
            </a:r>
            <a:endParaRPr lang="zh-CN" altLang="en-US" sz="2800" b="1" dirty="0"/>
          </a:p>
        </p:txBody>
      </p:sp>
      <p:grpSp>
        <p:nvGrpSpPr>
          <p:cNvPr id="16" name="组合 15"/>
          <p:cNvGrpSpPr/>
          <p:nvPr/>
        </p:nvGrpSpPr>
        <p:grpSpPr>
          <a:xfrm>
            <a:off x="2400299" y="1052736"/>
            <a:ext cx="5521424" cy="4647976"/>
            <a:chOff x="2400299" y="1052736"/>
            <a:chExt cx="5521424" cy="4647976"/>
          </a:xfrm>
        </p:grpSpPr>
        <p:grpSp>
          <p:nvGrpSpPr>
            <p:cNvPr id="24" name="组合 23"/>
            <p:cNvGrpSpPr/>
            <p:nvPr/>
          </p:nvGrpSpPr>
          <p:grpSpPr>
            <a:xfrm>
              <a:off x="2771774" y="1500187"/>
              <a:ext cx="3743325" cy="2933700"/>
              <a:chOff x="371475" y="342900"/>
              <a:chExt cx="3743325" cy="2933700"/>
            </a:xfrm>
          </p:grpSpPr>
          <p:sp>
            <p:nvSpPr>
              <p:cNvPr id="34" name="椭圆 33"/>
              <p:cNvSpPr/>
              <p:nvPr/>
            </p:nvSpPr>
            <p:spPr>
              <a:xfrm>
                <a:off x="371475" y="495300"/>
                <a:ext cx="2943225" cy="2781300"/>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lang="zh-CN" altLang="en-US" sz="1100"/>
              </a:p>
            </p:txBody>
          </p:sp>
          <p:sp>
            <p:nvSpPr>
              <p:cNvPr id="35" name="椭圆 34"/>
              <p:cNvSpPr/>
              <p:nvPr/>
            </p:nvSpPr>
            <p:spPr>
              <a:xfrm>
                <a:off x="1171576" y="342900"/>
                <a:ext cx="2943224" cy="2752725"/>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lang="zh-CN" altLang="en-US" sz="1100"/>
              </a:p>
            </p:txBody>
          </p:sp>
        </p:grpSp>
        <p:grpSp>
          <p:nvGrpSpPr>
            <p:cNvPr id="25" name="组合 24"/>
            <p:cNvGrpSpPr/>
            <p:nvPr/>
          </p:nvGrpSpPr>
          <p:grpSpPr>
            <a:xfrm>
              <a:off x="2400299" y="1052736"/>
              <a:ext cx="4343402" cy="4647976"/>
              <a:chOff x="0" y="-104551"/>
              <a:chExt cx="4343402" cy="4647976"/>
            </a:xfrm>
          </p:grpSpPr>
          <p:sp>
            <p:nvSpPr>
              <p:cNvPr id="26" name="椭圆 25"/>
              <p:cNvSpPr/>
              <p:nvPr/>
            </p:nvSpPr>
            <p:spPr>
              <a:xfrm>
                <a:off x="323850" y="466725"/>
                <a:ext cx="4010025" cy="407670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lang="zh-CN" altLang="en-US" sz="1100"/>
              </a:p>
            </p:txBody>
          </p:sp>
          <p:sp>
            <p:nvSpPr>
              <p:cNvPr id="27" name="TextBox 7"/>
              <p:cNvSpPr txBox="1"/>
              <p:nvPr/>
            </p:nvSpPr>
            <p:spPr>
              <a:xfrm>
                <a:off x="1285875" y="3533775"/>
                <a:ext cx="1695450" cy="4095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400" baseline="0" dirty="0"/>
                  <a:t>数学</a:t>
                </a:r>
                <a:r>
                  <a:rPr lang="en-US" altLang="zh-CN" sz="1400" baseline="0" dirty="0"/>
                  <a:t>23.3%</a:t>
                </a:r>
              </a:p>
              <a:p>
                <a:r>
                  <a:rPr lang="en-US" altLang="zh-CN" sz="1400" baseline="0" dirty="0"/>
                  <a:t>OECD</a:t>
                </a:r>
                <a:r>
                  <a:rPr lang="zh-CN" altLang="en-US" sz="1400" baseline="0" dirty="0"/>
                  <a:t>平均</a:t>
                </a:r>
                <a:r>
                  <a:rPr lang="en-US" sz="1400" baseline="0" dirty="0"/>
                  <a:t>4.4%</a:t>
                </a:r>
              </a:p>
              <a:p>
                <a:endParaRPr lang="en-US" sz="1100" dirty="0"/>
              </a:p>
            </p:txBody>
          </p:sp>
          <p:sp>
            <p:nvSpPr>
              <p:cNvPr id="28" name="TextBox 8"/>
              <p:cNvSpPr txBox="1"/>
              <p:nvPr/>
            </p:nvSpPr>
            <p:spPr>
              <a:xfrm>
                <a:off x="1235597" y="1263601"/>
                <a:ext cx="2232248" cy="6667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400" baseline="0" dirty="0"/>
                  <a:t>阅读、数学和科学</a:t>
                </a:r>
                <a:r>
                  <a:rPr lang="en-US" altLang="zh-CN" sz="1400" baseline="0" dirty="0" smtClean="0"/>
                  <a:t>19.6%</a:t>
                </a:r>
                <a:endParaRPr lang="en-US" altLang="zh-CN" sz="1400" baseline="0" dirty="0"/>
              </a:p>
              <a:p>
                <a:r>
                  <a:rPr lang="en-US" altLang="zh-CN" sz="1400" baseline="0" dirty="0"/>
                  <a:t>OECD</a:t>
                </a:r>
                <a:r>
                  <a:rPr lang="zh-CN" altLang="en-US" sz="1400" baseline="0" dirty="0"/>
                  <a:t>平均</a:t>
                </a:r>
                <a:r>
                  <a:rPr lang="en-US" sz="1400" baseline="0" dirty="0"/>
                  <a:t> 4.4%</a:t>
                </a:r>
              </a:p>
              <a:p>
                <a:endParaRPr lang="en-US" sz="1100" dirty="0"/>
              </a:p>
            </p:txBody>
          </p:sp>
          <p:sp>
            <p:nvSpPr>
              <p:cNvPr id="29" name="TextBox 9"/>
              <p:cNvSpPr txBox="1"/>
              <p:nvPr/>
            </p:nvSpPr>
            <p:spPr>
              <a:xfrm>
                <a:off x="2963790" y="133350"/>
                <a:ext cx="1379612" cy="5143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400" dirty="0"/>
                  <a:t>阅读</a:t>
                </a:r>
                <a:r>
                  <a:rPr lang="en-US" altLang="zh-CN" sz="1400" dirty="0"/>
                  <a:t>0.3%</a:t>
                </a:r>
              </a:p>
              <a:p>
                <a:r>
                  <a:rPr lang="en-US" altLang="zh-CN" sz="1400" dirty="0"/>
                  <a:t>OECD</a:t>
                </a:r>
                <a:r>
                  <a:rPr lang="zh-CN" altLang="en-US" sz="1400" dirty="0"/>
                  <a:t>平均</a:t>
                </a:r>
                <a:r>
                  <a:rPr lang="en-US" sz="1400" dirty="0"/>
                  <a:t>1.9</a:t>
                </a:r>
                <a:r>
                  <a:rPr lang="en-US" sz="1400" baseline="0" dirty="0"/>
                  <a:t>%</a:t>
                </a:r>
                <a:endParaRPr lang="en-US" sz="1400" dirty="0"/>
              </a:p>
            </p:txBody>
          </p:sp>
          <p:sp>
            <p:nvSpPr>
              <p:cNvPr id="30" name="TextBox 10"/>
              <p:cNvSpPr txBox="1"/>
              <p:nvPr/>
            </p:nvSpPr>
            <p:spPr>
              <a:xfrm>
                <a:off x="0" y="390525"/>
                <a:ext cx="1451621" cy="4190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400" baseline="0" dirty="0"/>
                  <a:t>科学</a:t>
                </a:r>
                <a:r>
                  <a:rPr lang="en-US" altLang="zh-CN" sz="1400" baseline="0" dirty="0"/>
                  <a:t>0.3%</a:t>
                </a:r>
              </a:p>
              <a:p>
                <a:r>
                  <a:rPr lang="en-US" altLang="zh-CN" sz="1400" baseline="0" dirty="0"/>
                  <a:t>OECD</a:t>
                </a:r>
                <a:r>
                  <a:rPr lang="zh-CN" altLang="en-US" sz="1400" baseline="0" dirty="0"/>
                  <a:t>平均</a:t>
                </a:r>
                <a:r>
                  <a:rPr lang="en-US" sz="1400" baseline="0" dirty="0"/>
                  <a:t>1.1%</a:t>
                </a:r>
              </a:p>
              <a:p>
                <a:endParaRPr lang="en-US" sz="1100" dirty="0"/>
              </a:p>
            </p:txBody>
          </p:sp>
          <p:sp>
            <p:nvSpPr>
              <p:cNvPr id="31" name="TextBox 11"/>
              <p:cNvSpPr txBox="1"/>
              <p:nvPr/>
            </p:nvSpPr>
            <p:spPr>
              <a:xfrm>
                <a:off x="515517" y="1911673"/>
                <a:ext cx="1589535" cy="7920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400" baseline="0" dirty="0">
                    <a:solidFill>
                      <a:schemeClr val="tx1"/>
                    </a:solidFill>
                  </a:rPr>
                  <a:t>数学</a:t>
                </a:r>
                <a:r>
                  <a:rPr lang="zh-CN" altLang="en-US" sz="1400" baseline="0" dirty="0" smtClean="0">
                    <a:solidFill>
                      <a:schemeClr val="tx1"/>
                    </a:solidFill>
                  </a:rPr>
                  <a:t>和</a:t>
                </a:r>
                <a:endParaRPr lang="en-US" altLang="zh-CN" sz="1400" baseline="0" dirty="0" smtClean="0">
                  <a:solidFill>
                    <a:schemeClr val="tx1"/>
                  </a:solidFill>
                </a:endParaRPr>
              </a:p>
              <a:p>
                <a:r>
                  <a:rPr lang="zh-CN" altLang="en-US" sz="1400" baseline="0" dirty="0" smtClean="0">
                    <a:solidFill>
                      <a:schemeClr val="tx1"/>
                    </a:solidFill>
                  </a:rPr>
                  <a:t>科学</a:t>
                </a:r>
                <a:r>
                  <a:rPr lang="en-US" altLang="zh-CN" sz="1400" baseline="0" dirty="0">
                    <a:solidFill>
                      <a:schemeClr val="tx1"/>
                    </a:solidFill>
                  </a:rPr>
                  <a:t>7.3%</a:t>
                </a:r>
              </a:p>
              <a:p>
                <a:r>
                  <a:rPr lang="en-US" altLang="zh-CN" sz="1400" baseline="0" dirty="0">
                    <a:solidFill>
                      <a:schemeClr val="tx1"/>
                    </a:solidFill>
                  </a:rPr>
                  <a:t>OECD</a:t>
                </a:r>
                <a:r>
                  <a:rPr lang="zh-CN" altLang="en-US" sz="1400" baseline="0" dirty="0" smtClean="0">
                    <a:solidFill>
                      <a:schemeClr val="tx1"/>
                    </a:solidFill>
                  </a:rPr>
                  <a:t>平均</a:t>
                </a:r>
                <a:endParaRPr lang="en-US" altLang="zh-CN" sz="1400" baseline="0" dirty="0" smtClean="0">
                  <a:solidFill>
                    <a:schemeClr val="tx1"/>
                  </a:solidFill>
                </a:endParaRPr>
              </a:p>
              <a:p>
                <a:r>
                  <a:rPr lang="en-US" sz="1400" baseline="0" dirty="0" smtClean="0">
                    <a:solidFill>
                      <a:schemeClr val="tx1"/>
                    </a:solidFill>
                  </a:rPr>
                  <a:t>2.3</a:t>
                </a:r>
                <a:r>
                  <a:rPr lang="en-US" sz="1400" baseline="0" dirty="0">
                    <a:solidFill>
                      <a:schemeClr val="tx1"/>
                    </a:solidFill>
                  </a:rPr>
                  <a:t>%</a:t>
                </a:r>
              </a:p>
              <a:p>
                <a:endParaRPr lang="en-US" sz="900" dirty="0">
                  <a:solidFill>
                    <a:schemeClr val="tx1"/>
                  </a:solidFill>
                </a:endParaRPr>
              </a:p>
            </p:txBody>
          </p:sp>
          <p:sp>
            <p:nvSpPr>
              <p:cNvPr id="32" name="TextBox 12"/>
              <p:cNvSpPr txBox="1"/>
              <p:nvPr/>
            </p:nvSpPr>
            <p:spPr>
              <a:xfrm>
                <a:off x="3179813" y="1119585"/>
                <a:ext cx="1008112" cy="10081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400" baseline="0" dirty="0">
                    <a:solidFill>
                      <a:schemeClr val="tx1"/>
                    </a:solidFill>
                  </a:rPr>
                  <a:t>阅读</a:t>
                </a:r>
                <a:r>
                  <a:rPr lang="zh-CN" altLang="en-US" sz="1400" baseline="0" dirty="0" smtClean="0">
                    <a:solidFill>
                      <a:schemeClr val="tx1"/>
                    </a:solidFill>
                  </a:rPr>
                  <a:t>和</a:t>
                </a:r>
                <a:endParaRPr lang="en-US" altLang="zh-CN" sz="1400" baseline="0" dirty="0" smtClean="0">
                  <a:solidFill>
                    <a:schemeClr val="tx1"/>
                  </a:solidFill>
                </a:endParaRPr>
              </a:p>
              <a:p>
                <a:r>
                  <a:rPr lang="zh-CN" altLang="en-US" sz="1400" baseline="0" dirty="0" smtClean="0">
                    <a:solidFill>
                      <a:schemeClr val="tx1"/>
                    </a:solidFill>
                  </a:rPr>
                  <a:t>数学</a:t>
                </a:r>
                <a:r>
                  <a:rPr lang="en-US" altLang="zh-CN" sz="1400" baseline="0" dirty="0">
                    <a:solidFill>
                      <a:schemeClr val="tx1"/>
                    </a:solidFill>
                  </a:rPr>
                  <a:t>5.2%</a:t>
                </a:r>
              </a:p>
              <a:p>
                <a:r>
                  <a:rPr lang="en-US" altLang="zh-CN" sz="1400" baseline="0" dirty="0">
                    <a:solidFill>
                      <a:schemeClr val="tx1"/>
                    </a:solidFill>
                  </a:rPr>
                  <a:t>OECD</a:t>
                </a:r>
                <a:r>
                  <a:rPr lang="zh-CN" altLang="en-US" sz="1400" baseline="0" dirty="0" smtClean="0">
                    <a:solidFill>
                      <a:schemeClr val="tx1"/>
                    </a:solidFill>
                  </a:rPr>
                  <a:t>平均</a:t>
                </a:r>
                <a:endParaRPr lang="en-US" altLang="zh-CN" sz="1400" baseline="0" dirty="0" smtClean="0">
                  <a:solidFill>
                    <a:schemeClr val="tx1"/>
                  </a:solidFill>
                </a:endParaRPr>
              </a:p>
              <a:p>
                <a:r>
                  <a:rPr lang="en-US" sz="1400" baseline="0" dirty="0" smtClean="0">
                    <a:solidFill>
                      <a:schemeClr val="tx1"/>
                    </a:solidFill>
                  </a:rPr>
                  <a:t>1.5</a:t>
                </a:r>
                <a:r>
                  <a:rPr lang="en-US" sz="1400" baseline="0" dirty="0">
                    <a:solidFill>
                      <a:schemeClr val="tx1"/>
                    </a:solidFill>
                  </a:rPr>
                  <a:t>%</a:t>
                </a:r>
              </a:p>
              <a:p>
                <a:endParaRPr lang="en-US" sz="900" dirty="0">
                  <a:solidFill>
                    <a:schemeClr val="tx1"/>
                  </a:solidFill>
                </a:endParaRPr>
              </a:p>
            </p:txBody>
          </p:sp>
          <p:sp>
            <p:nvSpPr>
              <p:cNvPr id="33" name="TextBox 13"/>
              <p:cNvSpPr txBox="1"/>
              <p:nvPr/>
            </p:nvSpPr>
            <p:spPr>
              <a:xfrm>
                <a:off x="1235597" y="-104551"/>
                <a:ext cx="1471415" cy="4762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400" baseline="0" dirty="0">
                    <a:solidFill>
                      <a:schemeClr val="tx1"/>
                    </a:solidFill>
                  </a:rPr>
                  <a:t>阅读和科学</a:t>
                </a:r>
                <a:r>
                  <a:rPr lang="en-US" altLang="zh-CN" sz="1400" baseline="0" dirty="0">
                    <a:solidFill>
                      <a:schemeClr val="tx1"/>
                    </a:solidFill>
                  </a:rPr>
                  <a:t>0.0%</a:t>
                </a:r>
              </a:p>
              <a:p>
                <a:r>
                  <a:rPr lang="en-US" altLang="zh-CN" sz="1400" baseline="0" dirty="0">
                    <a:solidFill>
                      <a:schemeClr val="tx1"/>
                    </a:solidFill>
                  </a:rPr>
                  <a:t>OECD</a:t>
                </a:r>
                <a:r>
                  <a:rPr lang="zh-CN" altLang="en-US" sz="1400" baseline="0" dirty="0">
                    <a:solidFill>
                      <a:schemeClr val="tx1"/>
                    </a:solidFill>
                  </a:rPr>
                  <a:t>平均</a:t>
                </a:r>
                <a:r>
                  <a:rPr lang="en-US" sz="1400" baseline="0" dirty="0">
                    <a:solidFill>
                      <a:schemeClr val="tx1"/>
                    </a:solidFill>
                  </a:rPr>
                  <a:t>0.6%</a:t>
                </a:r>
              </a:p>
              <a:p>
                <a:endParaRPr lang="en-US" sz="1400" dirty="0">
                  <a:solidFill>
                    <a:schemeClr val="tx1"/>
                  </a:solidFill>
                </a:endParaRPr>
              </a:p>
            </p:txBody>
          </p:sp>
        </p:grpSp>
        <p:sp>
          <p:nvSpPr>
            <p:cNvPr id="36" name="TextBox 9"/>
            <p:cNvSpPr txBox="1"/>
            <p:nvPr/>
          </p:nvSpPr>
          <p:spPr>
            <a:xfrm>
              <a:off x="6588224" y="4653136"/>
              <a:ext cx="1333499" cy="7334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400" dirty="0"/>
                <a:t>在三个领域都不是高表现者</a:t>
              </a:r>
              <a:r>
                <a:rPr lang="en-US" sz="1400" baseline="0" dirty="0"/>
                <a:t>:</a:t>
              </a:r>
              <a:r>
                <a:rPr lang="en-US" altLang="zh-CN" sz="1400" baseline="0" dirty="0"/>
                <a:t>44.0%</a:t>
              </a:r>
            </a:p>
            <a:p>
              <a:r>
                <a:rPr lang="en-US" sz="1400" baseline="0" dirty="0"/>
                <a:t> </a:t>
              </a:r>
              <a:r>
                <a:rPr lang="en-US" altLang="zh-CN" sz="1400" baseline="0" dirty="0"/>
                <a:t>OECD</a:t>
              </a:r>
              <a:r>
                <a:rPr lang="zh-CN" altLang="en-US" sz="1400" baseline="0" dirty="0"/>
                <a:t>平均</a:t>
              </a:r>
              <a:r>
                <a:rPr lang="en-US" sz="1400" baseline="0" dirty="0"/>
                <a:t>83.8%</a:t>
              </a:r>
            </a:p>
            <a:p>
              <a:endParaRPr lang="en-US" sz="1100" dirty="0"/>
            </a:p>
          </p:txBody>
        </p:sp>
      </p:grpSp>
    </p:spTree>
    <p:extLst>
      <p:ext uri="{BB962C8B-B14F-4D97-AF65-F5344CB8AC3E}">
        <p14:creationId xmlns:p14="http://schemas.microsoft.com/office/powerpoint/2010/main" xmlns="" val="9103318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1"/>
          <p:cNvGraphicFramePr>
            <a:graphicFrameLocks noGrp="1"/>
          </p:cNvGraphicFramePr>
          <p:nvPr/>
        </p:nvGraphicFramePr>
        <p:xfrm>
          <a:off x="395536" y="836712"/>
          <a:ext cx="8249332" cy="5114251"/>
        </p:xfrm>
        <a:graphic>
          <a:graphicData uri="http://schemas.openxmlformats.org/drawingml/2006/chart">
            <c:chart xmlns:c="http://schemas.openxmlformats.org/drawingml/2006/chart" xmlns:r="http://schemas.openxmlformats.org/officeDocument/2006/relationships" r:id="rId3"/>
          </a:graphicData>
        </a:graphic>
      </p:graphicFrame>
      <p:sp>
        <p:nvSpPr>
          <p:cNvPr id="4" name="标题 1"/>
          <p:cNvSpPr>
            <a:spLocks noGrp="1"/>
          </p:cNvSpPr>
          <p:nvPr>
            <p:ph type="title"/>
          </p:nvPr>
        </p:nvSpPr>
        <p:spPr>
          <a:xfrm>
            <a:off x="467544" y="0"/>
            <a:ext cx="8229600" cy="764704"/>
          </a:xfrm>
        </p:spPr>
        <p:txBody>
          <a:bodyPr>
            <a:normAutofit/>
          </a:bodyPr>
          <a:lstStyle/>
          <a:p>
            <a:r>
              <a:rPr lang="en-US" altLang="zh-CN" sz="3200" dirty="0" smtClean="0"/>
              <a:t>PISA 2009</a:t>
            </a:r>
            <a:r>
              <a:rPr lang="zh-CN" altLang="en-US" sz="3200" dirty="0" smtClean="0"/>
              <a:t>纪律风气和师生关系指数</a:t>
            </a:r>
            <a:endParaRPr lang="zh-CN" altLang="en-US" sz="2800" dirty="0"/>
          </a:p>
        </p:txBody>
      </p:sp>
    </p:spTree>
    <p:extLst>
      <p:ext uri="{BB962C8B-B14F-4D97-AF65-F5344CB8AC3E}">
        <p14:creationId xmlns:p14="http://schemas.microsoft.com/office/powerpoint/2010/main" xmlns="" val="27511161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16632"/>
            <a:ext cx="8229600" cy="648072"/>
          </a:xfrm>
        </p:spPr>
        <p:txBody>
          <a:bodyPr>
            <a:noAutofit/>
          </a:bodyPr>
          <a:lstStyle/>
          <a:p>
            <a:r>
              <a:rPr lang="zh-CN" altLang="en-US" sz="3200" dirty="0" smtClean="0"/>
              <a:t>教育结果公平</a:t>
            </a:r>
            <a:r>
              <a:rPr lang="en-US" altLang="zh-CN" sz="2800" dirty="0" smtClean="0"/>
              <a:t/>
            </a:r>
            <a:br>
              <a:rPr lang="en-US" altLang="zh-CN" sz="2800" dirty="0" smtClean="0"/>
            </a:br>
            <a:endParaRPr lang="zh-CN" altLang="en-US" sz="2000" dirty="0"/>
          </a:p>
        </p:txBody>
      </p:sp>
      <p:graphicFrame>
        <p:nvGraphicFramePr>
          <p:cNvPr id="7" name="Chart 3"/>
          <p:cNvGraphicFramePr>
            <a:graphicFrameLocks noGrp="1"/>
          </p:cNvGraphicFramePr>
          <p:nvPr>
            <p:ph idx="1"/>
            <p:extLst>
              <p:ext uri="{D42A27DB-BD31-4B8C-83A1-F6EECF244321}">
                <p14:modId xmlns:p14="http://schemas.microsoft.com/office/powerpoint/2010/main" xmlns="" val="2580435328"/>
              </p:ext>
            </p:extLst>
          </p:nvPr>
        </p:nvGraphicFramePr>
        <p:xfrm>
          <a:off x="395536" y="620688"/>
          <a:ext cx="8496944" cy="583264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28318791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700808"/>
            <a:ext cx="8229600" cy="1143000"/>
          </a:xfrm>
        </p:spPr>
        <p:txBody>
          <a:bodyPr>
            <a:normAutofit fontScale="90000"/>
          </a:bodyPr>
          <a:lstStyle/>
          <a:p>
            <a:pPr algn="l"/>
            <a:r>
              <a:rPr lang="zh-CN" altLang="en-US" b="1" dirty="0" smtClean="0"/>
              <a:t>“我们</a:t>
            </a:r>
            <a:r>
              <a:rPr lang="zh-CN" altLang="en-US" b="1" dirty="0"/>
              <a:t>自信地看到，几十年坚持不懈搞基础教育均衡发展，因此我们的学校都比较好，托高底部、水涨船高有了效果</a:t>
            </a:r>
            <a:r>
              <a:rPr lang="zh-CN" altLang="en-US" b="1" dirty="0" smtClean="0"/>
              <a:t>。”</a:t>
            </a:r>
            <a:r>
              <a:rPr lang="en-US" altLang="zh-CN" b="1" dirty="0" smtClean="0"/>
              <a:t/>
            </a:r>
            <a:br>
              <a:rPr lang="en-US" altLang="zh-CN" b="1" dirty="0" smtClean="0"/>
            </a:br>
            <a:r>
              <a:rPr lang="en-US" altLang="zh-CN" dirty="0" smtClean="0"/>
              <a:t>                                           ——</a:t>
            </a:r>
            <a:r>
              <a:rPr lang="zh-CN" altLang="en-US" dirty="0" smtClean="0"/>
              <a:t>张民选 </a:t>
            </a:r>
            <a:endParaRPr lang="zh-CN" altLang="en-US" dirty="0"/>
          </a:p>
        </p:txBody>
      </p:sp>
      <p:sp>
        <p:nvSpPr>
          <p:cNvPr id="5" name="内容占位符 2"/>
          <p:cNvSpPr>
            <a:spLocks noGrp="1"/>
          </p:cNvSpPr>
          <p:nvPr>
            <p:ph idx="1"/>
          </p:nvPr>
        </p:nvSpPr>
        <p:spPr>
          <a:xfrm>
            <a:off x="467544" y="3933056"/>
            <a:ext cx="8229600" cy="2260848"/>
          </a:xfrm>
        </p:spPr>
        <p:txBody>
          <a:bodyPr>
            <a:normAutofit fontScale="85000" lnSpcReduction="20000"/>
          </a:bodyPr>
          <a:lstStyle/>
          <a:p>
            <a:pPr marL="0" indent="0">
              <a:buNone/>
            </a:pPr>
            <a:r>
              <a:rPr lang="en-US" altLang="zh-CN" dirty="0" smtClean="0"/>
              <a:t>1. </a:t>
            </a:r>
            <a:r>
              <a:rPr lang="zh-CN" altLang="en-US" dirty="0" smtClean="0"/>
              <a:t>上海基础教育总体质量和均衡达到较高水平</a:t>
            </a:r>
            <a:endParaRPr lang="en-US" altLang="zh-CN" dirty="0" smtClean="0"/>
          </a:p>
          <a:p>
            <a:pPr marL="0" indent="0">
              <a:buNone/>
            </a:pPr>
            <a:r>
              <a:rPr lang="en-US" altLang="zh-CN" dirty="0" smtClean="0"/>
              <a:t>2. </a:t>
            </a:r>
            <a:r>
              <a:rPr lang="zh-CN" altLang="en-US" dirty="0" smtClean="0"/>
              <a:t>上海学生基本知识和基本技能掌握程度高</a:t>
            </a:r>
            <a:endParaRPr lang="en-US" altLang="zh-CN" dirty="0" smtClean="0"/>
          </a:p>
          <a:p>
            <a:pPr marL="0" indent="0">
              <a:buNone/>
            </a:pPr>
            <a:r>
              <a:rPr lang="en-US" altLang="zh-CN" dirty="0" smtClean="0"/>
              <a:t>3. </a:t>
            </a:r>
            <a:r>
              <a:rPr lang="zh-CN" altLang="en-US" dirty="0" smtClean="0"/>
              <a:t>上海学生能够创造性地运用知识和技能</a:t>
            </a:r>
            <a:endParaRPr lang="en-US" altLang="zh-CN" dirty="0" smtClean="0"/>
          </a:p>
          <a:p>
            <a:pPr marL="0" indent="0">
              <a:buNone/>
            </a:pPr>
            <a:r>
              <a:rPr lang="en-US" altLang="zh-CN" dirty="0" smtClean="0"/>
              <a:t>4. </a:t>
            </a:r>
            <a:r>
              <a:rPr lang="zh-CN" altLang="en-US" dirty="0" smtClean="0"/>
              <a:t>上海学校有良好的纪律风气和师生关系</a:t>
            </a:r>
            <a:endParaRPr lang="en-US" altLang="zh-CN" dirty="0" smtClean="0"/>
          </a:p>
          <a:p>
            <a:pPr marL="0" indent="0">
              <a:buNone/>
            </a:pPr>
            <a:r>
              <a:rPr lang="en-US" altLang="zh-CN" dirty="0" smtClean="0"/>
              <a:t>5. </a:t>
            </a:r>
            <a:r>
              <a:rPr lang="zh-CN" altLang="en-US" dirty="0" smtClean="0"/>
              <a:t>上海的课程改革、教师培训取得较好的效果</a:t>
            </a:r>
            <a:endParaRPr lang="en-US" altLang="zh-CN" dirty="0" smtClean="0"/>
          </a:p>
          <a:p>
            <a:pPr marL="0" indent="0">
              <a:buNone/>
            </a:pPr>
            <a:r>
              <a:rPr lang="en-US" altLang="zh-CN" dirty="0" smtClean="0"/>
              <a:t>6. ……</a:t>
            </a:r>
          </a:p>
          <a:p>
            <a:pPr marL="0" indent="0">
              <a:buNone/>
            </a:pPr>
            <a:endParaRPr lang="zh-CN" altLang="en-US" dirty="0"/>
          </a:p>
        </p:txBody>
      </p:sp>
    </p:spTree>
    <p:extLst>
      <p:ext uri="{BB962C8B-B14F-4D97-AF65-F5344CB8AC3E}">
        <p14:creationId xmlns:p14="http://schemas.microsoft.com/office/powerpoint/2010/main" xmlns="" val="27191919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06348" y="2590365"/>
            <a:ext cx="8229600" cy="2295128"/>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zh-CN" altLang="en-US" sz="4000" b="1" dirty="0" smtClean="0">
                <a:latin typeface="黑体" pitchFamily="49" charset="-122"/>
                <a:ea typeface="黑体" pitchFamily="49" charset="-122"/>
              </a:rPr>
              <a:t>“不是我不明白 这世界变化快”</a:t>
            </a:r>
            <a:endParaRPr lang="en-US" altLang="zh-CN" sz="4000" b="1" dirty="0" smtClean="0">
              <a:latin typeface="黑体" pitchFamily="49" charset="-122"/>
              <a:ea typeface="黑体" pitchFamily="49" charset="-122"/>
            </a:endParaRPr>
          </a:p>
          <a:p>
            <a:pPr>
              <a:defRPr/>
            </a:pPr>
            <a:endParaRPr lang="en-US" altLang="zh-CN" sz="4000" b="1" dirty="0" smtClean="0">
              <a:solidFill>
                <a:srgbClr val="0070C0"/>
              </a:solidFill>
              <a:latin typeface="方正大标宋简体" pitchFamily="2" charset="-122"/>
              <a:ea typeface="方正大标宋简体" pitchFamily="2" charset="-122"/>
              <a:cs typeface="+mn-cs"/>
            </a:endParaRPr>
          </a:p>
          <a:p>
            <a:pPr>
              <a:defRPr/>
            </a:pPr>
            <a:endParaRPr lang="en-US" altLang="zh-CN" sz="4000" b="1" dirty="0" smtClean="0">
              <a:solidFill>
                <a:srgbClr val="0070C0"/>
              </a:solidFill>
              <a:latin typeface="方正大标宋简体" pitchFamily="2" charset="-122"/>
              <a:ea typeface="方正大标宋简体" pitchFamily="2" charset="-122"/>
              <a:cs typeface="+mn-cs"/>
            </a:endParaRPr>
          </a:p>
          <a:p>
            <a:pPr>
              <a:defRPr/>
            </a:pPr>
            <a:r>
              <a:rPr lang="en-US" altLang="zh-CN" sz="3500" b="1" dirty="0" smtClean="0">
                <a:solidFill>
                  <a:srgbClr val="0070C0"/>
                </a:solidFill>
                <a:latin typeface="方正大标宋简体" pitchFamily="2" charset="-122"/>
                <a:ea typeface="方正大标宋简体" pitchFamily="2" charset="-122"/>
                <a:cs typeface="+mn-cs"/>
              </a:rPr>
              <a:t>          </a:t>
            </a:r>
            <a:r>
              <a:rPr lang="en-US" altLang="zh-CN" sz="3600" dirty="0" smtClean="0"/>
              <a:t>——</a:t>
            </a:r>
            <a:r>
              <a:rPr lang="zh-CN" altLang="en-US" sz="3600" dirty="0" smtClean="0"/>
              <a:t>摘自崔健</a:t>
            </a:r>
            <a:r>
              <a:rPr lang="en-US" altLang="zh-CN" sz="3600" dirty="0" smtClean="0"/>
              <a:t>《</a:t>
            </a:r>
            <a:r>
              <a:rPr lang="zh-CN" altLang="en-US" sz="3600" dirty="0" smtClean="0"/>
              <a:t>不是我不明白</a:t>
            </a:r>
            <a:r>
              <a:rPr lang="en-US" altLang="zh-CN" sz="3600" dirty="0" smtClean="0"/>
              <a:t>》</a:t>
            </a:r>
            <a:endParaRPr lang="en-US" altLang="zh-CN" sz="3500" b="1" dirty="0" smtClean="0">
              <a:solidFill>
                <a:srgbClr val="0070C0"/>
              </a:solidFill>
              <a:latin typeface="方正大标宋简体" pitchFamily="2" charset="-122"/>
              <a:ea typeface="方正大标宋简体" pitchFamily="2" charset="-122"/>
              <a:cs typeface="+mn-cs"/>
            </a:endParaRPr>
          </a:p>
        </p:txBody>
      </p:sp>
      <p:sp>
        <p:nvSpPr>
          <p:cNvPr id="4" name="AutoShape 8" descr="http://img2.imgtn.bdimg.com/it/u=307221637,3977643883&amp;fm=21&amp;gp=0.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16" descr="http://img5.imgtn.bdimg.com/it/u=2677451005,15400888&amp;fm=23&amp;gp=0.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0" descr="http://img1.imgtn.bdimg.com/it/u=205733529,3878794144&amp;fm=21&amp;gp=0.jpg"/>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22641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Effect transition="in" filter="fade">
                                      <p:cBhvr>
                                        <p:cTn id="11"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超越上海：美国应该如何建设世界顶尖的教育系统"/>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7283" y="-159131"/>
            <a:ext cx="3429000" cy="3429000"/>
          </a:xfrm>
          <a:prstGeom prst="rect">
            <a:avLst/>
          </a:prstGeom>
          <a:noFill/>
          <a:extLst>
            <a:ext uri="{909E8E84-426E-40DD-AFC4-6F175D3DCCD1}">
              <a14:hiddenFill xmlns:a14="http://schemas.microsoft.com/office/drawing/2010/main" xmlns="">
                <a:solidFill>
                  <a:srgbClr val="FFFFFF"/>
                </a:solidFill>
              </a14:hiddenFill>
            </a:ext>
          </a:extLst>
        </p:spPr>
      </p:pic>
      <p:pic>
        <p:nvPicPr>
          <p:cNvPr id="11268" name="Picture 4" descr="http://xmwb.xinmin.cn/home/resfile/2013-11-13/01/p26_b.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15900" y="3302249"/>
            <a:ext cx="1813885" cy="2720828"/>
          </a:xfrm>
          <a:prstGeom prst="rect">
            <a:avLst/>
          </a:prstGeom>
          <a:noFill/>
          <a:extLst>
            <a:ext uri="{909E8E84-426E-40DD-AFC4-6F175D3DCCD1}">
              <a14:hiddenFill xmlns:a14="http://schemas.microsoft.com/office/drawing/2010/main" xmlns="">
                <a:solidFill>
                  <a:srgbClr val="FFFFFF"/>
                </a:solidFill>
              </a14:hiddenFill>
            </a:ext>
          </a:extLst>
        </p:spPr>
      </p:pic>
      <p:pic>
        <p:nvPicPr>
          <p:cNvPr id="11270" name="Picture 6" descr="http://epaper.dfdaily.com/dfzb/res/1/20090208/95051234027755984.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013780" y="3024333"/>
            <a:ext cx="2160239" cy="269956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矩形 4"/>
          <p:cNvSpPr/>
          <p:nvPr/>
        </p:nvSpPr>
        <p:spPr>
          <a:xfrm>
            <a:off x="3419872" y="908720"/>
            <a:ext cx="4909016" cy="923330"/>
          </a:xfrm>
          <a:prstGeom prst="rect">
            <a:avLst/>
          </a:prstGeom>
        </p:spPr>
        <p:txBody>
          <a:bodyPr wrap="square">
            <a:spAutoFit/>
          </a:bodyPr>
          <a:lstStyle/>
          <a:p>
            <a:r>
              <a:rPr lang="zh-CN" altLang="en-US" dirty="0" smtClean="0"/>
              <a:t>“</a:t>
            </a:r>
            <a:r>
              <a:rPr lang="zh-CN" altLang="en-US" dirty="0"/>
              <a:t>上海不啻为一个可以共享经验并互相学习的极佳案例。</a:t>
            </a:r>
            <a:r>
              <a:rPr lang="zh-CN" altLang="en-US" dirty="0" smtClean="0"/>
              <a:t>”</a:t>
            </a:r>
            <a:r>
              <a:rPr lang="en-US" altLang="zh-CN" dirty="0" smtClean="0"/>
              <a:t>——</a:t>
            </a:r>
            <a:r>
              <a:rPr lang="zh-CN" altLang="en-US" dirty="0"/>
              <a:t>芬兰国家教科部国务秘书柯苏宁</a:t>
            </a:r>
          </a:p>
        </p:txBody>
      </p:sp>
      <p:sp>
        <p:nvSpPr>
          <p:cNvPr id="6" name="AutoShape 10" descr="http://img0.imgtn.bdimg.com/it/u=663426816,3759478210&amp;fm=15&amp;gp=0.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12"/>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278" name="Picture 14" descr="http://images.jfdaily.com/jiefang/shanghai/bw/201402/W020140226247183865979_r75.jp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174019" y="2585768"/>
            <a:ext cx="2389815" cy="1729981"/>
          </a:xfrm>
          <a:prstGeom prst="rect">
            <a:avLst/>
          </a:prstGeom>
          <a:noFill/>
          <a:extLst>
            <a:ext uri="{909E8E84-426E-40DD-AFC4-6F175D3DCCD1}">
              <a14:hiddenFill xmlns:a14="http://schemas.microsoft.com/office/drawing/2010/main" xmlns="">
                <a:solidFill>
                  <a:srgbClr val="FFFFFF"/>
                </a:solidFill>
              </a14:hiddenFill>
            </a:ext>
          </a:extLst>
        </p:spPr>
      </p:pic>
      <p:pic>
        <p:nvPicPr>
          <p:cNvPr id="11280" name="Picture 16" descr="http://news.ecnu.edu.cn/picture/article/192/e4/f2/6c95581b4fd789a730db3a1fff24/0a4a9f20-ed7f-488d-b12f-a3e7f6b6b53f.jp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563834" y="2585767"/>
            <a:ext cx="2636790" cy="1729981"/>
          </a:xfrm>
          <a:prstGeom prst="rect">
            <a:avLst/>
          </a:prstGeom>
          <a:noFill/>
          <a:extLst>
            <a:ext uri="{909E8E84-426E-40DD-AFC4-6F175D3DCCD1}">
              <a14:hiddenFill xmlns:a14="http://schemas.microsoft.com/office/drawing/2010/main" xmlns="">
                <a:solidFill>
                  <a:srgbClr val="FFFFFF"/>
                </a:solidFill>
              </a14:hiddenFill>
            </a:ext>
          </a:extLst>
        </p:spPr>
      </p:pic>
      <p:pic>
        <p:nvPicPr>
          <p:cNvPr id="11282" name="Picture 18" descr="http://www.cnsaes.org/homepage/Upfile/201457/2014050735132289.jpg"/>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4174020" y="4286673"/>
            <a:ext cx="5033522" cy="221341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341939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OECD</a:t>
            </a:r>
            <a:r>
              <a:rPr lang="zh-CN" altLang="en-US" dirty="0" smtClean="0"/>
              <a:t>拍摄了以上海作为学生表现优异和教育改革成功的个案的纪录片</a:t>
            </a:r>
            <a:endParaRPr lang="zh-CN" altLang="en-US" dirty="0"/>
          </a:p>
        </p:txBody>
      </p:sp>
      <p:pic>
        <p:nvPicPr>
          <p:cNvPr id="27652" name="Picture 4" descr="C:\Documents and Settings\Administrator\Application Data\Tencent\Users\1184204410\QQ\WinTemp\RichOle\SW8QDU6G}5WWH5{9B(UARO7.jpg"/>
          <p:cNvPicPr>
            <a:picLocks noChangeAspect="1" noChangeArrowheads="1"/>
          </p:cNvPicPr>
          <p:nvPr/>
        </p:nvPicPr>
        <p:blipFill>
          <a:blip r:embed="rId2" cstate="print"/>
          <a:srcRect/>
          <a:stretch>
            <a:fillRect/>
          </a:stretch>
        </p:blipFill>
        <p:spPr bwMode="auto">
          <a:xfrm>
            <a:off x="1259632" y="1857865"/>
            <a:ext cx="6768752" cy="4103889"/>
          </a:xfrm>
          <a:prstGeom prst="rect">
            <a:avLst/>
          </a:prstGeom>
          <a:noFill/>
        </p:spPr>
      </p:pic>
    </p:spTree>
    <p:extLst>
      <p:ext uri="{BB962C8B-B14F-4D97-AF65-F5344CB8AC3E}">
        <p14:creationId xmlns:p14="http://schemas.microsoft.com/office/powerpoint/2010/main" xmlns="" val="4440376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Whitney Legge/Asia Societ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47398" y="1484784"/>
            <a:ext cx="7200800" cy="4796247"/>
          </a:xfrm>
          <a:prstGeom prst="rect">
            <a:avLst/>
          </a:prstGeom>
          <a:noFill/>
          <a:extLst>
            <a:ext uri="{909E8E84-426E-40DD-AFC4-6F175D3DCCD1}">
              <a14:hiddenFill xmlns:a14="http://schemas.microsoft.com/office/drawing/2010/main" xmlns="">
                <a:solidFill>
                  <a:srgbClr val="FFFFFF"/>
                </a:solidFill>
              </a14:hiddenFill>
            </a:ext>
          </a:extLst>
        </p:spPr>
      </p:pic>
      <p:sp>
        <p:nvSpPr>
          <p:cNvPr id="5" name="矩形 4"/>
          <p:cNvSpPr/>
          <p:nvPr/>
        </p:nvSpPr>
        <p:spPr>
          <a:xfrm>
            <a:off x="971600" y="548680"/>
            <a:ext cx="6552728" cy="584775"/>
          </a:xfrm>
          <a:prstGeom prst="rect">
            <a:avLst/>
          </a:prstGeom>
        </p:spPr>
        <p:txBody>
          <a:bodyPr wrap="square">
            <a:spAutoFit/>
          </a:bodyPr>
          <a:lstStyle/>
          <a:p>
            <a:pPr algn="ctr"/>
            <a:r>
              <a:rPr lang="en-US" altLang="zh-CN" sz="3200" b="1" dirty="0">
                <a:solidFill>
                  <a:srgbClr val="7030A0"/>
                </a:solidFill>
              </a:rPr>
              <a:t>2014 Asia Game Changer </a:t>
            </a:r>
            <a:endParaRPr lang="zh-CN" altLang="en-US" sz="3200" dirty="0">
              <a:solidFill>
                <a:srgbClr val="7030A0"/>
              </a:solidFill>
            </a:endParaRPr>
          </a:p>
        </p:txBody>
      </p:sp>
    </p:spTree>
    <p:extLst>
      <p:ext uri="{BB962C8B-B14F-4D97-AF65-F5344CB8AC3E}">
        <p14:creationId xmlns:p14="http://schemas.microsoft.com/office/powerpoint/2010/main" xmlns="" val="7263785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67544" y="2276872"/>
            <a:ext cx="8229600" cy="1143000"/>
          </a:xfrm>
        </p:spPr>
        <p:txBody>
          <a:bodyPr>
            <a:normAutofit fontScale="90000"/>
          </a:bodyPr>
          <a:lstStyle/>
          <a:p>
            <a:pPr algn="l"/>
            <a:r>
              <a:rPr lang="en-US" altLang="zh-CN" b="1" dirty="0" smtClean="0"/>
              <a:t/>
            </a:r>
            <a:br>
              <a:rPr lang="en-US" altLang="zh-CN" b="1" dirty="0" smtClean="0"/>
            </a:br>
            <a:r>
              <a:rPr lang="zh-CN" altLang="en-US" b="1" dirty="0" smtClean="0"/>
              <a:t>“</a:t>
            </a:r>
            <a:r>
              <a:rPr lang="en-US" altLang="zh-CN" b="1" dirty="0" smtClean="0"/>
              <a:t>PISA</a:t>
            </a:r>
            <a:r>
              <a:rPr lang="zh-CN" altLang="en-US" b="1" dirty="0" smtClean="0"/>
              <a:t>让上海自信，更让上海自省。我们也看到不少值得关注的弱点、盲点和问题。”</a:t>
            </a:r>
            <a:r>
              <a:rPr lang="en-US" altLang="zh-CN" dirty="0" smtClean="0"/>
              <a:t>                                           </a:t>
            </a:r>
            <a:br>
              <a:rPr lang="en-US" altLang="zh-CN" dirty="0" smtClean="0"/>
            </a:br>
            <a:r>
              <a:rPr lang="en-US" altLang="zh-CN" dirty="0"/>
              <a:t> </a:t>
            </a:r>
            <a:r>
              <a:rPr lang="en-US" altLang="zh-CN" dirty="0" smtClean="0"/>
              <a:t>                                      ——</a:t>
            </a:r>
            <a:r>
              <a:rPr lang="zh-CN" altLang="en-US" dirty="0" smtClean="0"/>
              <a:t>张民选 </a:t>
            </a:r>
            <a:endParaRPr lang="zh-CN" altLang="en-US" dirty="0"/>
          </a:p>
        </p:txBody>
      </p:sp>
    </p:spTree>
    <p:extLst>
      <p:ext uri="{BB962C8B-B14F-4D97-AF65-F5344CB8AC3E}">
        <p14:creationId xmlns:p14="http://schemas.microsoft.com/office/powerpoint/2010/main" xmlns="" val="6621159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88640"/>
            <a:ext cx="8229600" cy="1143000"/>
          </a:xfrm>
        </p:spPr>
        <p:txBody>
          <a:bodyPr>
            <a:normAutofit/>
          </a:bodyPr>
          <a:lstStyle/>
          <a:p>
            <a:r>
              <a:rPr lang="zh-CN" altLang="en-US" sz="3600" dirty="0" smtClean="0"/>
              <a:t>每周校外学习时间（小时</a:t>
            </a:r>
            <a:r>
              <a:rPr lang="en-US" altLang="zh-CN" sz="3600" dirty="0" smtClean="0"/>
              <a:t>/</a:t>
            </a:r>
            <a:r>
              <a:rPr lang="zh-CN" altLang="en-US" sz="3600" dirty="0" smtClean="0"/>
              <a:t>周）</a:t>
            </a:r>
            <a:r>
              <a:rPr lang="en-US" altLang="zh-CN" sz="3600" dirty="0" smtClean="0"/>
              <a:t>(2012)</a:t>
            </a:r>
            <a:endParaRPr lang="zh-CN" altLang="en-US" sz="3600" dirty="0"/>
          </a:p>
        </p:txBody>
      </p:sp>
      <p:sp>
        <p:nvSpPr>
          <p:cNvPr id="3" name="内容占位符 2"/>
          <p:cNvSpPr>
            <a:spLocks noGrp="1"/>
          </p:cNvSpPr>
          <p:nvPr>
            <p:ph idx="1"/>
          </p:nvPr>
        </p:nvSpPr>
        <p:spPr/>
        <p:txBody>
          <a:bodyPr/>
          <a:lstStyle/>
          <a:p>
            <a:endParaRPr lang="zh-CN" altLang="en-US"/>
          </a:p>
        </p:txBody>
      </p:sp>
      <p:graphicFrame>
        <p:nvGraphicFramePr>
          <p:cNvPr id="4" name="图表 3"/>
          <p:cNvGraphicFramePr/>
          <p:nvPr>
            <p:extLst>
              <p:ext uri="{D42A27DB-BD31-4B8C-83A1-F6EECF244321}">
                <p14:modId xmlns:p14="http://schemas.microsoft.com/office/powerpoint/2010/main" xmlns="" val="3120883105"/>
              </p:ext>
            </p:extLst>
          </p:nvPr>
        </p:nvGraphicFramePr>
        <p:xfrm>
          <a:off x="683568" y="1196752"/>
          <a:ext cx="8208912" cy="5256584"/>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ular Callout 4"/>
          <p:cNvSpPr/>
          <p:nvPr/>
        </p:nvSpPr>
        <p:spPr>
          <a:xfrm>
            <a:off x="6084168" y="3789040"/>
            <a:ext cx="1800810" cy="1368153"/>
          </a:xfrm>
          <a:prstGeom prst="wedgeRectCallout">
            <a:avLst>
              <a:gd name="adj1" fmla="val -144914"/>
              <a:gd name="adj2" fmla="val -222263"/>
            </a:avLst>
          </a:prstGeom>
          <a:noFill/>
          <a:ln w="9525" cap="flat" cmpd="sng" algn="ctr">
            <a:solidFill>
              <a:srgbClr val="2DA2BF"/>
            </a:solidFill>
            <a:prstDash val="solid"/>
          </a:ln>
          <a:effectLst/>
        </p:spPr>
        <p:style>
          <a:lnRef idx="1">
            <a:schemeClr val="accent1"/>
          </a:lnRef>
          <a:fillRef idx="2">
            <a:schemeClr val="accent1"/>
          </a:fillRef>
          <a:effectRef idx="1">
            <a:schemeClr val="accent1"/>
          </a:effectRef>
          <a:fontRef idx="minor">
            <a:schemeClr val="dk1"/>
          </a:fontRef>
        </p:style>
        <p:txBody>
          <a:bodyPr wrap="square"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rtl="0" fontAlgn="auto">
              <a:spcBef>
                <a:spcPts val="0"/>
              </a:spcBef>
              <a:spcAft>
                <a:spcPts val="0"/>
              </a:spcAft>
              <a:defRPr/>
            </a:pPr>
            <a:r>
              <a:rPr lang="zh-CN" altLang="en-US" sz="1400" b="1" kern="1200" dirty="0" smtClean="0">
                <a:solidFill>
                  <a:schemeClr val="dk1"/>
                </a:solidFill>
                <a:latin typeface="+mn-lt"/>
              </a:rPr>
              <a:t>学校布置的作业时间</a:t>
            </a:r>
            <a:r>
              <a:rPr lang="zh-CN" altLang="en-US" sz="1400" b="1" kern="1200" dirty="0">
                <a:solidFill>
                  <a:schemeClr val="dk1"/>
                </a:solidFill>
                <a:latin typeface="+mn-lt"/>
              </a:rPr>
              <a:t>为每周</a:t>
            </a:r>
            <a:r>
              <a:rPr lang="en-US" altLang="zh-CN" sz="1400" b="1" kern="1200" dirty="0">
                <a:solidFill>
                  <a:schemeClr val="dk1"/>
                </a:solidFill>
                <a:latin typeface="+mn-lt"/>
              </a:rPr>
              <a:t>13.8</a:t>
            </a:r>
            <a:r>
              <a:rPr lang="zh-CN" altLang="en-US" sz="1400" b="1" kern="1200" dirty="0">
                <a:solidFill>
                  <a:schemeClr val="dk1"/>
                </a:solidFill>
                <a:latin typeface="+mn-lt"/>
              </a:rPr>
              <a:t>小时，</a:t>
            </a:r>
            <a:r>
              <a:rPr lang="zh-CN" altLang="en-US" sz="1400" b="1" kern="1200" dirty="0" smtClean="0">
                <a:solidFill>
                  <a:schemeClr val="dk1"/>
                </a:solidFill>
                <a:latin typeface="+mn-lt"/>
              </a:rPr>
              <a:t>列所有国家（地区）第</a:t>
            </a:r>
            <a:r>
              <a:rPr lang="en-US" altLang="zh-CN" sz="1400" b="1" kern="1200" dirty="0">
                <a:solidFill>
                  <a:schemeClr val="dk1"/>
                </a:solidFill>
                <a:latin typeface="+mn-lt"/>
              </a:rPr>
              <a:t>1</a:t>
            </a:r>
            <a:r>
              <a:rPr lang="zh-CN" altLang="en-US" sz="1400" b="1" kern="1200" dirty="0" smtClean="0">
                <a:solidFill>
                  <a:schemeClr val="dk1"/>
                </a:solidFill>
                <a:latin typeface="+mn-lt"/>
              </a:rPr>
              <a:t>位。</a:t>
            </a:r>
            <a:endParaRPr lang="en-US" altLang="zh-CN" sz="1400" b="1" kern="1200" dirty="0">
              <a:solidFill>
                <a:schemeClr val="dk1"/>
              </a:solidFill>
              <a:latin typeface="+mn-lt"/>
            </a:endParaRPr>
          </a:p>
        </p:txBody>
      </p:sp>
    </p:spTree>
    <p:extLst>
      <p:ext uri="{BB962C8B-B14F-4D97-AF65-F5344CB8AC3E}">
        <p14:creationId xmlns:p14="http://schemas.microsoft.com/office/powerpoint/2010/main" xmlns="" val="19840769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lvl="0"/>
            <a:r>
              <a:rPr lang="zh-CN" altLang="zh-CN" sz="3600" dirty="0" smtClean="0"/>
              <a:t>课堂</a:t>
            </a:r>
            <a:r>
              <a:rPr lang="zh-CN" altLang="zh-CN" sz="3600" dirty="0"/>
              <a:t>的挑战性和</a:t>
            </a:r>
            <a:r>
              <a:rPr lang="zh-CN" altLang="zh-CN" sz="3600" dirty="0" smtClean="0"/>
              <a:t>延展性需要加强</a:t>
            </a:r>
            <a:r>
              <a:rPr lang="en-US" altLang="zh-CN" sz="3600" dirty="0" smtClean="0"/>
              <a:t>(2009)</a:t>
            </a:r>
            <a:endParaRPr lang="zh-CN" altLang="en-US" sz="3600" dirty="0"/>
          </a:p>
        </p:txBody>
      </p:sp>
      <p:graphicFrame>
        <p:nvGraphicFramePr>
          <p:cNvPr id="4" name="图表 3"/>
          <p:cNvGraphicFramePr/>
          <p:nvPr>
            <p:extLst>
              <p:ext uri="{D42A27DB-BD31-4B8C-83A1-F6EECF244321}">
                <p14:modId xmlns:p14="http://schemas.microsoft.com/office/powerpoint/2010/main" xmlns="" val="97472086"/>
              </p:ext>
            </p:extLst>
          </p:nvPr>
        </p:nvGraphicFramePr>
        <p:xfrm>
          <a:off x="845332" y="1398166"/>
          <a:ext cx="7704856" cy="4536504"/>
        </p:xfrm>
        <a:graphic>
          <a:graphicData uri="http://schemas.openxmlformats.org/drawingml/2006/chart">
            <c:chart xmlns:c="http://schemas.openxmlformats.org/drawingml/2006/chart" xmlns:r="http://schemas.openxmlformats.org/officeDocument/2006/relationships" r:id="rId2"/>
          </a:graphicData>
        </a:graphic>
      </p:graphicFrame>
      <p:sp>
        <p:nvSpPr>
          <p:cNvPr id="5" name="标题 1"/>
          <p:cNvSpPr txBox="1">
            <a:spLocks/>
          </p:cNvSpPr>
          <p:nvPr/>
        </p:nvSpPr>
        <p:spPr>
          <a:xfrm>
            <a:off x="539552" y="1541262"/>
            <a:ext cx="7776864" cy="432048"/>
          </a:xfrm>
          <a:prstGeom prst="rect">
            <a:avLst/>
          </a:prstGeom>
        </p:spPr>
        <p:txBody>
          <a:bodyPr vert="horz" lIns="91440" tIns="45720" rIns="91440" bIns="45720" rtlCol="0" anchor="ctr">
            <a:noAutofit/>
          </a:bodyPr>
          <a:lstStyle/>
          <a:p>
            <a:pPr lvl="0">
              <a:spcBef>
                <a:spcPct val="0"/>
              </a:spcBef>
            </a:pPr>
            <a:endParaRPr lang="zh-CN" altLang="en-US" sz="2000" dirty="0">
              <a:solidFill>
                <a:srgbClr val="00297A"/>
              </a:solidFill>
              <a:latin typeface="微软雅黑" pitchFamily="34" charset="-122"/>
              <a:ea typeface="微软雅黑" pitchFamily="34" charset="-122"/>
            </a:endParaRPr>
          </a:p>
        </p:txBody>
      </p:sp>
      <p:sp>
        <p:nvSpPr>
          <p:cNvPr id="7" name="矩形 6"/>
          <p:cNvSpPr/>
          <p:nvPr/>
        </p:nvSpPr>
        <p:spPr>
          <a:xfrm>
            <a:off x="277270" y="5925740"/>
            <a:ext cx="8892480" cy="923330"/>
          </a:xfrm>
          <a:prstGeom prst="rect">
            <a:avLst/>
          </a:prstGeom>
        </p:spPr>
        <p:txBody>
          <a:bodyPr wrap="square">
            <a:spAutoFit/>
          </a:bodyPr>
          <a:lstStyle/>
          <a:p>
            <a:r>
              <a:rPr lang="zh-CN" altLang="zh-CN" dirty="0" smtClean="0"/>
              <a:t>上海老师在课堂上较少提出挑战性的问题以帮助学生更好理解课文（</a:t>
            </a:r>
            <a:r>
              <a:rPr lang="zh-CN" altLang="en-US" dirty="0" smtClean="0"/>
              <a:t>与</a:t>
            </a:r>
            <a:r>
              <a:rPr lang="en-US" altLang="zh-CN" dirty="0" smtClean="0"/>
              <a:t>OECD</a:t>
            </a:r>
            <a:r>
              <a:rPr lang="zh-CN" altLang="en-US" dirty="0" smtClean="0"/>
              <a:t>相差</a:t>
            </a:r>
            <a:r>
              <a:rPr lang="en-US" altLang="zh-CN" dirty="0" smtClean="0"/>
              <a:t>11.3</a:t>
            </a:r>
            <a:r>
              <a:rPr lang="zh-CN" altLang="en-US" dirty="0" smtClean="0"/>
              <a:t>个百分点</a:t>
            </a:r>
            <a:r>
              <a:rPr lang="zh-CN" altLang="zh-CN" dirty="0" smtClean="0"/>
              <a:t>）</a:t>
            </a:r>
            <a:r>
              <a:rPr lang="zh-CN" altLang="en-US" dirty="0" smtClean="0"/>
              <a:t>；</a:t>
            </a:r>
            <a:endParaRPr lang="en-US" altLang="zh-CN" dirty="0" smtClean="0"/>
          </a:p>
          <a:p>
            <a:r>
              <a:rPr lang="zh-CN" altLang="en-US" dirty="0" smtClean="0"/>
              <a:t>上海</a:t>
            </a:r>
            <a:r>
              <a:rPr lang="zh-CN" altLang="zh-CN" dirty="0" smtClean="0"/>
              <a:t>老师也较少向学生推荐相关的课外书（</a:t>
            </a:r>
            <a:r>
              <a:rPr lang="zh-CN" altLang="en-US" dirty="0" smtClean="0"/>
              <a:t>与</a:t>
            </a:r>
            <a:r>
              <a:rPr lang="en-US" altLang="zh-CN" dirty="0" smtClean="0"/>
              <a:t>OECD</a:t>
            </a:r>
            <a:r>
              <a:rPr lang="zh-CN" altLang="en-US" dirty="0" smtClean="0"/>
              <a:t>相差</a:t>
            </a:r>
            <a:r>
              <a:rPr lang="en-US" altLang="zh-CN" dirty="0" smtClean="0"/>
              <a:t>6.8</a:t>
            </a:r>
            <a:r>
              <a:rPr lang="zh-CN" altLang="en-US" dirty="0" smtClean="0"/>
              <a:t>个百分点</a:t>
            </a:r>
            <a:r>
              <a:rPr lang="zh-CN" altLang="zh-CN" dirty="0" smtClean="0"/>
              <a:t>）</a:t>
            </a:r>
            <a:endParaRPr lang="zh-CN" altLang="en-US" dirty="0"/>
          </a:p>
        </p:txBody>
      </p:sp>
    </p:spTree>
    <p:extLst>
      <p:ext uri="{BB962C8B-B14F-4D97-AF65-F5344CB8AC3E}">
        <p14:creationId xmlns:p14="http://schemas.microsoft.com/office/powerpoint/2010/main" xmlns="" val="37494556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srcRect/>
          <a:stretch>
            <a:fillRect/>
          </a:stretch>
        </p:blipFill>
        <p:spPr bwMode="auto">
          <a:xfrm>
            <a:off x="899592" y="1412776"/>
            <a:ext cx="7147292" cy="4591645"/>
          </a:xfrm>
          <a:prstGeom prst="rect">
            <a:avLst/>
          </a:prstGeom>
          <a:noFill/>
          <a:ln w="9525">
            <a:noFill/>
            <a:miter lim="800000"/>
            <a:headEnd/>
            <a:tailEnd/>
          </a:ln>
          <a:effectLst/>
        </p:spPr>
      </p:pic>
      <p:sp>
        <p:nvSpPr>
          <p:cNvPr id="5" name="灯片编号占位符 4"/>
          <p:cNvSpPr>
            <a:spLocks noGrp="1"/>
          </p:cNvSpPr>
          <p:nvPr>
            <p:ph type="sldNum" sz="quarter" idx="12"/>
          </p:nvPr>
        </p:nvSpPr>
        <p:spPr/>
        <p:txBody>
          <a:bodyPr/>
          <a:lstStyle/>
          <a:p>
            <a:fld id="{9DA52A5B-756C-4B97-A7EC-64D252A92015}" type="slidenum">
              <a:rPr lang="zh-CN" altLang="en-US" smtClean="0"/>
              <a:pPr/>
              <a:t>36</a:t>
            </a:fld>
            <a:endParaRPr lang="zh-CN" altLang="en-US" dirty="0"/>
          </a:p>
        </p:txBody>
      </p:sp>
      <p:sp>
        <p:nvSpPr>
          <p:cNvPr id="6" name="矩形 5"/>
          <p:cNvSpPr/>
          <p:nvPr/>
        </p:nvSpPr>
        <p:spPr>
          <a:xfrm>
            <a:off x="143000" y="476672"/>
            <a:ext cx="9001000" cy="707886"/>
          </a:xfrm>
          <a:prstGeom prst="rect">
            <a:avLst/>
          </a:prstGeom>
        </p:spPr>
        <p:txBody>
          <a:bodyPr wrap="square">
            <a:spAutoFit/>
          </a:bodyPr>
          <a:lstStyle/>
          <a:p>
            <a:pPr algn="ctr"/>
            <a:r>
              <a:rPr lang="zh-CN" altLang="en-US" sz="4000" dirty="0" smtClean="0">
                <a:latin typeface="+mj-lt"/>
                <a:ea typeface="+mj-ea"/>
                <a:cs typeface="+mj-cs"/>
              </a:rPr>
              <a:t>学生</a:t>
            </a:r>
            <a:r>
              <a:rPr lang="zh-CN" altLang="en-US" sz="4000" dirty="0">
                <a:latin typeface="+mj-lt"/>
                <a:ea typeface="+mj-ea"/>
                <a:cs typeface="+mj-cs"/>
              </a:rPr>
              <a:t>监控策略有待</a:t>
            </a:r>
            <a:r>
              <a:rPr lang="zh-CN" altLang="en-US" sz="4000" dirty="0" smtClean="0">
                <a:latin typeface="+mj-lt"/>
                <a:ea typeface="+mj-ea"/>
                <a:cs typeface="+mj-cs"/>
              </a:rPr>
              <a:t>提高</a:t>
            </a:r>
            <a:r>
              <a:rPr lang="en-US" altLang="zh-CN" sz="4000" dirty="0" smtClean="0">
                <a:latin typeface="+mj-lt"/>
                <a:ea typeface="+mj-ea"/>
                <a:cs typeface="+mj-cs"/>
              </a:rPr>
              <a:t>(2009)</a:t>
            </a:r>
            <a:endParaRPr lang="zh-CN" altLang="en-US" sz="4000" dirty="0">
              <a:latin typeface="+mj-lt"/>
              <a:ea typeface="+mj-ea"/>
              <a:cs typeface="+mj-cs"/>
            </a:endParaRPr>
          </a:p>
        </p:txBody>
      </p:sp>
    </p:spTree>
    <p:extLst>
      <p:ext uri="{BB962C8B-B14F-4D97-AF65-F5344CB8AC3E}">
        <p14:creationId xmlns:p14="http://schemas.microsoft.com/office/powerpoint/2010/main" xmlns="" val="33346011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endParaRPr lang="zh-CN" altLang="en-US"/>
          </a:p>
        </p:txBody>
      </p:sp>
      <p:sp>
        <p:nvSpPr>
          <p:cNvPr id="4" name="内容占位符 3"/>
          <p:cNvSpPr>
            <a:spLocks noGrp="1"/>
          </p:cNvSpPr>
          <p:nvPr>
            <p:ph sz="half" idx="2"/>
          </p:nvPr>
        </p:nvSpPr>
        <p:spPr/>
        <p:txBody>
          <a:bodyPr/>
          <a:lstStyle/>
          <a:p>
            <a:endParaRPr lang="zh-CN" altLang="en-US"/>
          </a:p>
        </p:txBody>
      </p:sp>
      <p:pic>
        <p:nvPicPr>
          <p:cNvPr id="3073" name="Picture 1" descr="http://www.cnsaes.org/homepage/Upfile/201445/2014040548928413.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1520" y="1268760"/>
            <a:ext cx="8438338" cy="557533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标题 1"/>
          <p:cNvSpPr>
            <a:spLocks noGrp="1"/>
          </p:cNvSpPr>
          <p:nvPr>
            <p:ph type="title"/>
          </p:nvPr>
        </p:nvSpPr>
        <p:spPr>
          <a:xfrm>
            <a:off x="467544" y="0"/>
            <a:ext cx="8229600" cy="1143000"/>
          </a:xfrm>
        </p:spPr>
        <p:txBody>
          <a:bodyPr>
            <a:normAutofit/>
          </a:bodyPr>
          <a:lstStyle/>
          <a:p>
            <a:r>
              <a:rPr lang="zh-CN" altLang="en-US" sz="3200" dirty="0" smtClean="0"/>
              <a:t>上海学生问题解决测试表现（计算机测试）（</a:t>
            </a:r>
            <a:r>
              <a:rPr lang="en-US" altLang="zh-CN" sz="3200" dirty="0" smtClean="0"/>
              <a:t>2012</a:t>
            </a:r>
            <a:r>
              <a:rPr lang="zh-CN" altLang="en-US" sz="3200" dirty="0" smtClean="0"/>
              <a:t>）</a:t>
            </a:r>
            <a:endParaRPr lang="zh-CN" altLang="en-US" sz="2800" dirty="0"/>
          </a:p>
        </p:txBody>
      </p:sp>
    </p:spTree>
    <p:extLst>
      <p:ext uri="{BB962C8B-B14F-4D97-AF65-F5344CB8AC3E}">
        <p14:creationId xmlns:p14="http://schemas.microsoft.com/office/powerpoint/2010/main" xmlns="" val="29976889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1143000"/>
          </a:xfrm>
        </p:spPr>
        <p:txBody>
          <a:bodyPr>
            <a:normAutofit/>
          </a:bodyPr>
          <a:lstStyle/>
          <a:p>
            <a:r>
              <a:rPr lang="zh-CN" altLang="en-US" sz="2800" dirty="0" smtClean="0"/>
              <a:t>上海学生数学测试表现（</a:t>
            </a:r>
            <a:r>
              <a:rPr lang="zh-CN" altLang="en-US" sz="2800" dirty="0"/>
              <a:t>计算机测试</a:t>
            </a:r>
            <a:r>
              <a:rPr lang="zh-CN" altLang="en-US" sz="2800" dirty="0" smtClean="0"/>
              <a:t>）</a:t>
            </a:r>
            <a:r>
              <a:rPr lang="en-US" altLang="zh-CN" sz="2800" dirty="0" smtClean="0"/>
              <a:t/>
            </a:r>
            <a:br>
              <a:rPr lang="en-US" altLang="zh-CN" sz="2800" dirty="0" smtClean="0"/>
            </a:br>
            <a:r>
              <a:rPr lang="zh-CN" altLang="en-US" sz="2800" dirty="0" smtClean="0"/>
              <a:t>（</a:t>
            </a:r>
            <a:r>
              <a:rPr lang="en-US" altLang="zh-CN" sz="2800" dirty="0" smtClean="0"/>
              <a:t>2012</a:t>
            </a:r>
            <a:r>
              <a:rPr lang="zh-CN" altLang="en-US" sz="2800" dirty="0" smtClean="0"/>
              <a:t>）</a:t>
            </a:r>
            <a:endParaRPr lang="zh-CN" altLang="en-US" sz="2800" dirty="0">
              <a:latin typeface="楷体_GB2312" pitchFamily="49" charset="-122"/>
              <a:ea typeface="楷体_GB2312" pitchFamily="49" charset="-122"/>
            </a:endParaRPr>
          </a:p>
        </p:txBody>
      </p:sp>
      <p:graphicFrame>
        <p:nvGraphicFramePr>
          <p:cNvPr id="4" name="图表 3"/>
          <p:cNvGraphicFramePr/>
          <p:nvPr/>
        </p:nvGraphicFramePr>
        <p:xfrm>
          <a:off x="683568" y="836712"/>
          <a:ext cx="7776864" cy="5733256"/>
        </p:xfrm>
        <a:graphic>
          <a:graphicData uri="http://schemas.openxmlformats.org/drawingml/2006/chart">
            <c:chart xmlns:c="http://schemas.openxmlformats.org/drawingml/2006/chart" xmlns:r="http://schemas.openxmlformats.org/officeDocument/2006/relationships" r:id="rId2"/>
          </a:graphicData>
        </a:graphic>
      </p:graphicFrame>
      <p:sp>
        <p:nvSpPr>
          <p:cNvPr id="1025" name="Rectangle 1"/>
          <p:cNvSpPr>
            <a:spLocks noChangeArrowheads="1"/>
          </p:cNvSpPr>
          <p:nvPr/>
        </p:nvSpPr>
        <p:spPr bwMode="auto">
          <a:xfrm>
            <a:off x="1403648" y="6506289"/>
            <a:ext cx="7200800" cy="2462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注：上表中列出了</a:t>
            </a:r>
            <a:r>
              <a:rPr kumimoji="0" lang="en-US" altLang="zh-CN" sz="10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17</a:t>
            </a:r>
            <a:r>
              <a:rPr kumimoji="0" lang="zh-CN" altLang="en-US" sz="10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个国家与地区（含</a:t>
            </a:r>
            <a:r>
              <a:rPr kumimoji="0" lang="en-US" altLang="zh-CN" sz="10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OECD</a:t>
            </a:r>
            <a:r>
              <a:rPr kumimoji="0" lang="zh-CN" altLang="en-US" sz="10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平均）的成绩。英国、新西兰、芬兰和荷兰并没有可使用的数据。</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xmlns="" val="11868004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Chart 21"/>
          <p:cNvGraphicFramePr>
            <a:graphicFrameLocks noGrp="1" noChangeAspect="1"/>
          </p:cNvGraphicFramePr>
          <p:nvPr/>
        </p:nvGraphicFramePr>
        <p:xfrm>
          <a:off x="0" y="548680"/>
          <a:ext cx="8827942" cy="588844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3"/>
          <p:cNvGrpSpPr>
            <a:grpSpLocks/>
          </p:cNvGrpSpPr>
          <p:nvPr/>
        </p:nvGrpSpPr>
        <p:grpSpPr bwMode="auto">
          <a:xfrm>
            <a:off x="467544" y="1484784"/>
            <a:ext cx="403225" cy="4265613"/>
            <a:chOff x="499" y="914"/>
            <a:chExt cx="254" cy="2687"/>
          </a:xfrm>
        </p:grpSpPr>
        <p:sp>
          <p:nvSpPr>
            <p:cNvPr id="54287" name="Text Box 5"/>
            <p:cNvSpPr txBox="1">
              <a:spLocks noChangeArrowheads="1"/>
            </p:cNvSpPr>
            <p:nvPr/>
          </p:nvSpPr>
          <p:spPr bwMode="auto">
            <a:xfrm rot="16200000">
              <a:off x="-564" y="2189"/>
              <a:ext cx="2360" cy="233"/>
            </a:xfrm>
            <a:prstGeom prst="rect">
              <a:avLst/>
            </a:prstGeom>
            <a:noFill/>
            <a:ln w="12700">
              <a:noFill/>
              <a:miter lim="800000"/>
              <a:headEnd/>
              <a:tailEnd/>
            </a:ln>
          </p:spPr>
          <p:txBody>
            <a:bodyPr>
              <a:spAutoFit/>
            </a:bodyPr>
            <a:lstStyle/>
            <a:p>
              <a:pPr algn="ctr">
                <a:spcBef>
                  <a:spcPct val="50000"/>
                </a:spcBef>
              </a:pPr>
              <a:r>
                <a:rPr lang="zh-CN" altLang="en-US" dirty="0" smtClean="0">
                  <a:latin typeface="Comic Sans MS" pitchFamily="66" charset="0"/>
                </a:rPr>
                <a:t>学生阅读成绩</a:t>
              </a:r>
              <a:endParaRPr lang="en-GB" sz="2400" dirty="0">
                <a:latin typeface="Times New Roman" pitchFamily="18" charset="0"/>
              </a:endParaRPr>
            </a:p>
          </p:txBody>
        </p:sp>
        <p:sp>
          <p:nvSpPr>
            <p:cNvPr id="54286" name="Line 4"/>
            <p:cNvSpPr>
              <a:spLocks noChangeShapeType="1"/>
            </p:cNvSpPr>
            <p:nvPr/>
          </p:nvSpPr>
          <p:spPr bwMode="auto">
            <a:xfrm flipV="1">
              <a:off x="753" y="914"/>
              <a:ext cx="0" cy="2687"/>
            </a:xfrm>
            <a:prstGeom prst="line">
              <a:avLst/>
            </a:prstGeom>
            <a:noFill/>
            <a:ln w="28575">
              <a:solidFill>
                <a:srgbClr val="00FFFF"/>
              </a:solidFill>
              <a:round/>
              <a:headEnd/>
              <a:tailEnd type="triangle" w="med" len="med"/>
            </a:ln>
          </p:spPr>
          <p:txBody>
            <a:bodyPr anchor="ctr">
              <a:spAutoFit/>
            </a:bodyPr>
            <a:lstStyle/>
            <a:p>
              <a:endParaRPr lang="zh-CN" altLang="en-US"/>
            </a:p>
          </p:txBody>
        </p:sp>
      </p:grpSp>
      <p:grpSp>
        <p:nvGrpSpPr>
          <p:cNvPr id="4" name="Group 7"/>
          <p:cNvGrpSpPr>
            <a:grpSpLocks/>
          </p:cNvGrpSpPr>
          <p:nvPr/>
        </p:nvGrpSpPr>
        <p:grpSpPr bwMode="auto">
          <a:xfrm>
            <a:off x="500062" y="5805264"/>
            <a:ext cx="8643938" cy="418315"/>
            <a:chOff x="270" y="3958"/>
            <a:chExt cx="5445" cy="270"/>
          </a:xfrm>
        </p:grpSpPr>
        <p:sp>
          <p:nvSpPr>
            <p:cNvPr id="54282" name="Text Box 8"/>
            <p:cNvSpPr txBox="1">
              <a:spLocks noChangeArrowheads="1"/>
            </p:cNvSpPr>
            <p:nvPr/>
          </p:nvSpPr>
          <p:spPr bwMode="auto">
            <a:xfrm>
              <a:off x="4560" y="4009"/>
              <a:ext cx="1155" cy="219"/>
            </a:xfrm>
            <a:prstGeom prst="rect">
              <a:avLst/>
            </a:prstGeom>
            <a:noFill/>
            <a:ln w="12700">
              <a:noFill/>
              <a:miter lim="800000"/>
              <a:headEnd/>
              <a:tailEnd/>
            </a:ln>
          </p:spPr>
          <p:txBody>
            <a:bodyPr>
              <a:spAutoFit/>
            </a:bodyPr>
            <a:lstStyle/>
            <a:p>
              <a:pPr algn="ctr">
                <a:spcBef>
                  <a:spcPct val="50000"/>
                </a:spcBef>
              </a:pPr>
              <a:r>
                <a:rPr lang="zh-CN" altLang="en-US" sz="1600" dirty="0" smtClean="0">
                  <a:solidFill>
                    <a:srgbClr val="FF9966"/>
                  </a:solidFill>
                  <a:latin typeface="Times New Roman" pitchFamily="18" charset="0"/>
                </a:rPr>
                <a:t>优势</a:t>
              </a:r>
              <a:endParaRPr lang="de-DE" sz="1600" dirty="0">
                <a:solidFill>
                  <a:srgbClr val="FF9966"/>
                </a:solidFill>
                <a:latin typeface="Times New Roman" pitchFamily="18" charset="0"/>
              </a:endParaRPr>
            </a:p>
          </p:txBody>
        </p:sp>
        <p:sp>
          <p:nvSpPr>
            <p:cNvPr id="54283" name="Line 9"/>
            <p:cNvSpPr>
              <a:spLocks noChangeShapeType="1"/>
            </p:cNvSpPr>
            <p:nvPr/>
          </p:nvSpPr>
          <p:spPr bwMode="auto">
            <a:xfrm>
              <a:off x="1125" y="4009"/>
              <a:ext cx="3740" cy="8"/>
            </a:xfrm>
            <a:prstGeom prst="line">
              <a:avLst/>
            </a:prstGeom>
            <a:noFill/>
            <a:ln w="28575">
              <a:solidFill>
                <a:srgbClr val="00FFFF"/>
              </a:solidFill>
              <a:round/>
              <a:headEnd/>
              <a:tailEnd type="triangle" w="med" len="med"/>
            </a:ln>
          </p:spPr>
          <p:txBody>
            <a:bodyPr anchor="ctr">
              <a:spAutoFit/>
            </a:bodyPr>
            <a:lstStyle/>
            <a:p>
              <a:endParaRPr lang="zh-CN" altLang="en-US"/>
            </a:p>
          </p:txBody>
        </p:sp>
        <p:sp>
          <p:nvSpPr>
            <p:cNvPr id="54284" name="Text Box 10"/>
            <p:cNvSpPr txBox="1">
              <a:spLocks noChangeArrowheads="1"/>
            </p:cNvSpPr>
            <p:nvPr/>
          </p:nvSpPr>
          <p:spPr bwMode="auto">
            <a:xfrm>
              <a:off x="1488" y="3958"/>
              <a:ext cx="3124" cy="238"/>
            </a:xfrm>
            <a:prstGeom prst="rect">
              <a:avLst/>
            </a:prstGeom>
            <a:noFill/>
            <a:ln w="12700">
              <a:noFill/>
              <a:miter lim="800000"/>
              <a:headEnd/>
              <a:tailEnd/>
            </a:ln>
          </p:spPr>
          <p:txBody>
            <a:bodyPr>
              <a:spAutoFit/>
            </a:bodyPr>
            <a:lstStyle/>
            <a:p>
              <a:pPr algn="ctr">
                <a:spcBef>
                  <a:spcPct val="50000"/>
                </a:spcBef>
              </a:pPr>
              <a:r>
                <a:rPr lang="en-US" altLang="zh-CN" b="1" dirty="0" smtClean="0">
                  <a:solidFill>
                    <a:srgbClr val="00FFFF"/>
                  </a:solidFill>
                  <a:latin typeface="Comic Sans MS" pitchFamily="66" charset="0"/>
                </a:rPr>
                <a:t>PISA</a:t>
              </a:r>
              <a:r>
                <a:rPr lang="zh-CN" altLang="en-US" b="1" dirty="0" smtClean="0">
                  <a:solidFill>
                    <a:srgbClr val="00FFFF"/>
                  </a:solidFill>
                  <a:latin typeface="Comic Sans MS" pitchFamily="66" charset="0"/>
                </a:rPr>
                <a:t>经济社会文化地位指数</a:t>
              </a:r>
              <a:endParaRPr lang="en-GB" sz="2400" b="1" dirty="0">
                <a:solidFill>
                  <a:srgbClr val="00FFFF"/>
                </a:solidFill>
                <a:latin typeface="Times New Roman" pitchFamily="18" charset="0"/>
              </a:endParaRPr>
            </a:p>
          </p:txBody>
        </p:sp>
        <p:sp>
          <p:nvSpPr>
            <p:cNvPr id="54285" name="Text Box 11"/>
            <p:cNvSpPr txBox="1">
              <a:spLocks noChangeArrowheads="1"/>
            </p:cNvSpPr>
            <p:nvPr/>
          </p:nvSpPr>
          <p:spPr bwMode="auto">
            <a:xfrm>
              <a:off x="270" y="4009"/>
              <a:ext cx="1155" cy="219"/>
            </a:xfrm>
            <a:prstGeom prst="rect">
              <a:avLst/>
            </a:prstGeom>
            <a:noFill/>
            <a:ln w="12700">
              <a:noFill/>
              <a:miter lim="800000"/>
              <a:headEnd/>
              <a:tailEnd/>
            </a:ln>
          </p:spPr>
          <p:txBody>
            <a:bodyPr>
              <a:spAutoFit/>
            </a:bodyPr>
            <a:lstStyle/>
            <a:p>
              <a:pPr algn="ctr">
                <a:spcBef>
                  <a:spcPct val="50000"/>
                </a:spcBef>
              </a:pPr>
              <a:r>
                <a:rPr lang="zh-CN" altLang="en-US" sz="1600" dirty="0" smtClean="0">
                  <a:solidFill>
                    <a:srgbClr val="FF9966"/>
                  </a:solidFill>
                  <a:latin typeface="Times New Roman" pitchFamily="18" charset="0"/>
                </a:rPr>
                <a:t>劣势</a:t>
              </a:r>
              <a:endParaRPr lang="de-DE" sz="1600" dirty="0">
                <a:solidFill>
                  <a:srgbClr val="FF9966"/>
                </a:solidFill>
                <a:latin typeface="Times New Roman" pitchFamily="18" charset="0"/>
              </a:endParaRPr>
            </a:p>
          </p:txBody>
        </p:sp>
      </p:grpSp>
      <p:sp>
        <p:nvSpPr>
          <p:cNvPr id="3" name="Title 1"/>
          <p:cNvSpPr txBox="1">
            <a:spLocks/>
          </p:cNvSpPr>
          <p:nvPr/>
        </p:nvSpPr>
        <p:spPr>
          <a:xfrm>
            <a:off x="251488" y="816228"/>
            <a:ext cx="8969375" cy="1039812"/>
          </a:xfrm>
          <a:prstGeom prst="rect">
            <a:avLst/>
          </a:prstGeom>
        </p:spPr>
        <p:txBody>
          <a:bodyPr/>
          <a:lstStyle/>
          <a:p>
            <a:pPr algn="ctr" eaLnBrk="0" hangingPunct="0"/>
            <a:r>
              <a:rPr lang="zh-CN" altLang="en-US" sz="2400" dirty="0" smtClean="0">
                <a:latin typeface="黑体" pitchFamily="49" charset="-122"/>
                <a:ea typeface="黑体" pitchFamily="49" charset="-122"/>
              </a:rPr>
              <a:t>上海学校平均社会经济文化背景与学校平均阅读成绩</a:t>
            </a:r>
            <a:r>
              <a:rPr lang="en-GB" sz="2400" dirty="0" smtClean="0">
                <a:latin typeface="黑体" pitchFamily="49" charset="-122"/>
                <a:ea typeface="黑体" pitchFamily="49" charset="-122"/>
              </a:rPr>
              <a:t> </a:t>
            </a:r>
            <a:r>
              <a:rPr lang="en-GB" sz="2400" dirty="0">
                <a:latin typeface="黑体" pitchFamily="49" charset="-122"/>
                <a:ea typeface="黑体" pitchFamily="49" charset="-122"/>
              </a:rPr>
              <a:t/>
            </a:r>
            <a:br>
              <a:rPr lang="en-GB" sz="2400" dirty="0">
                <a:latin typeface="黑体" pitchFamily="49" charset="-122"/>
                <a:ea typeface="黑体" pitchFamily="49" charset="-122"/>
              </a:rPr>
            </a:br>
            <a:endParaRPr lang="en-US" altLang="zh-CN" sz="2800" dirty="0">
              <a:latin typeface="黑体" pitchFamily="49" charset="-122"/>
              <a:ea typeface="黑体" pitchFamily="49" charset="-122"/>
            </a:endParaRPr>
          </a:p>
        </p:txBody>
      </p:sp>
      <p:sp>
        <p:nvSpPr>
          <p:cNvPr id="24" name="Rectangle 23"/>
          <p:cNvSpPr>
            <a:spLocks noChangeArrowheads="1"/>
          </p:cNvSpPr>
          <p:nvPr/>
        </p:nvSpPr>
        <p:spPr bwMode="auto">
          <a:xfrm>
            <a:off x="2843212" y="0"/>
            <a:ext cx="6300788" cy="6858000"/>
          </a:xfrm>
          <a:prstGeom prst="rect">
            <a:avLst/>
          </a:prstGeom>
          <a:solidFill>
            <a:srgbClr val="000000">
              <a:alpha val="58823"/>
            </a:srgbClr>
          </a:solidFill>
          <a:ln w="12700" algn="ctr">
            <a:noFill/>
            <a:round/>
            <a:headEnd/>
            <a:tailEnd/>
          </a:ln>
        </p:spPr>
        <p:txBody>
          <a:bodyPr>
            <a:spAutoFit/>
          </a:bodyPr>
          <a:lstStyle/>
          <a:p>
            <a:pPr eaLnBrk="0" hangingPunct="0"/>
            <a:endParaRPr lang="en-GB" dirty="0"/>
          </a:p>
        </p:txBody>
      </p:sp>
      <p:sp>
        <p:nvSpPr>
          <p:cNvPr id="23" name="Rectangle 22"/>
          <p:cNvSpPr>
            <a:spLocks noChangeArrowheads="1"/>
          </p:cNvSpPr>
          <p:nvPr/>
        </p:nvSpPr>
        <p:spPr bwMode="auto">
          <a:xfrm>
            <a:off x="-4068960" y="0"/>
            <a:ext cx="6300788" cy="6858000"/>
          </a:xfrm>
          <a:prstGeom prst="rect">
            <a:avLst/>
          </a:prstGeom>
          <a:solidFill>
            <a:srgbClr val="000000">
              <a:alpha val="58823"/>
            </a:srgbClr>
          </a:solidFill>
          <a:ln w="12700" algn="ctr">
            <a:noFill/>
            <a:round/>
            <a:headEnd/>
            <a:tailEnd/>
          </a:ln>
        </p:spPr>
        <p:txBody>
          <a:bodyPr>
            <a:spAutoFit/>
          </a:bodyPr>
          <a:lstStyle/>
          <a:p>
            <a:pPr eaLnBrk="0" hangingPunct="0"/>
            <a:endParaRPr lang="en-GB" dirty="0"/>
          </a:p>
        </p:txBody>
      </p:sp>
      <p:sp>
        <p:nvSpPr>
          <p:cNvPr id="16" name="标题 1"/>
          <p:cNvSpPr txBox="1">
            <a:spLocks/>
          </p:cNvSpPr>
          <p:nvPr/>
        </p:nvSpPr>
        <p:spPr>
          <a:xfrm>
            <a:off x="471289" y="-171400"/>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3200" b="1" i="0" u="none" strike="noStrike" kern="1200" cap="none" spc="0" normalizeH="0" baseline="0" noProof="0" dirty="0" smtClean="0">
                <a:ln>
                  <a:noFill/>
                </a:ln>
                <a:effectLst/>
                <a:uLnTx/>
                <a:uFillTx/>
                <a:latin typeface="+mn-ea"/>
                <a:cs typeface="+mj-cs"/>
              </a:rPr>
              <a:t>学校间的教育公平</a:t>
            </a:r>
            <a:endParaRPr kumimoji="0" lang="en-US" altLang="zh-CN" sz="3200" b="1" i="0" u="none" strike="noStrike" kern="1200" cap="none" spc="0" normalizeH="0" baseline="0" noProof="0" dirty="0" smtClean="0">
              <a:ln>
                <a:noFill/>
              </a:ln>
              <a:effectLst/>
              <a:uLnTx/>
              <a:uFillTx/>
              <a:latin typeface="+mn-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3200" b="1" dirty="0" smtClean="0">
                <a:latin typeface="+mn-ea"/>
                <a:cs typeface="+mj-cs"/>
              </a:rPr>
              <a:t>（</a:t>
            </a:r>
            <a:r>
              <a:rPr lang="en-US" altLang="zh-CN" sz="3200" b="1" dirty="0" smtClean="0">
                <a:latin typeface="+mn-ea"/>
                <a:cs typeface="+mj-cs"/>
              </a:rPr>
              <a:t>2009</a:t>
            </a:r>
            <a:r>
              <a:rPr lang="zh-CN" altLang="en-US" sz="3200" b="1" dirty="0" smtClean="0">
                <a:latin typeface="+mn-ea"/>
                <a:cs typeface="+mj-cs"/>
              </a:rPr>
              <a:t>）</a:t>
            </a:r>
            <a:endParaRPr lang="en-US" altLang="zh-CN" sz="3200" b="1" dirty="0" smtClean="0">
              <a:latin typeface="+mn-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3200" b="1" i="0" u="none" strike="noStrike" kern="1200" cap="none" spc="0" normalizeH="0" baseline="0" noProof="0" dirty="0">
              <a:ln>
                <a:noFill/>
              </a:ln>
              <a:effectLst/>
              <a:uLnTx/>
              <a:uFillTx/>
              <a:latin typeface="+mn-ea"/>
              <a:cs typeface="+mj-cs"/>
            </a:endParaRPr>
          </a:p>
        </p:txBody>
      </p:sp>
    </p:spTree>
    <p:extLst>
      <p:ext uri="{BB962C8B-B14F-4D97-AF65-F5344CB8AC3E}">
        <p14:creationId xmlns:p14="http://schemas.microsoft.com/office/powerpoint/2010/main" xmlns="" val="1260951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right)">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63" presetClass="path" presetSubtype="0" accel="50000" decel="50000" fill="hold" grpId="1" nodeType="clickEffect">
                                  <p:stCondLst>
                                    <p:cond delay="0"/>
                                  </p:stCondLst>
                                  <p:childTnLst>
                                    <p:animMotion origin="layout" path="M -3.33333E-6 2.53469E-6 L 0.34063 2.53469E-6 " pathEditMode="relative" rAng="0" ptsTypes="AA">
                                      <p:cBhvr>
                                        <p:cTn id="28" dur="2000" fill="hold"/>
                                        <p:tgtEl>
                                          <p:spTgt spid="23"/>
                                        </p:tgtEl>
                                        <p:attrNameLst>
                                          <p:attrName>ppt_x</p:attrName>
                                          <p:attrName>ppt_y</p:attrName>
                                        </p:attrNameLst>
                                      </p:cBhvr>
                                      <p:rCtr x="170" y="0"/>
                                    </p:animMotion>
                                  </p:childTnLst>
                                </p:cTn>
                              </p:par>
                              <p:par>
                                <p:cTn id="29" presetID="63" presetClass="path" presetSubtype="0" accel="50000" decel="50000" fill="hold" grpId="1" nodeType="withEffect">
                                  <p:stCondLst>
                                    <p:cond delay="0"/>
                                  </p:stCondLst>
                                  <p:childTnLst>
                                    <p:animMotion origin="layout" path="M -2.5E-6 2.53469E-6 L 0.34063 2.53469E-6 " pathEditMode="relative" rAng="0" ptsTypes="AA">
                                      <p:cBhvr>
                                        <p:cTn id="30" dur="2000" fill="hold"/>
                                        <p:tgtEl>
                                          <p:spTgt spid="24"/>
                                        </p:tgtEl>
                                        <p:attrNameLst>
                                          <p:attrName>ppt_x</p:attrName>
                                          <p:attrName>ppt_y</p:attrName>
                                        </p:attrNameLst>
                                      </p:cBhvr>
                                      <p:rCtr x="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90265"/>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tLang="zh-CN" sz="4000" b="1" dirty="0" smtClean="0">
                <a:solidFill>
                  <a:srgbClr val="0070C0"/>
                </a:solidFill>
                <a:latin typeface="方正大标宋简体" pitchFamily="2" charset="-122"/>
                <a:ea typeface="方正大标宋简体" pitchFamily="2" charset="-122"/>
                <a:cs typeface="+mn-cs"/>
              </a:rPr>
              <a:t>20</a:t>
            </a:r>
            <a:r>
              <a:rPr lang="zh-CN" altLang="en-US" sz="4000" b="1" dirty="0" smtClean="0">
                <a:solidFill>
                  <a:srgbClr val="0070C0"/>
                </a:solidFill>
                <a:latin typeface="方正大标宋简体" pitchFamily="2" charset="-122"/>
                <a:ea typeface="方正大标宋简体" pitchFamily="2" charset="-122"/>
                <a:cs typeface="+mn-cs"/>
              </a:rPr>
              <a:t>年前，外滩是这样的</a:t>
            </a:r>
            <a:endParaRPr lang="en-US" altLang="zh-CN" sz="4000" b="1" dirty="0" smtClean="0">
              <a:solidFill>
                <a:srgbClr val="0070C0"/>
              </a:solidFill>
              <a:latin typeface="方正大标宋简体" pitchFamily="2" charset="-122"/>
              <a:ea typeface="方正大标宋简体" pitchFamily="2" charset="-122"/>
              <a:cs typeface="+mn-cs"/>
            </a:endParaRPr>
          </a:p>
        </p:txBody>
      </p:sp>
      <p:pic>
        <p:nvPicPr>
          <p:cNvPr id="3" name="Picture 2" descr="http://a3.att.hudong.com/15/60/300001174781130587609987845.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01494" y="1484784"/>
            <a:ext cx="7869146" cy="482453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0736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4400" y="1916832"/>
            <a:ext cx="8229600" cy="3312368"/>
          </a:xfrm>
        </p:spPr>
        <p:txBody>
          <a:bodyPr>
            <a:normAutofit lnSpcReduction="10000"/>
          </a:bodyPr>
          <a:lstStyle/>
          <a:p>
            <a:pPr marL="0" indent="0">
              <a:buNone/>
            </a:pPr>
            <a:r>
              <a:rPr lang="en-US" altLang="zh-CN" dirty="0" smtClean="0"/>
              <a:t>1.</a:t>
            </a:r>
            <a:r>
              <a:rPr lang="zh-CN" altLang="en-US" dirty="0" smtClean="0"/>
              <a:t>上海学生学业负担偏重</a:t>
            </a:r>
            <a:endParaRPr lang="en-US" altLang="zh-CN" dirty="0" smtClean="0"/>
          </a:p>
          <a:p>
            <a:pPr marL="0" indent="0">
              <a:buNone/>
            </a:pPr>
            <a:r>
              <a:rPr lang="en-US" altLang="zh-CN" dirty="0" smtClean="0"/>
              <a:t>2.</a:t>
            </a:r>
            <a:r>
              <a:rPr lang="zh-CN" altLang="en-US" dirty="0" smtClean="0"/>
              <a:t>在教育教学中存在弱点和盲点</a:t>
            </a:r>
            <a:endParaRPr lang="en-US" altLang="zh-CN" dirty="0" smtClean="0"/>
          </a:p>
          <a:p>
            <a:pPr marL="0" indent="0">
              <a:buNone/>
            </a:pPr>
            <a:r>
              <a:rPr lang="en-US" altLang="zh-CN" dirty="0" smtClean="0"/>
              <a:t>3.</a:t>
            </a:r>
            <a:r>
              <a:rPr lang="zh-CN" altLang="en-US" dirty="0" smtClean="0"/>
              <a:t>教育公平和均衡有待进一步提高</a:t>
            </a:r>
            <a:endParaRPr lang="en-US" altLang="zh-CN" dirty="0" smtClean="0"/>
          </a:p>
          <a:p>
            <a:pPr marL="0" indent="0">
              <a:buNone/>
            </a:pPr>
            <a:r>
              <a:rPr lang="en-US" altLang="zh-CN" dirty="0" smtClean="0"/>
              <a:t>4.</a:t>
            </a:r>
            <a:r>
              <a:rPr lang="zh-CN" altLang="en-US" dirty="0" smtClean="0"/>
              <a:t>三门学科并不是基础教育的全部</a:t>
            </a:r>
            <a:endParaRPr lang="en-US" altLang="zh-CN" dirty="0" smtClean="0"/>
          </a:p>
          <a:p>
            <a:pPr marL="0" indent="0">
              <a:buNone/>
            </a:pPr>
            <a:r>
              <a:rPr lang="en-US" altLang="zh-CN" dirty="0" smtClean="0"/>
              <a:t>5.</a:t>
            </a:r>
            <a:r>
              <a:rPr lang="zh-CN" altLang="en-US" dirty="0" smtClean="0"/>
              <a:t>教师、学生的</a:t>
            </a:r>
            <a:r>
              <a:rPr lang="en-US" altLang="zh-CN" dirty="0" smtClean="0"/>
              <a:t>ICT</a:t>
            </a:r>
            <a:r>
              <a:rPr lang="zh-CN" altLang="en-US" dirty="0" smtClean="0"/>
              <a:t>素养有待提高</a:t>
            </a:r>
            <a:endParaRPr lang="en-US" altLang="zh-CN" dirty="0" smtClean="0"/>
          </a:p>
          <a:p>
            <a:pPr marL="0" indent="0">
              <a:buNone/>
            </a:pPr>
            <a:r>
              <a:rPr lang="en-US" altLang="zh-CN" dirty="0"/>
              <a:t>6. ……</a:t>
            </a:r>
          </a:p>
          <a:p>
            <a:pPr marL="0" indent="0">
              <a:buNone/>
            </a:pPr>
            <a:endParaRPr lang="zh-CN" altLang="en-US" dirty="0"/>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xmlns="" val="27125614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924944"/>
            <a:ext cx="8229600" cy="1143000"/>
          </a:xfrm>
        </p:spPr>
        <p:txBody>
          <a:bodyPr>
            <a:normAutofit fontScale="90000"/>
          </a:bodyPr>
          <a:lstStyle/>
          <a:p>
            <a:r>
              <a:rPr lang="zh-CN" altLang="en-US" b="1" dirty="0" smtClean="0">
                <a:latin typeface="黑体" pitchFamily="49" charset="-122"/>
                <a:ea typeface="黑体" pitchFamily="49" charset="-122"/>
              </a:rPr>
              <a:t>第三部分：后“</a:t>
            </a:r>
            <a:r>
              <a:rPr lang="en-US" altLang="zh-CN" b="1" dirty="0" smtClean="0">
                <a:latin typeface="黑体" pitchFamily="49" charset="-122"/>
                <a:ea typeface="黑体" pitchFamily="49" charset="-122"/>
              </a:rPr>
              <a:t>PISA</a:t>
            </a:r>
            <a:r>
              <a:rPr lang="zh-CN" altLang="en-US" b="1" dirty="0" smtClean="0">
                <a:latin typeface="黑体" pitchFamily="49" charset="-122"/>
                <a:ea typeface="黑体" pitchFamily="49" charset="-122"/>
              </a:rPr>
              <a:t>”时代，我们做什么？</a:t>
            </a:r>
            <a:endParaRPr lang="zh-CN" altLang="en-US" b="1" dirty="0">
              <a:latin typeface="黑体" pitchFamily="49" charset="-122"/>
              <a:ea typeface="黑体" pitchFamily="49" charset="-122"/>
            </a:endParaRPr>
          </a:p>
        </p:txBody>
      </p:sp>
    </p:spTree>
    <p:extLst>
      <p:ext uri="{BB962C8B-B14F-4D97-AF65-F5344CB8AC3E}">
        <p14:creationId xmlns:p14="http://schemas.microsoft.com/office/powerpoint/2010/main" xmlns="" val="13316185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03" name="Picture 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809491" y="699556"/>
            <a:ext cx="3567438" cy="2853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05" name="Picture 9" descr="http://image.xinmin.cn/2013/05/02/20130502203051238008.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85610" y="836712"/>
            <a:ext cx="2663322" cy="5567305"/>
          </a:xfrm>
          <a:prstGeom prst="rect">
            <a:avLst/>
          </a:prstGeom>
          <a:noFill/>
          <a:extLst>
            <a:ext uri="{909E8E84-426E-40DD-AFC4-6F175D3DCCD1}">
              <a14:hiddenFill xmlns:a14="http://schemas.microsoft.com/office/drawing/2010/main" xmlns="">
                <a:solidFill>
                  <a:srgbClr val="FFFFFF"/>
                </a:solidFill>
              </a14:hiddenFill>
            </a:ext>
          </a:extLst>
        </p:spPr>
      </p:pic>
      <p:pic>
        <p:nvPicPr>
          <p:cNvPr id="4107" name="Picture 11" descr="http://admin.xinshangedu.com/uploadfile/IMAGE/201272163152427.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211960" y="3523956"/>
            <a:ext cx="4762500" cy="31718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875865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imgsrc.baidu.com/baike/pic/item/77094b36acaf2edd732bd90d8f1001e938019378.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67744" y="116632"/>
            <a:ext cx="4536504" cy="644325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81290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5"/>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51" name="Picture 7" descr="http://www.liuxue51.net/uploadfile/20131204174622478.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60648"/>
            <a:ext cx="9121139" cy="608836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710239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6"/>
          <p:cNvSpPr>
            <a:spLocks noChangeArrowheads="1"/>
          </p:cNvSpPr>
          <p:nvPr/>
        </p:nvSpPr>
        <p:spPr bwMode="auto">
          <a:xfrm>
            <a:off x="357188" y="636588"/>
            <a:ext cx="8391276" cy="738664"/>
          </a:xfrm>
          <a:prstGeom prst="rect">
            <a:avLst/>
          </a:prstGeom>
          <a:noFill/>
          <a:ln w="9525">
            <a:noFill/>
            <a:miter lim="800000"/>
            <a:headEnd/>
            <a:tailEnd/>
          </a:ln>
        </p:spPr>
        <p:txBody>
          <a:bodyPr wrap="square">
            <a:spAutoFit/>
          </a:bodyPr>
          <a:lstStyle/>
          <a:p>
            <a:pPr algn="just"/>
            <a:r>
              <a:rPr lang="zh-CN" altLang="en-US" sz="2100" b="1" dirty="0" smtClean="0">
                <a:solidFill>
                  <a:schemeClr val="bg1"/>
                </a:solidFill>
                <a:latin typeface="Calibri" pitchFamily="34" charset="0"/>
              </a:rPr>
              <a:t>上海学生语文、数学、科学校内上课时间为</a:t>
            </a:r>
            <a:r>
              <a:rPr lang="en-US" altLang="zh-CN" sz="2100" b="1" dirty="0" smtClean="0">
                <a:solidFill>
                  <a:schemeClr val="bg1"/>
                </a:solidFill>
                <a:latin typeface="Calibri" pitchFamily="34" charset="0"/>
              </a:rPr>
              <a:t>12.2</a:t>
            </a:r>
            <a:r>
              <a:rPr lang="zh-CN" altLang="en-US" sz="2100" b="1" dirty="0" smtClean="0">
                <a:solidFill>
                  <a:schemeClr val="bg1"/>
                </a:solidFill>
                <a:latin typeface="Calibri" pitchFamily="34" charset="0"/>
              </a:rPr>
              <a:t>小时，在东亚国家和地区中处于中等水平，但由于校外学习时间较多，所以课业负担偏重。</a:t>
            </a:r>
            <a:endParaRPr lang="zh-CN" altLang="en-US" sz="2100" b="1" dirty="0">
              <a:solidFill>
                <a:schemeClr val="bg1"/>
              </a:solidFill>
              <a:latin typeface="Calibri" pitchFamily="34" charset="0"/>
            </a:endParaRPr>
          </a:p>
        </p:txBody>
      </p:sp>
      <p:sp>
        <p:nvSpPr>
          <p:cNvPr id="7" name="矩形 16"/>
          <p:cNvSpPr>
            <a:spLocks noChangeArrowheads="1"/>
          </p:cNvSpPr>
          <p:nvPr/>
        </p:nvSpPr>
        <p:spPr bwMode="auto">
          <a:xfrm>
            <a:off x="357188" y="692696"/>
            <a:ext cx="8391276" cy="1061829"/>
          </a:xfrm>
          <a:prstGeom prst="rect">
            <a:avLst/>
          </a:prstGeom>
          <a:noFill/>
          <a:ln w="9525">
            <a:noFill/>
            <a:miter lim="800000"/>
            <a:headEnd/>
            <a:tailEnd/>
          </a:ln>
        </p:spPr>
        <p:txBody>
          <a:bodyPr wrap="square">
            <a:spAutoFit/>
          </a:bodyPr>
          <a:lstStyle/>
          <a:p>
            <a:pPr algn="just"/>
            <a:r>
              <a:rPr lang="zh-CN" altLang="en-US" sz="2100" b="1" dirty="0" smtClean="0">
                <a:solidFill>
                  <a:schemeClr val="bg1"/>
                </a:solidFill>
                <a:latin typeface="Calibri" pitchFamily="34" charset="0"/>
              </a:rPr>
              <a:t>上海学生语文、数学新优质、科学校内上课时间为</a:t>
            </a:r>
            <a:r>
              <a:rPr lang="en-US" altLang="zh-CN" sz="2100" b="1" dirty="0" smtClean="0">
                <a:solidFill>
                  <a:schemeClr val="bg1"/>
                </a:solidFill>
                <a:latin typeface="Calibri" pitchFamily="34" charset="0"/>
              </a:rPr>
              <a:t>12.2</a:t>
            </a:r>
            <a:r>
              <a:rPr lang="zh-CN" altLang="en-US" sz="2100" b="1" dirty="0" smtClean="0">
                <a:solidFill>
                  <a:schemeClr val="bg1"/>
                </a:solidFill>
                <a:latin typeface="Calibri" pitchFamily="34" charset="0"/>
              </a:rPr>
              <a:t>小时，在东亚国家和地区中处于中等水平，但由于校外学习时间较多，所以课业负担偏重。</a:t>
            </a:r>
            <a:endParaRPr lang="zh-CN" altLang="en-US" sz="2100" b="1" dirty="0">
              <a:solidFill>
                <a:schemeClr val="bg1"/>
              </a:solidFill>
              <a:latin typeface="Calibri" pitchFamily="34" charset="0"/>
            </a:endParaRPr>
          </a:p>
        </p:txBody>
      </p:sp>
      <p:sp>
        <p:nvSpPr>
          <p:cNvPr id="11" name="矩形 10"/>
          <p:cNvSpPr/>
          <p:nvPr/>
        </p:nvSpPr>
        <p:spPr>
          <a:xfrm>
            <a:off x="755576" y="1916832"/>
            <a:ext cx="7704856" cy="3631763"/>
          </a:xfrm>
          <a:prstGeom prst="rect">
            <a:avLst/>
          </a:prstGeom>
        </p:spPr>
        <p:txBody>
          <a:bodyPr wrap="square">
            <a:spAutoFit/>
          </a:bodyPr>
          <a:lstStyle/>
          <a:p>
            <a:r>
              <a:rPr lang="zh-CN" altLang="en-US" sz="2000" dirty="0" smtClean="0">
                <a:latin typeface="楷体_GB2312" pitchFamily="49" charset="-122"/>
                <a:ea typeface="楷体_GB2312" pitchFamily="49" charset="-122"/>
              </a:rPr>
              <a:t>    提高薄弱学校和学习困难学生的水平是提高整体教育质量的关键和教育改革的重点任务。为了更有效地总结和推广薄弱学校改进的经验，</a:t>
            </a:r>
            <a:r>
              <a:rPr lang="en-US" altLang="zh-CN" sz="2000" dirty="0" smtClean="0">
                <a:latin typeface="楷体_GB2312" pitchFamily="49" charset="-122"/>
                <a:ea typeface="楷体_GB2312" pitchFamily="49" charset="-122"/>
              </a:rPr>
              <a:t>2011</a:t>
            </a:r>
            <a:r>
              <a:rPr lang="zh-CN" altLang="en-US" sz="2000" dirty="0" smtClean="0">
                <a:latin typeface="楷体_GB2312" pitchFamily="49" charset="-122"/>
                <a:ea typeface="楷体_GB2312" pitchFamily="49" charset="-122"/>
              </a:rPr>
              <a:t>年，上海成立了“新优质学校推进项目”，重点研究一批名不见经传的学校如何走向优质的轨迹，以“办好每一所家门口的学校”为目标，更加突显我们对均衡和优质的理解，改变过去只根据办学条件和学生分数来评价学校的现实功利的做法，转向追求教育对学生的全面发展和终身发展的价值。</a:t>
            </a:r>
            <a:endParaRPr lang="en-US" altLang="zh-CN" sz="2000" dirty="0" smtClean="0">
              <a:latin typeface="楷体_GB2312" pitchFamily="49" charset="-122"/>
              <a:ea typeface="楷体_GB2312" pitchFamily="49" charset="-122"/>
            </a:endParaRPr>
          </a:p>
          <a:p>
            <a:pPr>
              <a:spcBef>
                <a:spcPts val="1200"/>
              </a:spcBef>
            </a:pPr>
            <a:r>
              <a:rPr lang="en-US" altLang="zh-CN" sz="2000" dirty="0" smtClean="0">
                <a:latin typeface="楷体_GB2312" pitchFamily="49" charset="-122"/>
                <a:ea typeface="楷体_GB2312" pitchFamily="49" charset="-122"/>
              </a:rPr>
              <a:t>    </a:t>
            </a:r>
            <a:r>
              <a:rPr lang="zh-CN" altLang="en-US" sz="2000" dirty="0" smtClean="0">
                <a:latin typeface="楷体_GB2312" pitchFamily="49" charset="-122"/>
                <a:ea typeface="楷体_GB2312" pitchFamily="49" charset="-122"/>
              </a:rPr>
              <a:t>“新优质学校”的三个特点：</a:t>
            </a:r>
            <a:endParaRPr lang="en-US" altLang="zh-CN" sz="2000" dirty="0" smtClean="0">
              <a:latin typeface="楷体_GB2312" pitchFamily="49" charset="-122"/>
              <a:ea typeface="楷体_GB2312" pitchFamily="49" charset="-122"/>
            </a:endParaRPr>
          </a:p>
          <a:p>
            <a:pPr lvl="1">
              <a:buFont typeface="Wingdings" pitchFamily="2" charset="2"/>
              <a:buChar char="l"/>
            </a:pPr>
            <a:r>
              <a:rPr lang="zh-CN" altLang="en-US" sz="2000" dirty="0" smtClean="0">
                <a:latin typeface="楷体_GB2312" pitchFamily="49" charset="-122"/>
                <a:ea typeface="楷体_GB2312" pitchFamily="49" charset="-122"/>
              </a:rPr>
              <a:t> 不挑选生源</a:t>
            </a:r>
            <a:endParaRPr lang="en-US" altLang="zh-CN" sz="2000" dirty="0" smtClean="0">
              <a:latin typeface="楷体_GB2312" pitchFamily="49" charset="-122"/>
              <a:ea typeface="楷体_GB2312" pitchFamily="49" charset="-122"/>
            </a:endParaRPr>
          </a:p>
          <a:p>
            <a:pPr lvl="1">
              <a:buFont typeface="Wingdings" pitchFamily="2" charset="2"/>
              <a:buChar char="l"/>
            </a:pPr>
            <a:r>
              <a:rPr lang="zh-CN" altLang="en-US" sz="2000" dirty="0" smtClean="0">
                <a:latin typeface="楷体_GB2312" pitchFamily="49" charset="-122"/>
                <a:ea typeface="楷体_GB2312" pitchFamily="49" charset="-122"/>
              </a:rPr>
              <a:t> 不争抢排名</a:t>
            </a:r>
            <a:endParaRPr lang="en-US" altLang="zh-CN" sz="2000" dirty="0" smtClean="0">
              <a:latin typeface="楷体_GB2312" pitchFamily="49" charset="-122"/>
              <a:ea typeface="楷体_GB2312" pitchFamily="49" charset="-122"/>
            </a:endParaRPr>
          </a:p>
          <a:p>
            <a:pPr lvl="1">
              <a:buFont typeface="Wingdings" pitchFamily="2" charset="2"/>
              <a:buChar char="l"/>
            </a:pPr>
            <a:r>
              <a:rPr lang="zh-CN" altLang="en-US" sz="2000" dirty="0" smtClean="0">
                <a:latin typeface="楷体_GB2312" pitchFamily="49" charset="-122"/>
                <a:ea typeface="楷体_GB2312" pitchFamily="49" charset="-122"/>
              </a:rPr>
              <a:t> 不集聚资源</a:t>
            </a:r>
          </a:p>
        </p:txBody>
      </p:sp>
      <p:sp>
        <p:nvSpPr>
          <p:cNvPr id="9" name="TextBox 8"/>
          <p:cNvSpPr txBox="1"/>
          <p:nvPr/>
        </p:nvSpPr>
        <p:spPr>
          <a:xfrm>
            <a:off x="2123728" y="693067"/>
            <a:ext cx="4680520" cy="769441"/>
          </a:xfrm>
          <a:prstGeom prst="rect">
            <a:avLst/>
          </a:prstGeom>
          <a:noFill/>
        </p:spPr>
        <p:txBody>
          <a:bodyPr wrap="square" rtlCol="0">
            <a:spAutoFit/>
          </a:bodyPr>
          <a:lstStyle/>
          <a:p>
            <a:pPr algn="ctr"/>
            <a:r>
              <a:rPr lang="zh-CN" altLang="en-US" sz="4400" b="1" dirty="0" smtClean="0">
                <a:latin typeface="Calibri" pitchFamily="34" charset="0"/>
              </a:rPr>
              <a:t>新优质学校</a:t>
            </a:r>
          </a:p>
        </p:txBody>
      </p:sp>
    </p:spTree>
    <p:extLst>
      <p:ext uri="{BB962C8B-B14F-4D97-AF65-F5344CB8AC3E}">
        <p14:creationId xmlns:p14="http://schemas.microsoft.com/office/powerpoint/2010/main" xmlns="" val="7958494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2348880"/>
            <a:ext cx="8229600" cy="3744416"/>
          </a:xfrm>
        </p:spPr>
        <p:txBody>
          <a:bodyPr/>
          <a:lstStyle/>
          <a:p>
            <a:pPr marL="0" indent="0">
              <a:buNone/>
            </a:pPr>
            <a:r>
              <a:rPr lang="zh-CN" altLang="en-US" b="1" dirty="0" smtClean="0"/>
              <a:t>学生所需的技能不断地变化，而这是他们为社会做出贡献的前提。然而，我们的教育系统却没有跟上周围环境的变化。今天，绝大部分学校与上一代人的没什么两样，并且教师自己也没有发展必须的方法和技能以满足今天学习者的多样需求。</a:t>
            </a:r>
            <a:endParaRPr lang="en-US" altLang="zh-CN" b="1" dirty="0" smtClean="0"/>
          </a:p>
          <a:p>
            <a:pPr marL="0" indent="0">
              <a:buNone/>
            </a:pPr>
            <a:r>
              <a:rPr lang="en-US" altLang="zh-CN" dirty="0" smtClean="0"/>
              <a:t>                              ——OECD</a:t>
            </a:r>
            <a:r>
              <a:rPr lang="zh-CN" altLang="en-US" dirty="0" smtClean="0"/>
              <a:t>秘书长 古里亚</a:t>
            </a:r>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11560" y="-63088"/>
            <a:ext cx="3212604" cy="24770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49043" y="527344"/>
            <a:ext cx="5594957" cy="12961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4635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260648"/>
            <a:ext cx="8229600" cy="3268960"/>
          </a:xfrm>
        </p:spPr>
        <p:txBody>
          <a:bodyPr/>
          <a:lstStyle/>
          <a:p>
            <a:pPr marL="0" indent="0">
              <a:buNone/>
            </a:pPr>
            <a:r>
              <a:rPr lang="zh-CN" altLang="en-US" b="1" dirty="0" smtClean="0"/>
              <a:t>上海</a:t>
            </a:r>
            <a:r>
              <a:rPr lang="zh-CN" altLang="en-US" b="1" dirty="0"/>
              <a:t>在</a:t>
            </a:r>
            <a:r>
              <a:rPr lang="en-US" altLang="zh-CN" b="1" dirty="0" smtClean="0"/>
              <a:t>PISA</a:t>
            </a:r>
            <a:r>
              <a:rPr lang="zh-CN" altLang="en-US" b="1" dirty="0" smtClean="0"/>
              <a:t>中获得</a:t>
            </a:r>
            <a:r>
              <a:rPr lang="zh-CN" altLang="en-US" b="1" dirty="0"/>
              <a:t>了好成绩，非常受到国际的关注</a:t>
            </a:r>
            <a:r>
              <a:rPr lang="zh-CN" altLang="en-US" b="1" dirty="0" smtClean="0"/>
              <a:t>。我受邀到世界各地演讲，</a:t>
            </a:r>
            <a:r>
              <a:rPr lang="zh-CN" altLang="en-US" b="1" dirty="0"/>
              <a:t>我说感谢我们的学生，其实</a:t>
            </a:r>
            <a:r>
              <a:rPr lang="zh-CN" altLang="en-US" b="1" dirty="0" smtClean="0"/>
              <a:t>我更感谢</a:t>
            </a:r>
            <a:r>
              <a:rPr lang="zh-CN" altLang="en-US" b="1" dirty="0"/>
              <a:t>我们的教师。但是我没有</a:t>
            </a:r>
            <a:r>
              <a:rPr lang="zh-CN" altLang="en-US" b="1" dirty="0" smtClean="0"/>
              <a:t>数据。</a:t>
            </a:r>
            <a:endParaRPr lang="en-US" altLang="zh-CN" b="1" dirty="0" smtClean="0"/>
          </a:p>
          <a:p>
            <a:pPr marL="0" indent="0">
              <a:buNone/>
            </a:pPr>
            <a:r>
              <a:rPr lang="en-US" altLang="zh-CN" dirty="0" smtClean="0"/>
              <a:t>                                                             ——</a:t>
            </a:r>
            <a:r>
              <a:rPr lang="zh-CN" altLang="en-US" dirty="0" smtClean="0"/>
              <a:t>张民选</a:t>
            </a:r>
            <a:endParaRPr lang="zh-CN" altLang="en-US" dirty="0"/>
          </a:p>
        </p:txBody>
      </p:sp>
      <p:sp>
        <p:nvSpPr>
          <p:cNvPr id="4" name="矩形 3"/>
          <p:cNvSpPr/>
          <p:nvPr/>
        </p:nvSpPr>
        <p:spPr>
          <a:xfrm>
            <a:off x="467544" y="2708920"/>
            <a:ext cx="8424936" cy="4031873"/>
          </a:xfrm>
          <a:prstGeom prst="rect">
            <a:avLst/>
          </a:prstGeom>
        </p:spPr>
        <p:txBody>
          <a:bodyPr wrap="square">
            <a:spAutoFit/>
          </a:bodyPr>
          <a:lstStyle/>
          <a:p>
            <a:r>
              <a:rPr lang="zh-CN" altLang="en-US" sz="3200" b="1" dirty="0"/>
              <a:t>上海学生取得成绩有众多原因，但最重要的是教师。</a:t>
            </a:r>
            <a:endParaRPr lang="en-US" altLang="zh-CN" sz="3200" b="1" dirty="0"/>
          </a:p>
          <a:p>
            <a:r>
              <a:rPr lang="zh-CN" altLang="en-US" sz="3200" b="1" dirty="0" smtClean="0"/>
              <a:t>我们可以借助</a:t>
            </a:r>
            <a:r>
              <a:rPr lang="zh-CN" altLang="en-US" sz="3200" b="1" dirty="0"/>
              <a:t>国际评价指标，对上海的教师教育进行评估，然后根据调查结果，有针对性地进行改进策略。</a:t>
            </a:r>
            <a:endParaRPr lang="en-US" altLang="zh-CN" sz="3200" b="1" dirty="0"/>
          </a:p>
          <a:p>
            <a:r>
              <a:rPr lang="zh-CN" altLang="en-US" sz="3200" b="1" dirty="0" smtClean="0"/>
              <a:t>通过</a:t>
            </a:r>
            <a:r>
              <a:rPr lang="zh-CN" altLang="en-US" sz="3200" b="1" dirty="0"/>
              <a:t>这次</a:t>
            </a:r>
            <a:r>
              <a:rPr lang="en-US" altLang="zh-CN" sz="3200" b="1" dirty="0"/>
              <a:t>TALIS</a:t>
            </a:r>
            <a:r>
              <a:rPr lang="zh-CN" altLang="en-US" sz="3200" b="1" dirty="0"/>
              <a:t>的参加</a:t>
            </a:r>
            <a:r>
              <a:rPr lang="zh-CN" altLang="en-US" sz="3200" b="1" dirty="0" smtClean="0"/>
              <a:t>，上海可以</a:t>
            </a:r>
            <a:r>
              <a:rPr lang="zh-CN" altLang="en-US" sz="3200" b="1" dirty="0"/>
              <a:t>通过国际比较来建立适合自己的测评方法。 </a:t>
            </a:r>
            <a:endParaRPr lang="en-US" altLang="zh-CN" sz="3200" b="1" dirty="0"/>
          </a:p>
          <a:p>
            <a:r>
              <a:rPr lang="en-US" altLang="zh-CN" sz="3200" b="1" dirty="0" smtClean="0"/>
              <a:t>                                               </a:t>
            </a:r>
            <a:r>
              <a:rPr lang="en-US" altLang="zh-CN" sz="3200" dirty="0" smtClean="0"/>
              <a:t>——</a:t>
            </a:r>
            <a:r>
              <a:rPr lang="zh-CN" altLang="en-US" sz="3200" dirty="0"/>
              <a:t>上海市教委领导</a:t>
            </a:r>
          </a:p>
        </p:txBody>
      </p:sp>
    </p:spTree>
    <p:extLst>
      <p:ext uri="{BB962C8B-B14F-4D97-AF65-F5344CB8AC3E}">
        <p14:creationId xmlns:p14="http://schemas.microsoft.com/office/powerpoint/2010/main" xmlns="" val="18009640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75648" y="195197"/>
            <a:ext cx="6006152" cy="461665"/>
          </a:xfrm>
          <a:prstGeom prst="rect">
            <a:avLst/>
          </a:prstGeom>
          <a:noFill/>
        </p:spPr>
        <p:txBody>
          <a:bodyPr wrap="square" rtlCol="0">
            <a:spAutoFit/>
          </a:bodyPr>
          <a:lstStyle/>
          <a:p>
            <a:r>
              <a:rPr lang="zh-CN" altLang="en-US" sz="2400" b="1" dirty="0" smtClean="0">
                <a:latin typeface="楷体" pitchFamily="49" charset="-122"/>
                <a:ea typeface="楷体" pitchFamily="49" charset="-122"/>
              </a:rPr>
              <a:t>一、 </a:t>
            </a:r>
            <a:r>
              <a:rPr lang="en-US" altLang="zh-CN" sz="2400" b="1" dirty="0" smtClean="0">
                <a:latin typeface="楷体" pitchFamily="49" charset="-122"/>
                <a:ea typeface="楷体" pitchFamily="49" charset="-122"/>
              </a:rPr>
              <a:t>TALIS</a:t>
            </a:r>
            <a:r>
              <a:rPr lang="zh-CN" altLang="zh-CN" sz="2400" b="1" dirty="0">
                <a:latin typeface="楷体" pitchFamily="49" charset="-122"/>
                <a:ea typeface="楷体" pitchFamily="49" charset="-122"/>
              </a:rPr>
              <a:t>项目</a:t>
            </a:r>
            <a:r>
              <a:rPr lang="zh-CN" altLang="zh-CN" sz="2400" b="1" dirty="0" smtClean="0">
                <a:latin typeface="楷体" pitchFamily="49" charset="-122"/>
                <a:ea typeface="楷体" pitchFamily="49" charset="-122"/>
              </a:rPr>
              <a:t>概况</a:t>
            </a:r>
            <a:r>
              <a:rPr lang="zh-CN" altLang="en-US" sz="2400" b="1" dirty="0" smtClean="0">
                <a:latin typeface="楷体" pitchFamily="49" charset="-122"/>
                <a:ea typeface="楷体" pitchFamily="49" charset="-122"/>
              </a:rPr>
              <a:t>：参与国家和地区</a:t>
            </a:r>
            <a:endParaRPr lang="zh-CN" altLang="en-US" sz="2400" dirty="0">
              <a:latin typeface="楷体" pitchFamily="49" charset="-122"/>
              <a:ea typeface="楷体" pitchFamily="49" charset="-122"/>
            </a:endParaRPr>
          </a:p>
        </p:txBody>
      </p:sp>
      <p:graphicFrame>
        <p:nvGraphicFramePr>
          <p:cNvPr id="11" name="表格 10"/>
          <p:cNvGraphicFramePr>
            <a:graphicFrameLocks noGrp="1"/>
          </p:cNvGraphicFramePr>
          <p:nvPr/>
        </p:nvGraphicFramePr>
        <p:xfrm>
          <a:off x="762000" y="1524000"/>
          <a:ext cx="8153400" cy="5086260"/>
        </p:xfrm>
        <a:graphic>
          <a:graphicData uri="http://schemas.openxmlformats.org/drawingml/2006/table">
            <a:tbl>
              <a:tblPr firstRow="1" bandRow="1">
                <a:tableStyleId>{5C22544A-7EE6-4342-B048-85BDC9FD1C3A}</a:tableStyleId>
              </a:tblPr>
              <a:tblGrid>
                <a:gridCol w="1571978"/>
                <a:gridCol w="2466622"/>
                <a:gridCol w="2438400"/>
                <a:gridCol w="1676400"/>
              </a:tblGrid>
              <a:tr h="533400">
                <a:tc>
                  <a:txBody>
                    <a:bodyPr/>
                    <a:lstStyle/>
                    <a:p>
                      <a:pPr algn="just">
                        <a:spcAft>
                          <a:spcPts val="0"/>
                        </a:spcAft>
                      </a:pPr>
                      <a:r>
                        <a:rPr kumimoji="0" lang="en-US" sz="1800" b="0" kern="100" dirty="0">
                          <a:solidFill>
                            <a:schemeClr val="dk1"/>
                          </a:solidFill>
                          <a:latin typeface="Calibri"/>
                          <a:ea typeface="宋体"/>
                          <a:cs typeface="Times New Roman"/>
                          <a:sym typeface="Wingdings"/>
                        </a:rPr>
                        <a:t></a:t>
                      </a:r>
                      <a:r>
                        <a:rPr kumimoji="0" lang="zh-CN" altLang="zh-CN" sz="1800" b="0" kern="100" dirty="0">
                          <a:solidFill>
                            <a:schemeClr val="dk1"/>
                          </a:solidFill>
                          <a:latin typeface="+mn-lt"/>
                          <a:ea typeface="+mn-ea"/>
                          <a:cs typeface="Times New Roman"/>
                        </a:rPr>
                        <a:t>澳大利亚</a:t>
                      </a:r>
                      <a:r>
                        <a:rPr kumimoji="0" lang="zh-CN" sz="1800" b="0" kern="100" dirty="0">
                          <a:solidFill>
                            <a:schemeClr val="dk1"/>
                          </a:solidFill>
                          <a:latin typeface="Calibri"/>
                          <a:ea typeface="宋体"/>
                          <a:cs typeface="Times New Roman"/>
                        </a:rPr>
                        <a:t> </a:t>
                      </a:r>
                    </a:p>
                  </a:txBody>
                  <a:tcPr marL="68580" marR="68580" marT="10795"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2"/>
                    </a:solidFill>
                  </a:tcPr>
                </a:tc>
                <a:tc>
                  <a:txBody>
                    <a:bodyPr/>
                    <a:lstStyle/>
                    <a:p>
                      <a:pPr algn="just">
                        <a:spcAft>
                          <a:spcPts val="0"/>
                        </a:spcAft>
                      </a:pPr>
                      <a:r>
                        <a:rPr kumimoji="0" lang="en-US" sz="1800" b="0" kern="100" dirty="0">
                          <a:solidFill>
                            <a:schemeClr val="dk1"/>
                          </a:solidFill>
                          <a:latin typeface="Calibri"/>
                          <a:ea typeface="宋体"/>
                          <a:cs typeface="Times New Roman"/>
                          <a:sym typeface="Wingdings"/>
                        </a:rPr>
                        <a:t></a:t>
                      </a:r>
                      <a:r>
                        <a:rPr kumimoji="0" lang="zh-CN" sz="1800" b="0" kern="100" dirty="0" smtClean="0">
                          <a:solidFill>
                            <a:schemeClr val="dk1"/>
                          </a:solidFill>
                          <a:latin typeface="Calibri"/>
                          <a:ea typeface="宋体"/>
                          <a:cs typeface="Times New Roman"/>
                        </a:rPr>
                        <a:t>奥地利 </a:t>
                      </a:r>
                      <a:endParaRPr kumimoji="0" lang="zh-CN" sz="1800" b="0" kern="100" dirty="0">
                        <a:solidFill>
                          <a:schemeClr val="dk1"/>
                        </a:solidFill>
                        <a:latin typeface="Calibri"/>
                        <a:ea typeface="宋体"/>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2"/>
                    </a:solidFill>
                  </a:tcPr>
                </a:tc>
                <a:tc>
                  <a:txBody>
                    <a:bodyPr/>
                    <a:lstStyle/>
                    <a:p>
                      <a:pPr algn="just">
                        <a:spcAft>
                          <a:spcPts val="0"/>
                        </a:spcAft>
                      </a:pPr>
                      <a:r>
                        <a:rPr kumimoji="0" lang="en-US" sz="1800" b="0" kern="100" dirty="0">
                          <a:solidFill>
                            <a:schemeClr val="dk1"/>
                          </a:solidFill>
                          <a:latin typeface="Calibri"/>
                          <a:ea typeface="宋体"/>
                          <a:cs typeface="Times New Roman"/>
                          <a:sym typeface="Wingdings"/>
                        </a:rPr>
                        <a:t></a:t>
                      </a:r>
                      <a:r>
                        <a:rPr kumimoji="0" lang="zh-CN" sz="1800" b="0" kern="100" dirty="0">
                          <a:solidFill>
                            <a:schemeClr val="dk1"/>
                          </a:solidFill>
                          <a:latin typeface="Calibri"/>
                          <a:ea typeface="宋体"/>
                          <a:cs typeface="Times New Roman"/>
                        </a:rPr>
                        <a:t>比利时（弗兰德斯</a:t>
                      </a:r>
                      <a:r>
                        <a:rPr kumimoji="0" lang="zh-CN" sz="1800" b="0" kern="100" dirty="0" smtClean="0">
                          <a:solidFill>
                            <a:schemeClr val="dk1"/>
                          </a:solidFill>
                          <a:latin typeface="Calibri"/>
                          <a:ea typeface="宋体"/>
                          <a:cs typeface="Times New Roman"/>
                        </a:rPr>
                        <a:t>）</a:t>
                      </a:r>
                      <a:endParaRPr kumimoji="0" lang="zh-CN" sz="1800" b="0" kern="100" dirty="0">
                        <a:solidFill>
                          <a:schemeClr val="dk1"/>
                        </a:solidFill>
                        <a:latin typeface="Calibri"/>
                        <a:ea typeface="宋体"/>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2"/>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kern="100" dirty="0" smtClean="0">
                          <a:solidFill>
                            <a:schemeClr val="dk1"/>
                          </a:solidFill>
                          <a:latin typeface="Calibri"/>
                          <a:ea typeface="宋体"/>
                          <a:cs typeface="Times New Roman"/>
                          <a:sym typeface="Wingdings"/>
                        </a:rPr>
                        <a:t></a:t>
                      </a:r>
                      <a:r>
                        <a:rPr kumimoji="0" lang="zh-CN" altLang="zh-CN" sz="1800" b="0" kern="100" dirty="0" smtClean="0">
                          <a:solidFill>
                            <a:schemeClr val="dk1"/>
                          </a:solidFill>
                          <a:latin typeface="Calibri"/>
                          <a:ea typeface="宋体"/>
                          <a:cs typeface="Times New Roman"/>
                        </a:rPr>
                        <a:t>巴西 </a:t>
                      </a:r>
                      <a:endParaRPr kumimoji="0" lang="zh-CN" sz="1800" b="0" kern="100" dirty="0">
                        <a:solidFill>
                          <a:schemeClr val="dk1"/>
                        </a:solidFill>
                        <a:latin typeface="Calibri"/>
                        <a:ea typeface="宋体"/>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2"/>
                    </a:solidFill>
                  </a:tcPr>
                </a:tc>
              </a:tr>
              <a:tr h="460448">
                <a:tc>
                  <a:txBody>
                    <a:bodyPr/>
                    <a:lstStyle/>
                    <a:p>
                      <a:pPr algn="just">
                        <a:spcAft>
                          <a:spcPts val="0"/>
                        </a:spcAft>
                      </a:pPr>
                      <a:r>
                        <a:rPr lang="en-US" sz="1800" kern="100" dirty="0">
                          <a:latin typeface="Calibri"/>
                          <a:ea typeface="宋体"/>
                          <a:cs typeface="Times New Roman"/>
                          <a:sym typeface="Wingdings"/>
                        </a:rPr>
                        <a:t></a:t>
                      </a:r>
                      <a:r>
                        <a:rPr lang="zh-CN" sz="1800" kern="100" dirty="0" smtClean="0">
                          <a:latin typeface="Calibri"/>
                          <a:ea typeface="宋体"/>
                          <a:cs typeface="Times New Roman"/>
                        </a:rPr>
                        <a:t>保加利亚</a:t>
                      </a:r>
                      <a:endParaRPr lang="zh-CN" sz="1800" kern="100" dirty="0">
                        <a:latin typeface="Calibri"/>
                        <a:ea typeface="宋体"/>
                        <a:cs typeface="Times New Roman"/>
                      </a:endParaRPr>
                    </a:p>
                  </a:txBody>
                  <a:tcPr marL="68580" marR="68580" marT="10795"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a:latin typeface="Calibri"/>
                          <a:ea typeface="宋体"/>
                          <a:cs typeface="Times New Roman"/>
                          <a:sym typeface="Wingdings"/>
                        </a:rPr>
                        <a:t></a:t>
                      </a:r>
                      <a:r>
                        <a:rPr lang="zh-CN" sz="1800" kern="100" dirty="0" smtClean="0">
                          <a:latin typeface="Calibri"/>
                          <a:ea typeface="宋体"/>
                          <a:cs typeface="Times New Roman"/>
                        </a:rPr>
                        <a:t>加拿大</a:t>
                      </a:r>
                      <a:r>
                        <a:rPr lang="zh-CN" sz="1800" kern="0" dirty="0" smtClean="0">
                          <a:solidFill>
                            <a:srgbClr val="222222"/>
                          </a:solidFill>
                          <a:latin typeface="Arial"/>
                          <a:ea typeface="宋体"/>
                          <a:cs typeface="Arial"/>
                        </a:rPr>
                        <a:t>（阿尔伯塔）</a:t>
                      </a:r>
                      <a:endParaRPr lang="zh-CN" sz="1800" kern="100" dirty="0">
                        <a:latin typeface="Calibri"/>
                        <a:ea typeface="宋体"/>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mn-lt"/>
                          <a:ea typeface="+mn-ea"/>
                          <a:cs typeface="Times New Roman"/>
                          <a:sym typeface="Wingdings"/>
                        </a:rPr>
                        <a:t></a:t>
                      </a:r>
                      <a:r>
                        <a:rPr lang="zh-CN" altLang="zh-CN" sz="1800" kern="100" dirty="0" smtClean="0">
                          <a:latin typeface="+mn-lt"/>
                          <a:ea typeface="+mn-ea"/>
                          <a:cs typeface="Times New Roman"/>
                        </a:rPr>
                        <a:t>智利 </a:t>
                      </a:r>
                      <a:endParaRPr lang="zh-CN" altLang="en-US" sz="1800" dirty="0"/>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mn-lt"/>
                          <a:ea typeface="+mn-ea"/>
                          <a:cs typeface="Times New Roman"/>
                          <a:sym typeface="Wingdings"/>
                        </a:rPr>
                        <a:t></a:t>
                      </a:r>
                      <a:r>
                        <a:rPr lang="zh-CN" altLang="zh-CN" sz="1800" kern="100" dirty="0" smtClean="0">
                          <a:latin typeface="+mn-lt"/>
                          <a:ea typeface="+mn-ea"/>
                          <a:cs typeface="Times New Roman"/>
                        </a:rPr>
                        <a:t>克罗地亚 </a:t>
                      </a:r>
                      <a:endParaRPr lang="zh-CN" sz="1800" kern="100" dirty="0">
                        <a:latin typeface="Calibri"/>
                        <a:ea typeface="宋体"/>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r>
              <a:tr h="500922">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mn-lt"/>
                          <a:ea typeface="+mn-ea"/>
                          <a:cs typeface="Times New Roman"/>
                          <a:sym typeface="Wingdings"/>
                        </a:rPr>
                        <a:t></a:t>
                      </a:r>
                      <a:r>
                        <a:rPr lang="zh-CN" altLang="zh-CN" sz="1800" kern="100" dirty="0" smtClean="0">
                          <a:latin typeface="+mn-lt"/>
                          <a:ea typeface="+mn-ea"/>
                          <a:cs typeface="Times New Roman"/>
                        </a:rPr>
                        <a:t>塞浦路斯 </a:t>
                      </a:r>
                      <a:endParaRPr lang="zh-CN" sz="1800" kern="100" dirty="0">
                        <a:latin typeface="Calibri"/>
                        <a:ea typeface="宋体"/>
                        <a:cs typeface="Times New Roman"/>
                      </a:endParaRPr>
                    </a:p>
                  </a:txBody>
                  <a:tcPr marL="68580" marR="68580" marT="10795"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a:latin typeface="Calibri"/>
                          <a:ea typeface="宋体"/>
                          <a:cs typeface="Times New Roman"/>
                          <a:sym typeface="Wingdings"/>
                        </a:rPr>
                        <a:t></a:t>
                      </a:r>
                      <a:r>
                        <a:rPr lang="zh-CN" sz="1800" kern="100" dirty="0" smtClean="0">
                          <a:latin typeface="Calibri"/>
                          <a:ea typeface="宋体"/>
                          <a:cs typeface="Times New Roman"/>
                        </a:rPr>
                        <a:t>捷克</a:t>
                      </a:r>
                      <a:endParaRPr lang="zh-CN" sz="1800" kern="100" dirty="0">
                        <a:latin typeface="Calibri"/>
                        <a:ea typeface="宋体"/>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丹麦 </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爱沙尼亚 </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r>
              <a:tr h="500922">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芬兰</a:t>
                      </a:r>
                    </a:p>
                  </a:txBody>
                  <a:tcPr marL="68580" marR="68580" marT="10795"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法国 </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匈牙利 </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mn-lt"/>
                          <a:ea typeface="+mn-ea"/>
                          <a:cs typeface="Times New Roman"/>
                          <a:sym typeface="Wingdings"/>
                        </a:rPr>
                        <a:t></a:t>
                      </a:r>
                      <a:r>
                        <a:rPr lang="zh-CN" altLang="zh-CN" sz="1800" kern="100" dirty="0" smtClean="0">
                          <a:latin typeface="+mn-lt"/>
                          <a:ea typeface="+mn-ea"/>
                          <a:cs typeface="Times New Roman"/>
                        </a:rPr>
                        <a:t>冰岛 </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r>
              <a:tr h="387123">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爱尔兰 </a:t>
                      </a:r>
                    </a:p>
                  </a:txBody>
                  <a:tcPr marL="68580" marR="68580" marT="10795"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以色列</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意大利 </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日本 </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r>
              <a:tr h="4334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mn-lt"/>
                          <a:ea typeface="+mn-ea"/>
                          <a:cs typeface="Times New Roman"/>
                          <a:sym typeface="Wingdings"/>
                        </a:rPr>
                        <a:t></a:t>
                      </a:r>
                      <a:r>
                        <a:rPr lang="zh-CN" altLang="zh-CN" sz="1800" kern="100" dirty="0" smtClean="0">
                          <a:latin typeface="+mn-lt"/>
                          <a:ea typeface="+mn-ea"/>
                          <a:cs typeface="Times New Roman"/>
                        </a:rPr>
                        <a:t>韩国 </a:t>
                      </a:r>
                      <a:endParaRPr lang="zh-CN" altLang="en-US" sz="1800" dirty="0"/>
                    </a:p>
                  </a:txBody>
                  <a:tcPr marL="68580" marR="68580" marT="10795"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拉脱维亚 </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立陶宛</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马耳他 </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r>
              <a:tr h="500922">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马来西亚 </a:t>
                      </a:r>
                    </a:p>
                  </a:txBody>
                  <a:tcPr marL="68580" marR="68580" marT="10795"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墨西哥 </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荷兰 </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mn-lt"/>
                          <a:ea typeface="+mn-ea"/>
                          <a:cs typeface="Times New Roman"/>
                          <a:sym typeface="Wingdings"/>
                        </a:rPr>
                        <a:t></a:t>
                      </a:r>
                      <a:r>
                        <a:rPr lang="zh-CN" altLang="zh-CN" sz="1800" kern="100" dirty="0" smtClean="0">
                          <a:latin typeface="+mn-lt"/>
                          <a:ea typeface="+mn-ea"/>
                          <a:cs typeface="Times New Roman"/>
                        </a:rPr>
                        <a:t>挪威 </a:t>
                      </a:r>
                      <a:endParaRPr lang="zh-CN" sz="1800" kern="100" dirty="0">
                        <a:latin typeface="Calibri"/>
                        <a:ea typeface="宋体"/>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r>
              <a:tr h="500922">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波兰 </a:t>
                      </a:r>
                    </a:p>
                  </a:txBody>
                  <a:tcPr marL="68580" marR="68580" marT="10795"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葡萄牙 </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罗马尼亚 </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smtClean="0">
                          <a:latin typeface="Calibri"/>
                          <a:ea typeface="宋体"/>
                          <a:cs typeface="Times New Roman"/>
                          <a:sym typeface="Wingdings"/>
                        </a:rPr>
                        <a:t></a:t>
                      </a:r>
                      <a:r>
                        <a:rPr lang="zh-CN" sz="1800" kern="100" dirty="0" smtClean="0">
                          <a:latin typeface="Calibri"/>
                          <a:ea typeface="宋体"/>
                          <a:cs typeface="Times New Roman"/>
                        </a:rPr>
                        <a:t>塞尔维亚 </a:t>
                      </a:r>
                      <a:endParaRPr lang="zh-CN" sz="1800" kern="100" dirty="0">
                        <a:latin typeface="Calibri"/>
                        <a:ea typeface="宋体"/>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r>
              <a:tr h="387123">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mn-lt"/>
                          <a:ea typeface="+mn-ea"/>
                          <a:cs typeface="Times New Roman"/>
                          <a:sym typeface="Wingdings"/>
                        </a:rPr>
                        <a:t></a:t>
                      </a:r>
                      <a:r>
                        <a:rPr lang="zh-CN" altLang="zh-CN" sz="1800" kern="100" dirty="0" smtClean="0">
                          <a:latin typeface="+mn-lt"/>
                          <a:ea typeface="+mn-ea"/>
                          <a:cs typeface="Times New Roman"/>
                        </a:rPr>
                        <a:t>新加坡</a:t>
                      </a:r>
                      <a:endParaRPr lang="zh-CN" sz="1800" kern="100" dirty="0">
                        <a:latin typeface="Calibri"/>
                        <a:ea typeface="宋体"/>
                        <a:cs typeface="Times New Roman"/>
                      </a:endParaRPr>
                    </a:p>
                  </a:txBody>
                  <a:tcPr marL="68580" marR="68580" marT="10795"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a:latin typeface="Calibri"/>
                          <a:ea typeface="宋体"/>
                          <a:cs typeface="Times New Roman"/>
                          <a:sym typeface="Wingdings"/>
                        </a:rPr>
                        <a:t></a:t>
                      </a:r>
                      <a:r>
                        <a:rPr lang="zh-CN" sz="1800" kern="100" dirty="0" smtClean="0">
                          <a:latin typeface="Calibri"/>
                          <a:ea typeface="宋体"/>
                          <a:cs typeface="Times New Roman"/>
                        </a:rPr>
                        <a:t>斯洛伐克</a:t>
                      </a:r>
                      <a:endParaRPr lang="zh-CN" sz="1800" kern="100" dirty="0">
                        <a:latin typeface="Calibri"/>
                        <a:ea typeface="宋体"/>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斯洛文尼亚</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a:latin typeface="Calibri"/>
                          <a:ea typeface="宋体"/>
                          <a:cs typeface="Times New Roman"/>
                          <a:sym typeface="Wingdings"/>
                        </a:rPr>
                        <a:t></a:t>
                      </a:r>
                      <a:r>
                        <a:rPr lang="zh-CN" sz="1800" kern="100" dirty="0" smtClean="0">
                          <a:latin typeface="Calibri"/>
                          <a:ea typeface="宋体"/>
                          <a:cs typeface="Times New Roman"/>
                        </a:rPr>
                        <a:t>西班牙</a:t>
                      </a:r>
                      <a:endParaRPr lang="zh-CN" sz="1800" kern="100" dirty="0">
                        <a:latin typeface="Calibri"/>
                        <a:ea typeface="宋体"/>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r>
              <a:tr h="380095">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瑞典 </a:t>
                      </a:r>
                    </a:p>
                  </a:txBody>
                  <a:tcPr marL="68580" marR="68580" marT="10795"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土耳其 </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英国（英格兰）</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a:latin typeface="Calibri"/>
                          <a:ea typeface="宋体"/>
                          <a:cs typeface="Times New Roman"/>
                          <a:sym typeface="Wingdings"/>
                        </a:rPr>
                        <a:t></a:t>
                      </a:r>
                      <a:r>
                        <a:rPr lang="zh-CN" sz="1800" kern="100" dirty="0">
                          <a:latin typeface="Calibri"/>
                          <a:ea typeface="宋体"/>
                          <a:cs typeface="Times New Roman"/>
                        </a:rPr>
                        <a:t>美国</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r>
              <a:tr h="5009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mn-lt"/>
                          <a:ea typeface="+mn-ea"/>
                          <a:cs typeface="Times New Roman"/>
                          <a:sym typeface="Wingdings"/>
                        </a:rPr>
                        <a:t></a:t>
                      </a:r>
                      <a:r>
                        <a:rPr lang="zh-CN" altLang="zh-CN" sz="1800" kern="100" dirty="0" smtClean="0">
                          <a:latin typeface="+mn-lt"/>
                          <a:ea typeface="+mn-ea"/>
                          <a:cs typeface="Times New Roman"/>
                        </a:rPr>
                        <a:t>阿联酋</a:t>
                      </a:r>
                      <a:endParaRPr lang="zh-CN" altLang="en-US" sz="1800" dirty="0"/>
                    </a:p>
                  </a:txBody>
                  <a:tcPr marL="68580" marR="68580" marT="10795"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0" lang="en-US" altLang="zh-CN" sz="1800" u="sng" kern="1200" dirty="0" smtClean="0">
                          <a:solidFill>
                            <a:schemeClr val="tx1"/>
                          </a:solidFill>
                          <a:latin typeface="楷体_GB2312" pitchFamily="49" charset="-122"/>
                          <a:ea typeface="楷体_GB2312" pitchFamily="49" charset="-122"/>
                          <a:cs typeface="+mn-cs"/>
                          <a:sym typeface="Wingdings"/>
                        </a:rPr>
                        <a:t></a:t>
                      </a:r>
                      <a:r>
                        <a:rPr kumimoji="0" lang="zh-CN" altLang="zh-CN" sz="1800" u="sng" kern="1200" dirty="0" smtClean="0">
                          <a:solidFill>
                            <a:schemeClr val="tx1"/>
                          </a:solidFill>
                          <a:latin typeface="楷体_GB2312" pitchFamily="49" charset="-122"/>
                          <a:ea typeface="楷体_GB2312" pitchFamily="49" charset="-122"/>
                          <a:cs typeface="+mn-cs"/>
                        </a:rPr>
                        <a:t>参加</a:t>
                      </a:r>
                      <a:r>
                        <a:rPr kumimoji="0" lang="en-US" altLang="zh-CN" sz="1800" u="sng" kern="1200" dirty="0" smtClean="0">
                          <a:solidFill>
                            <a:schemeClr val="tx1"/>
                          </a:solidFill>
                          <a:latin typeface="楷体_GB2312" pitchFamily="49" charset="-122"/>
                          <a:ea typeface="楷体_GB2312" pitchFamily="49" charset="-122"/>
                          <a:cs typeface="+mn-cs"/>
                        </a:rPr>
                        <a:t> TALIS 2013    </a:t>
                      </a:r>
                      <a:r>
                        <a:rPr kumimoji="0" lang="en-US" altLang="zh-CN" sz="1800" u="sng" kern="1200" dirty="0" smtClean="0">
                          <a:solidFill>
                            <a:schemeClr val="tx1"/>
                          </a:solidFill>
                          <a:latin typeface="楷体_GB2312" pitchFamily="49" charset="-122"/>
                          <a:ea typeface="楷体_GB2312" pitchFamily="49" charset="-122"/>
                          <a:cs typeface="+mn-cs"/>
                          <a:sym typeface="Wingdings"/>
                        </a:rPr>
                        <a:t></a:t>
                      </a:r>
                      <a:r>
                        <a:rPr kumimoji="0" lang="zh-CN" altLang="zh-CN" sz="1800" u="sng" kern="1200" dirty="0" smtClean="0">
                          <a:solidFill>
                            <a:schemeClr val="tx1"/>
                          </a:solidFill>
                          <a:latin typeface="楷体_GB2312" pitchFamily="49" charset="-122"/>
                          <a:ea typeface="楷体_GB2312" pitchFamily="49" charset="-122"/>
                          <a:cs typeface="+mn-cs"/>
                        </a:rPr>
                        <a:t>仅参加</a:t>
                      </a:r>
                      <a:r>
                        <a:rPr kumimoji="0" lang="en-US" altLang="zh-CN" sz="1800" u="sng" kern="1200" dirty="0" smtClean="0">
                          <a:solidFill>
                            <a:schemeClr val="tx1"/>
                          </a:solidFill>
                          <a:latin typeface="楷体_GB2312" pitchFamily="49" charset="-122"/>
                          <a:ea typeface="楷体_GB2312" pitchFamily="49" charset="-122"/>
                          <a:cs typeface="+mn-cs"/>
                        </a:rPr>
                        <a:t> TALIS 2008 </a:t>
                      </a:r>
                      <a:endParaRPr lang="zh-CN" altLang="en-US" sz="1800" u="sng" dirty="0">
                        <a:solidFill>
                          <a:schemeClr val="tx1"/>
                        </a:solidFill>
                        <a:latin typeface="楷体_GB2312" pitchFamily="49" charset="-122"/>
                        <a:ea typeface="楷体_GB2312" pitchFamily="49" charset="-122"/>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800" dirty="0"/>
                    </a:p>
                  </a:txBody>
                  <a:tcPr marL="68580" marR="68580" marT="10795" marB="0"/>
                </a:tc>
                <a:tc hMerge="1">
                  <a:txBody>
                    <a:bodyPr/>
                    <a:lstStyle/>
                    <a:p>
                      <a:pPr algn="just">
                        <a:spcAft>
                          <a:spcPts val="0"/>
                        </a:spcAft>
                      </a:pPr>
                      <a:endParaRPr lang="zh-CN" sz="1800" kern="100" dirty="0">
                        <a:latin typeface="Calibri"/>
                        <a:ea typeface="宋体"/>
                        <a:cs typeface="Times New Roman"/>
                      </a:endParaRPr>
                    </a:p>
                  </a:txBody>
                  <a:tcPr marL="68580" marR="68580" marT="10795" marB="0"/>
                </a:tc>
              </a:tr>
            </a:tbl>
          </a:graphicData>
        </a:graphic>
      </p:graphicFrame>
      <p:sp>
        <p:nvSpPr>
          <p:cNvPr id="12" name="矩形 11"/>
          <p:cNvSpPr/>
          <p:nvPr/>
        </p:nvSpPr>
        <p:spPr>
          <a:xfrm>
            <a:off x="609600" y="914400"/>
            <a:ext cx="8534400" cy="400110"/>
          </a:xfrm>
          <a:prstGeom prst="rect">
            <a:avLst/>
          </a:prstGeom>
        </p:spPr>
        <p:txBody>
          <a:bodyPr wrap="square">
            <a:spAutoFit/>
          </a:bodyPr>
          <a:lstStyle/>
          <a:p>
            <a:r>
              <a:rPr lang="zh-CN" altLang="en-US" sz="2000" b="1" dirty="0" smtClean="0"/>
              <a:t>从</a:t>
            </a:r>
            <a:r>
              <a:rPr lang="en-US" altLang="zh-CN" sz="2000" b="1" dirty="0" smtClean="0"/>
              <a:t>2008</a:t>
            </a:r>
            <a:r>
              <a:rPr lang="zh-CN" altLang="en-US" sz="2000" b="1" dirty="0" smtClean="0"/>
              <a:t>年始，</a:t>
            </a:r>
            <a:r>
              <a:rPr lang="en-US" altLang="zh-CN" sz="2000" b="1" dirty="0" smtClean="0"/>
              <a:t>TALIS</a:t>
            </a:r>
            <a:r>
              <a:rPr lang="zh-CN" altLang="zh-CN" sz="2000" b="1" dirty="0" smtClean="0"/>
              <a:t>已</a:t>
            </a:r>
            <a:r>
              <a:rPr lang="zh-CN" altLang="en-US" sz="2000" b="1" dirty="0" smtClean="0"/>
              <a:t>进行两次</a:t>
            </a:r>
            <a:r>
              <a:rPr lang="zh-CN" altLang="zh-CN" sz="2000" b="1" dirty="0" smtClean="0"/>
              <a:t>，</a:t>
            </a:r>
            <a:r>
              <a:rPr lang="en-US" altLang="zh-CN" sz="2000" b="1" dirty="0" smtClean="0"/>
              <a:t>2013</a:t>
            </a:r>
            <a:r>
              <a:rPr lang="zh-CN" altLang="en-US" sz="2000" b="1" dirty="0" smtClean="0"/>
              <a:t>年</a:t>
            </a:r>
            <a:r>
              <a:rPr lang="zh-CN" altLang="zh-CN" sz="2000" b="1" dirty="0" smtClean="0"/>
              <a:t>参与国家</a:t>
            </a:r>
            <a:r>
              <a:rPr lang="zh-CN" altLang="en-US" sz="2000" b="1" dirty="0" smtClean="0"/>
              <a:t>和</a:t>
            </a:r>
            <a:r>
              <a:rPr lang="zh-CN" altLang="zh-CN" sz="2000" b="1" dirty="0" smtClean="0"/>
              <a:t>地区增</a:t>
            </a:r>
            <a:r>
              <a:rPr lang="zh-CN" altLang="en-US" sz="2000" b="1" dirty="0" smtClean="0"/>
              <a:t>至</a:t>
            </a:r>
            <a:r>
              <a:rPr lang="en-US" altLang="zh-CN" sz="2000" b="1" dirty="0" smtClean="0"/>
              <a:t>34</a:t>
            </a:r>
            <a:r>
              <a:rPr lang="zh-CN" altLang="zh-CN" sz="2000" b="1" dirty="0" smtClean="0"/>
              <a:t>个</a:t>
            </a:r>
            <a:r>
              <a:rPr lang="zh-CN" altLang="en-US" sz="2000" b="1" dirty="0" smtClean="0"/>
              <a:t>。</a:t>
            </a:r>
            <a:endParaRPr lang="zh-CN" altLang="zh-CN" sz="2000" b="1" dirty="0"/>
          </a:p>
        </p:txBody>
      </p:sp>
    </p:spTree>
    <p:extLst>
      <p:ext uri="{BB962C8B-B14F-4D97-AF65-F5344CB8AC3E}">
        <p14:creationId xmlns:p14="http://schemas.microsoft.com/office/powerpoint/2010/main" xmlns="" val="353999038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924944"/>
            <a:ext cx="8229600" cy="1143000"/>
          </a:xfrm>
        </p:spPr>
        <p:txBody>
          <a:bodyPr>
            <a:normAutofit fontScale="90000"/>
          </a:bodyPr>
          <a:lstStyle/>
          <a:p>
            <a:r>
              <a:rPr lang="zh-CN" altLang="en-US" b="1" dirty="0" smtClean="0">
                <a:latin typeface="黑体" pitchFamily="49" charset="-122"/>
                <a:ea typeface="黑体" pitchFamily="49" charset="-122"/>
              </a:rPr>
              <a:t>第四部分：上海</a:t>
            </a:r>
            <a:r>
              <a:rPr lang="en-US" altLang="zh-CN" b="1" dirty="0" smtClean="0">
                <a:latin typeface="黑体" pitchFamily="49" charset="-122"/>
                <a:ea typeface="黑体" pitchFamily="49" charset="-122"/>
              </a:rPr>
              <a:t>TALIS——</a:t>
            </a:r>
            <a:r>
              <a:rPr lang="zh-CN" altLang="en-US" b="1" dirty="0" smtClean="0">
                <a:latin typeface="黑体" pitchFamily="49" charset="-122"/>
                <a:ea typeface="黑体" pitchFamily="49" charset="-122"/>
              </a:rPr>
              <a:t>教师和校长的声音</a:t>
            </a:r>
            <a:endParaRPr lang="zh-CN" altLang="en-US" b="1" dirty="0">
              <a:latin typeface="黑体" pitchFamily="49" charset="-122"/>
              <a:ea typeface="黑体" pitchFamily="49" charset="-122"/>
            </a:endParaRPr>
          </a:p>
        </p:txBody>
      </p:sp>
    </p:spTree>
    <p:extLst>
      <p:ext uri="{BB962C8B-B14F-4D97-AF65-F5344CB8AC3E}">
        <p14:creationId xmlns:p14="http://schemas.microsoft.com/office/powerpoint/2010/main" xmlns="" val="36000277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90265"/>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zh-CN" altLang="en-US" sz="4000" b="1" dirty="0" smtClean="0">
                <a:solidFill>
                  <a:srgbClr val="0070C0"/>
                </a:solidFill>
                <a:latin typeface="方正大标宋简体" pitchFamily="2" charset="-122"/>
                <a:ea typeface="方正大标宋简体" pitchFamily="2" charset="-122"/>
                <a:cs typeface="+mn-cs"/>
              </a:rPr>
              <a:t>今天，外滩是这样的</a:t>
            </a:r>
            <a:endParaRPr lang="en-US" altLang="zh-CN" sz="4000" b="1" dirty="0" smtClean="0">
              <a:solidFill>
                <a:srgbClr val="0070C0"/>
              </a:solidFill>
              <a:latin typeface="方正大标宋简体" pitchFamily="2" charset="-122"/>
              <a:ea typeface="方正大标宋简体" pitchFamily="2" charset="-122"/>
              <a:cs typeface="+mn-cs"/>
            </a:endParaRPr>
          </a:p>
        </p:txBody>
      </p:sp>
      <p:pic>
        <p:nvPicPr>
          <p:cNvPr id="3" name="Picture 12" descr="http://pic18.nipic.com/20111221/2501606_143208819000_2.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55576" y="1196752"/>
            <a:ext cx="7584868" cy="532570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6998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xmlns="" val="3557935460"/>
              </p:ext>
            </p:extLst>
          </p:nvPr>
        </p:nvGraphicFramePr>
        <p:xfrm>
          <a:off x="609600" y="762000"/>
          <a:ext cx="8382000" cy="5478872"/>
        </p:xfrm>
        <a:graphic>
          <a:graphicData uri="http://schemas.openxmlformats.org/drawingml/2006/table">
            <a:tbl>
              <a:tblPr>
                <a:tableStyleId>{22838BEF-8BB2-4498-84A7-C5851F593DF1}</a:tableStyleId>
              </a:tblPr>
              <a:tblGrid>
                <a:gridCol w="2864734"/>
                <a:gridCol w="5517266"/>
              </a:tblGrid>
              <a:tr h="322227">
                <a:tc>
                  <a:txBody>
                    <a:bodyPr/>
                    <a:lstStyle/>
                    <a:p>
                      <a:pPr indent="306070" algn="ctr">
                        <a:lnSpc>
                          <a:spcPct val="150000"/>
                        </a:lnSpc>
                        <a:spcAft>
                          <a:spcPts val="0"/>
                        </a:spcAft>
                      </a:pPr>
                      <a:r>
                        <a:rPr lang="zh-CN" sz="1600" b="1" kern="100" dirty="0">
                          <a:effectLst/>
                        </a:rPr>
                        <a:t>维度</a:t>
                      </a:r>
                      <a:endParaRPr lang="zh-CN" sz="1600" b="1" kern="100" dirty="0">
                        <a:effectLst/>
                        <a:latin typeface="Arial"/>
                        <a:ea typeface="黑体"/>
                        <a:cs typeface="Times New Roman"/>
                      </a:endParaRPr>
                    </a:p>
                  </a:txBody>
                  <a:tcPr marL="65122" marR="65122" marT="0" marB="0"/>
                </a:tc>
                <a:tc>
                  <a:txBody>
                    <a:bodyPr/>
                    <a:lstStyle/>
                    <a:p>
                      <a:pPr indent="306070" algn="ctr">
                        <a:lnSpc>
                          <a:spcPct val="150000"/>
                        </a:lnSpc>
                        <a:spcAft>
                          <a:spcPts val="0"/>
                        </a:spcAft>
                      </a:pPr>
                      <a:r>
                        <a:rPr lang="zh-CN" sz="1600" b="1" kern="100" dirty="0">
                          <a:effectLst/>
                        </a:rPr>
                        <a:t>一级指标</a:t>
                      </a:r>
                      <a:endParaRPr lang="zh-CN" sz="1600" b="1" kern="100" dirty="0">
                        <a:effectLst/>
                        <a:latin typeface="Arial"/>
                        <a:ea typeface="黑体"/>
                        <a:cs typeface="Times New Roman"/>
                      </a:endParaRPr>
                    </a:p>
                  </a:txBody>
                  <a:tcPr marL="65122" marR="65122" marT="0" marB="0"/>
                </a:tc>
              </a:tr>
              <a:tr h="563897">
                <a:tc>
                  <a:txBody>
                    <a:bodyPr/>
                    <a:lstStyle/>
                    <a:p>
                      <a:pPr algn="l">
                        <a:lnSpc>
                          <a:spcPct val="150000"/>
                        </a:lnSpc>
                        <a:spcAft>
                          <a:spcPts val="0"/>
                        </a:spcAft>
                      </a:pPr>
                      <a:r>
                        <a:rPr lang="en-US" altLang="zh-CN" sz="1800" b="0" kern="100" dirty="0" smtClean="0">
                          <a:effectLst/>
                        </a:rPr>
                        <a:t>1.</a:t>
                      </a:r>
                      <a:r>
                        <a:rPr lang="zh-CN" sz="1800" b="0" kern="100" dirty="0" smtClean="0">
                          <a:effectLst/>
                        </a:rPr>
                        <a:t> 背景</a:t>
                      </a:r>
                      <a:r>
                        <a:rPr lang="zh-CN" altLang="en-US" sz="1800" b="0" kern="100" dirty="0" smtClean="0">
                          <a:effectLst/>
                        </a:rPr>
                        <a:t>信息</a:t>
                      </a:r>
                      <a:endParaRPr lang="zh-CN" sz="1800" b="0" kern="100" dirty="0">
                        <a:effectLst/>
                        <a:latin typeface="Arial"/>
                        <a:ea typeface="黑体"/>
                        <a:cs typeface="Times New Roman"/>
                      </a:endParaRPr>
                    </a:p>
                  </a:txBody>
                  <a:tcPr marL="65122" marR="65122" marT="0" marB="0"/>
                </a:tc>
                <a:tc>
                  <a:txBody>
                    <a:bodyPr/>
                    <a:lstStyle/>
                    <a:p>
                      <a:pPr algn="l">
                        <a:lnSpc>
                          <a:spcPct val="150000"/>
                        </a:lnSpc>
                        <a:spcAft>
                          <a:spcPts val="0"/>
                        </a:spcAft>
                      </a:pPr>
                      <a:r>
                        <a:rPr lang="zh-CN" sz="1400" b="0" kern="100" dirty="0">
                          <a:effectLst/>
                        </a:rPr>
                        <a:t>教师的背景、校长的背景、学校的背景</a:t>
                      </a:r>
                      <a:endParaRPr lang="zh-CN" sz="1400" b="0" kern="100" dirty="0">
                        <a:effectLst/>
                        <a:latin typeface="Arial"/>
                        <a:ea typeface="黑体"/>
                        <a:cs typeface="Times New Roman"/>
                      </a:endParaRPr>
                    </a:p>
                  </a:txBody>
                  <a:tcPr marL="65122" marR="65122" marT="0" marB="0"/>
                </a:tc>
              </a:tr>
              <a:tr h="854389">
                <a:tc>
                  <a:txBody>
                    <a:bodyPr/>
                    <a:lstStyle/>
                    <a:p>
                      <a:pPr algn="l">
                        <a:lnSpc>
                          <a:spcPct val="150000"/>
                        </a:lnSpc>
                        <a:spcAft>
                          <a:spcPts val="0"/>
                        </a:spcAft>
                      </a:pPr>
                      <a:r>
                        <a:rPr lang="en-US" altLang="zh-CN" sz="1800" b="0" kern="100" dirty="0" smtClean="0">
                          <a:effectLst/>
                        </a:rPr>
                        <a:t>2. </a:t>
                      </a:r>
                      <a:r>
                        <a:rPr lang="zh-CN" sz="1800" b="0" kern="100" dirty="0" smtClean="0">
                          <a:effectLst/>
                        </a:rPr>
                        <a:t>教师教育</a:t>
                      </a:r>
                      <a:endParaRPr lang="en-US" altLang="zh-CN" sz="1800" b="0" kern="100" dirty="0" smtClean="0">
                        <a:effectLst/>
                      </a:endParaRPr>
                    </a:p>
                    <a:p>
                      <a:pPr algn="l">
                        <a:lnSpc>
                          <a:spcPct val="150000"/>
                        </a:lnSpc>
                        <a:spcAft>
                          <a:spcPts val="0"/>
                        </a:spcAft>
                      </a:pPr>
                      <a:r>
                        <a:rPr lang="zh-CN" sz="1800" b="0" kern="100" dirty="0" smtClean="0">
                          <a:effectLst/>
                        </a:rPr>
                        <a:t>（</a:t>
                      </a:r>
                      <a:r>
                        <a:rPr kumimoji="0" lang="zh-CN" sz="1800" b="0" kern="100" dirty="0">
                          <a:solidFill>
                            <a:schemeClr val="dk1"/>
                          </a:solidFill>
                          <a:effectLst/>
                          <a:latin typeface="+mn-lt"/>
                          <a:ea typeface="+mn-ea"/>
                          <a:cs typeface="+mn-cs"/>
                        </a:rPr>
                        <a:t>职</a:t>
                      </a:r>
                      <a:r>
                        <a:rPr kumimoji="0" lang="zh-CN" sz="1800" b="0" kern="100" dirty="0" smtClean="0">
                          <a:solidFill>
                            <a:schemeClr val="dk1"/>
                          </a:solidFill>
                          <a:effectLst/>
                          <a:latin typeface="+mn-lt"/>
                          <a:ea typeface="+mn-ea"/>
                          <a:cs typeface="+mn-cs"/>
                        </a:rPr>
                        <a:t>前、</a:t>
                      </a:r>
                      <a:r>
                        <a:rPr lang="zh-CN" sz="1800" b="1" kern="100" dirty="0" smtClean="0">
                          <a:effectLst/>
                        </a:rPr>
                        <a:t>入职</a:t>
                      </a:r>
                      <a:r>
                        <a:rPr lang="zh-CN" sz="1800" b="0" kern="100" dirty="0" smtClean="0">
                          <a:effectLst/>
                        </a:rPr>
                        <a:t>和在职发展</a:t>
                      </a:r>
                      <a:r>
                        <a:rPr lang="zh-CN" sz="1800" b="0" kern="100" dirty="0">
                          <a:effectLst/>
                        </a:rPr>
                        <a:t>）</a:t>
                      </a:r>
                      <a:endParaRPr lang="zh-CN" sz="1800" b="0" kern="100" dirty="0">
                        <a:effectLst/>
                        <a:latin typeface="Arial"/>
                        <a:ea typeface="黑体"/>
                        <a:cs typeface="Times New Roman"/>
                      </a:endParaRPr>
                    </a:p>
                  </a:txBody>
                  <a:tcPr marL="65122" marR="65122" marT="0" marB="0"/>
                </a:tc>
                <a:tc>
                  <a:txBody>
                    <a:bodyPr/>
                    <a:lstStyle/>
                    <a:p>
                      <a:pPr algn="l">
                        <a:lnSpc>
                          <a:spcPct val="150000"/>
                        </a:lnSpc>
                        <a:spcAft>
                          <a:spcPts val="0"/>
                        </a:spcAft>
                      </a:pPr>
                      <a:r>
                        <a:rPr lang="zh-CN" sz="1400" b="0" kern="100" dirty="0">
                          <a:effectLst/>
                        </a:rPr>
                        <a:t>教师参与专业发展活动的情况（类型、时间、影响等）、教师的专业发展需要及阻碍因素、教师专业发展所得到的支持、入职教育、</a:t>
                      </a:r>
                      <a:r>
                        <a:rPr lang="zh-CN" sz="1400" b="1" kern="100" dirty="0">
                          <a:effectLst/>
                        </a:rPr>
                        <a:t>职前教育</a:t>
                      </a:r>
                      <a:endParaRPr lang="zh-CN" sz="1400" b="1" kern="100" dirty="0">
                        <a:effectLst/>
                        <a:latin typeface="Arial"/>
                        <a:ea typeface="黑体"/>
                        <a:cs typeface="Times New Roman"/>
                      </a:endParaRPr>
                    </a:p>
                  </a:txBody>
                  <a:tcPr marL="65122" marR="65122" marT="0" marB="0"/>
                </a:tc>
              </a:tr>
              <a:tr h="563897">
                <a:tc>
                  <a:txBody>
                    <a:bodyPr/>
                    <a:lstStyle/>
                    <a:p>
                      <a:pPr algn="l">
                        <a:lnSpc>
                          <a:spcPct val="150000"/>
                        </a:lnSpc>
                        <a:spcAft>
                          <a:spcPts val="0"/>
                        </a:spcAft>
                      </a:pPr>
                      <a:r>
                        <a:rPr lang="en-US" altLang="zh-CN" sz="1800" b="0" kern="100" dirty="0" smtClean="0">
                          <a:effectLst/>
                        </a:rPr>
                        <a:t>3. </a:t>
                      </a:r>
                      <a:r>
                        <a:rPr lang="zh-CN" sz="1800" b="0" kern="100" dirty="0" smtClean="0">
                          <a:effectLst/>
                        </a:rPr>
                        <a:t>教师</a:t>
                      </a:r>
                      <a:r>
                        <a:rPr lang="zh-CN" sz="1800" b="0" kern="100" dirty="0">
                          <a:effectLst/>
                        </a:rPr>
                        <a:t>的教学信念和实践</a:t>
                      </a:r>
                      <a:endParaRPr lang="zh-CN" sz="1800" b="0" kern="100" dirty="0">
                        <a:effectLst/>
                        <a:latin typeface="Arial"/>
                        <a:ea typeface="黑体"/>
                        <a:cs typeface="Times New Roman"/>
                      </a:endParaRPr>
                    </a:p>
                  </a:txBody>
                  <a:tcPr marL="65122" marR="65122" marT="0" marB="0"/>
                </a:tc>
                <a:tc>
                  <a:txBody>
                    <a:bodyPr/>
                    <a:lstStyle/>
                    <a:p>
                      <a:pPr algn="just">
                        <a:lnSpc>
                          <a:spcPct val="150000"/>
                        </a:lnSpc>
                        <a:spcAft>
                          <a:spcPts val="0"/>
                        </a:spcAft>
                      </a:pPr>
                      <a:r>
                        <a:rPr lang="zh-CN" sz="1400" b="0" kern="100" dirty="0">
                          <a:effectLst/>
                        </a:rPr>
                        <a:t>教师的教学信念、课堂教学实践、教师之间的合作、教师的工作态度、</a:t>
                      </a:r>
                      <a:r>
                        <a:rPr lang="zh-CN" sz="1400" b="1" kern="100" dirty="0">
                          <a:effectLst/>
                        </a:rPr>
                        <a:t>学生评估情况</a:t>
                      </a:r>
                      <a:endParaRPr lang="zh-CN" sz="1400" b="1" kern="100" dirty="0">
                        <a:effectLst/>
                        <a:latin typeface="Arial"/>
                        <a:ea typeface="黑体"/>
                        <a:cs typeface="Times New Roman"/>
                      </a:endParaRPr>
                    </a:p>
                  </a:txBody>
                  <a:tcPr marL="65122" marR="65122" marT="0" marB="0"/>
                </a:tc>
              </a:tr>
              <a:tr h="281948">
                <a:tc>
                  <a:txBody>
                    <a:bodyPr/>
                    <a:lstStyle/>
                    <a:p>
                      <a:pPr algn="l">
                        <a:lnSpc>
                          <a:spcPct val="150000"/>
                        </a:lnSpc>
                        <a:spcAft>
                          <a:spcPts val="0"/>
                        </a:spcAft>
                      </a:pPr>
                      <a:r>
                        <a:rPr lang="en-US" altLang="zh-CN" sz="1800" b="0" kern="100" dirty="0" smtClean="0">
                          <a:effectLst/>
                        </a:rPr>
                        <a:t>4. </a:t>
                      </a:r>
                      <a:r>
                        <a:rPr lang="zh-CN" sz="1800" b="0" kern="100" dirty="0" smtClean="0">
                          <a:effectLst/>
                        </a:rPr>
                        <a:t>对</a:t>
                      </a:r>
                      <a:r>
                        <a:rPr lang="zh-CN" sz="1800" b="0" kern="100" dirty="0">
                          <a:effectLst/>
                        </a:rPr>
                        <a:t>教师的评价与反馈</a:t>
                      </a:r>
                      <a:endParaRPr lang="zh-CN" sz="1800" b="0" kern="100" dirty="0">
                        <a:effectLst/>
                        <a:latin typeface="Arial"/>
                        <a:ea typeface="黑体"/>
                        <a:cs typeface="Times New Roman"/>
                      </a:endParaRPr>
                    </a:p>
                  </a:txBody>
                  <a:tcPr marL="65122" marR="65122" marT="0" marB="0"/>
                </a:tc>
                <a:tc>
                  <a:txBody>
                    <a:bodyPr/>
                    <a:lstStyle/>
                    <a:p>
                      <a:pPr algn="just">
                        <a:lnSpc>
                          <a:spcPct val="150000"/>
                        </a:lnSpc>
                        <a:spcAft>
                          <a:spcPts val="0"/>
                        </a:spcAft>
                      </a:pPr>
                      <a:r>
                        <a:rPr lang="zh-CN" sz="1400" b="0" kern="100" dirty="0">
                          <a:effectLst/>
                        </a:rPr>
                        <a:t>教师评价与反馈的标准、频率、效果、影响等</a:t>
                      </a:r>
                      <a:endParaRPr lang="zh-CN" sz="1400" b="0" kern="100" dirty="0">
                        <a:effectLst/>
                        <a:latin typeface="Arial"/>
                        <a:ea typeface="黑体"/>
                        <a:cs typeface="Times New Roman"/>
                      </a:endParaRPr>
                    </a:p>
                  </a:txBody>
                  <a:tcPr marL="65122" marR="65122" marT="0" marB="0"/>
                </a:tc>
              </a:tr>
              <a:tr h="845845">
                <a:tc>
                  <a:txBody>
                    <a:bodyPr/>
                    <a:lstStyle/>
                    <a:p>
                      <a:pPr algn="l">
                        <a:lnSpc>
                          <a:spcPct val="150000"/>
                        </a:lnSpc>
                        <a:spcAft>
                          <a:spcPts val="0"/>
                        </a:spcAft>
                      </a:pPr>
                      <a:r>
                        <a:rPr lang="en-US" altLang="zh-CN" sz="1800" b="0" kern="100" dirty="0" smtClean="0">
                          <a:effectLst/>
                        </a:rPr>
                        <a:t>5. </a:t>
                      </a:r>
                      <a:r>
                        <a:rPr lang="zh-CN" sz="1800" b="0" kern="100" dirty="0" smtClean="0">
                          <a:effectLst/>
                        </a:rPr>
                        <a:t>学校</a:t>
                      </a:r>
                      <a:r>
                        <a:rPr lang="zh-CN" sz="1800" b="0" kern="100" dirty="0">
                          <a:effectLst/>
                        </a:rPr>
                        <a:t>氛围和风气</a:t>
                      </a:r>
                      <a:endParaRPr lang="zh-CN" sz="1800" b="0" kern="100" dirty="0">
                        <a:effectLst/>
                        <a:latin typeface="Arial"/>
                        <a:ea typeface="黑体"/>
                        <a:cs typeface="Times New Roman"/>
                      </a:endParaRPr>
                    </a:p>
                  </a:txBody>
                  <a:tcPr marL="65122" marR="65122" marT="0" marB="0"/>
                </a:tc>
                <a:tc>
                  <a:txBody>
                    <a:bodyPr/>
                    <a:lstStyle/>
                    <a:p>
                      <a:pPr algn="just">
                        <a:lnSpc>
                          <a:spcPct val="150000"/>
                        </a:lnSpc>
                        <a:spcAft>
                          <a:spcPts val="0"/>
                        </a:spcAft>
                      </a:pPr>
                      <a:r>
                        <a:rPr lang="zh-CN" sz="1400" b="0" kern="100" dirty="0">
                          <a:effectLst/>
                        </a:rPr>
                        <a:t>学校纪律、师生关系、教师的工作时间、教师的工作满意度、</a:t>
                      </a:r>
                      <a:r>
                        <a:rPr lang="zh-CN" sz="1400" b="1" kern="100" dirty="0">
                          <a:effectLst/>
                        </a:rPr>
                        <a:t>教师与家长的关系、家长与学校的关系</a:t>
                      </a:r>
                      <a:endParaRPr lang="zh-CN" sz="1400" b="1" kern="100" dirty="0">
                        <a:effectLst/>
                        <a:latin typeface="Arial"/>
                        <a:ea typeface="黑体"/>
                        <a:cs typeface="Times New Roman"/>
                      </a:endParaRPr>
                    </a:p>
                  </a:txBody>
                  <a:tcPr marL="65122" marR="65122" marT="0" marB="0"/>
                </a:tc>
              </a:tr>
              <a:tr h="845845">
                <a:tc>
                  <a:txBody>
                    <a:bodyPr/>
                    <a:lstStyle/>
                    <a:p>
                      <a:pPr algn="l">
                        <a:lnSpc>
                          <a:spcPct val="150000"/>
                        </a:lnSpc>
                        <a:spcAft>
                          <a:spcPts val="0"/>
                        </a:spcAft>
                      </a:pPr>
                      <a:r>
                        <a:rPr lang="en-US" altLang="zh-CN" sz="1800" b="0" kern="100" dirty="0" smtClean="0">
                          <a:effectLst/>
                        </a:rPr>
                        <a:t>6.</a:t>
                      </a:r>
                      <a:r>
                        <a:rPr lang="en-US" altLang="zh-CN" sz="1800" b="0" kern="100" baseline="0" dirty="0" smtClean="0">
                          <a:effectLst/>
                        </a:rPr>
                        <a:t> </a:t>
                      </a:r>
                      <a:r>
                        <a:rPr lang="zh-CN" sz="1800" b="0" kern="100" dirty="0" smtClean="0">
                          <a:effectLst/>
                        </a:rPr>
                        <a:t>学校</a:t>
                      </a:r>
                      <a:r>
                        <a:rPr lang="zh-CN" sz="1800" b="0" kern="100" dirty="0">
                          <a:effectLst/>
                        </a:rPr>
                        <a:t>领导力与管理风格</a:t>
                      </a:r>
                      <a:endParaRPr lang="zh-CN" sz="1800" b="0" kern="100" dirty="0">
                        <a:effectLst/>
                        <a:latin typeface="Arial"/>
                        <a:ea typeface="黑体"/>
                        <a:cs typeface="Times New Roman"/>
                      </a:endParaRPr>
                    </a:p>
                  </a:txBody>
                  <a:tcPr marL="65122" marR="65122" marT="0" marB="0"/>
                </a:tc>
                <a:tc>
                  <a:txBody>
                    <a:bodyPr/>
                    <a:lstStyle/>
                    <a:p>
                      <a:pPr algn="l">
                        <a:lnSpc>
                          <a:spcPct val="150000"/>
                        </a:lnSpc>
                        <a:spcAft>
                          <a:spcPts val="0"/>
                        </a:spcAft>
                      </a:pPr>
                      <a:r>
                        <a:rPr lang="zh-CN" sz="1400" b="0" kern="100" dirty="0">
                          <a:effectLst/>
                        </a:rPr>
                        <a:t>教学型领导、行政型领导、学校资源、学校自主权、</a:t>
                      </a:r>
                      <a:r>
                        <a:rPr lang="zh-CN" sz="1400" b="1" kern="100" dirty="0">
                          <a:effectLst/>
                        </a:rPr>
                        <a:t>校长专业发展情况、分布式领导、团队领导、校长工作满意度</a:t>
                      </a:r>
                      <a:endParaRPr lang="zh-CN" sz="1400" b="1" kern="100" dirty="0">
                        <a:effectLst/>
                        <a:latin typeface="Arial"/>
                        <a:ea typeface="黑体"/>
                        <a:cs typeface="Times New Roman"/>
                      </a:endParaRPr>
                    </a:p>
                  </a:txBody>
                  <a:tcPr marL="65122" marR="65122" marT="0" marB="0"/>
                </a:tc>
              </a:tr>
              <a:tr h="845845">
                <a:tc>
                  <a:txBody>
                    <a:bodyPr/>
                    <a:lstStyle/>
                    <a:p>
                      <a:pPr algn="l">
                        <a:lnSpc>
                          <a:spcPct val="150000"/>
                        </a:lnSpc>
                        <a:spcAft>
                          <a:spcPts val="0"/>
                        </a:spcAft>
                      </a:pPr>
                      <a:r>
                        <a:rPr lang="zh-CN" sz="1800" b="1" kern="100" dirty="0" smtClean="0">
                          <a:effectLst/>
                        </a:rPr>
                        <a:t>数学教学</a:t>
                      </a:r>
                      <a:r>
                        <a:rPr lang="en-US" altLang="zh-CN" sz="1800" b="1" kern="100" dirty="0" smtClean="0">
                          <a:effectLst/>
                        </a:rPr>
                        <a:t>(</a:t>
                      </a:r>
                      <a:r>
                        <a:rPr lang="zh-CN" altLang="en-US" sz="1800" b="1" kern="100" dirty="0" smtClean="0">
                          <a:effectLst/>
                        </a:rPr>
                        <a:t>附加测试单元）</a:t>
                      </a:r>
                      <a:endParaRPr lang="zh-CN" sz="1800" b="1" kern="100" dirty="0">
                        <a:effectLst/>
                        <a:latin typeface="Arial"/>
                        <a:ea typeface="黑体"/>
                        <a:cs typeface="Times New Roman"/>
                      </a:endParaRPr>
                    </a:p>
                  </a:txBody>
                  <a:tcPr marL="65122" marR="65122" marT="0" marB="0"/>
                </a:tc>
                <a:tc>
                  <a:txBody>
                    <a:bodyPr/>
                    <a:lstStyle/>
                    <a:p>
                      <a:pPr algn="l">
                        <a:lnSpc>
                          <a:spcPct val="150000"/>
                        </a:lnSpc>
                        <a:spcAft>
                          <a:spcPts val="0"/>
                        </a:spcAft>
                      </a:pPr>
                      <a:r>
                        <a:rPr lang="zh-CN" sz="1400" b="1" kern="100" dirty="0">
                          <a:effectLst/>
                        </a:rPr>
                        <a:t>班级每周课时数、每节课时间、教学理念、教学方法、家庭作业情况、计算器使用情况、信息技术使用情况</a:t>
                      </a:r>
                      <a:endParaRPr lang="zh-CN" sz="1400" b="1" kern="100" dirty="0">
                        <a:effectLst/>
                        <a:latin typeface="Arial"/>
                        <a:ea typeface="黑体"/>
                        <a:cs typeface="Times New Roman"/>
                      </a:endParaRPr>
                    </a:p>
                  </a:txBody>
                  <a:tcPr marL="65122" marR="65122" marT="0" marB="0"/>
                </a:tc>
              </a:tr>
            </a:tbl>
          </a:graphicData>
        </a:graphic>
      </p:graphicFrame>
      <p:sp>
        <p:nvSpPr>
          <p:cNvPr id="4" name="TextBox 3"/>
          <p:cNvSpPr txBox="1"/>
          <p:nvPr/>
        </p:nvSpPr>
        <p:spPr>
          <a:xfrm>
            <a:off x="775648" y="195197"/>
            <a:ext cx="4863152" cy="461665"/>
          </a:xfrm>
          <a:prstGeom prst="rect">
            <a:avLst/>
          </a:prstGeom>
          <a:noFill/>
        </p:spPr>
        <p:txBody>
          <a:bodyPr wrap="square" rtlCol="0">
            <a:spAutoFit/>
          </a:bodyPr>
          <a:lstStyle/>
          <a:p>
            <a:r>
              <a:rPr lang="zh-CN" altLang="en-US" sz="2400" b="1" dirty="0" smtClean="0">
                <a:latin typeface="楷体" pitchFamily="49" charset="-122"/>
                <a:ea typeface="楷体" pitchFamily="49" charset="-122"/>
              </a:rPr>
              <a:t>一、 </a:t>
            </a:r>
            <a:r>
              <a:rPr lang="en-US" altLang="zh-CN" sz="2400" b="1" dirty="0" smtClean="0">
                <a:latin typeface="楷体" pitchFamily="49" charset="-122"/>
                <a:ea typeface="楷体" pitchFamily="49" charset="-122"/>
              </a:rPr>
              <a:t>TALIS</a:t>
            </a:r>
            <a:r>
              <a:rPr lang="zh-CN" altLang="zh-CN" sz="2400" b="1" dirty="0">
                <a:latin typeface="楷体" pitchFamily="49" charset="-122"/>
                <a:ea typeface="楷体" pitchFamily="49" charset="-122"/>
              </a:rPr>
              <a:t>项目</a:t>
            </a:r>
            <a:r>
              <a:rPr lang="zh-CN" altLang="zh-CN" sz="2400" b="1" dirty="0" smtClean="0">
                <a:latin typeface="楷体" pitchFamily="49" charset="-122"/>
                <a:ea typeface="楷体" pitchFamily="49" charset="-122"/>
              </a:rPr>
              <a:t>概况</a:t>
            </a:r>
            <a:r>
              <a:rPr lang="zh-CN" altLang="en-US" sz="2400" b="1" dirty="0" smtClean="0">
                <a:latin typeface="楷体" pitchFamily="49" charset="-122"/>
                <a:ea typeface="楷体" pitchFamily="49" charset="-122"/>
              </a:rPr>
              <a:t>：框架</a:t>
            </a:r>
            <a:endParaRPr lang="zh-CN" altLang="en-US" sz="2400" dirty="0">
              <a:latin typeface="楷体" pitchFamily="49" charset="-122"/>
              <a:ea typeface="楷体" pitchFamily="49" charset="-122"/>
            </a:endParaRPr>
          </a:p>
        </p:txBody>
      </p:sp>
      <p:sp>
        <p:nvSpPr>
          <p:cNvPr id="7" name="矩形 6"/>
          <p:cNvSpPr/>
          <p:nvPr/>
        </p:nvSpPr>
        <p:spPr>
          <a:xfrm>
            <a:off x="609600" y="6324600"/>
            <a:ext cx="4572000" cy="307777"/>
          </a:xfrm>
          <a:prstGeom prst="rect">
            <a:avLst/>
          </a:prstGeom>
        </p:spPr>
        <p:txBody>
          <a:bodyPr>
            <a:spAutoFit/>
          </a:bodyPr>
          <a:lstStyle/>
          <a:p>
            <a:r>
              <a:rPr lang="zh-CN" altLang="zh-CN" sz="1400" dirty="0"/>
              <a:t>注：加粗部分为</a:t>
            </a:r>
            <a:r>
              <a:rPr lang="en-US" altLang="zh-CN" sz="1400" dirty="0"/>
              <a:t>TALIS </a:t>
            </a:r>
            <a:r>
              <a:rPr lang="en-US" altLang="zh-CN" sz="1400" dirty="0" smtClean="0"/>
              <a:t>2013</a:t>
            </a:r>
            <a:r>
              <a:rPr lang="zh-CN" altLang="zh-CN" sz="1400" dirty="0" smtClean="0"/>
              <a:t>新增</a:t>
            </a:r>
            <a:r>
              <a:rPr lang="zh-CN" altLang="zh-CN" sz="1400" dirty="0"/>
              <a:t>的维度和指标</a:t>
            </a:r>
            <a:endParaRPr lang="zh-CN" altLang="en-US" sz="1400" dirty="0"/>
          </a:p>
        </p:txBody>
      </p:sp>
    </p:spTree>
    <p:extLst>
      <p:ext uri="{BB962C8B-B14F-4D97-AF65-F5344CB8AC3E}">
        <p14:creationId xmlns:p14="http://schemas.microsoft.com/office/powerpoint/2010/main" xmlns="" val="106754689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69168" y="2132856"/>
            <a:ext cx="8229600" cy="1143000"/>
          </a:xfrm>
        </p:spPr>
        <p:txBody>
          <a:bodyPr>
            <a:normAutofit/>
          </a:bodyPr>
          <a:lstStyle/>
          <a:p>
            <a:r>
              <a:rPr lang="en-US" altLang="zh-CN" sz="4800" b="1" dirty="0" smtClean="0">
                <a:latin typeface="微软雅黑" pitchFamily="34" charset="-122"/>
                <a:ea typeface="微软雅黑" pitchFamily="34" charset="-122"/>
              </a:rPr>
              <a:t>1</a:t>
            </a:r>
            <a:r>
              <a:rPr lang="zh-CN" altLang="zh-CN" sz="4800" b="1" dirty="0" smtClean="0">
                <a:latin typeface="微软雅黑" pitchFamily="34" charset="-122"/>
                <a:ea typeface="微软雅黑" pitchFamily="34" charset="-122"/>
              </a:rPr>
              <a:t>：</a:t>
            </a:r>
            <a:r>
              <a:rPr lang="zh-CN" altLang="zh-CN" sz="4800" b="1" dirty="0">
                <a:latin typeface="微软雅黑" pitchFamily="34" charset="-122"/>
                <a:ea typeface="微软雅黑" pitchFamily="34" charset="-122"/>
              </a:rPr>
              <a:t>调查</a:t>
            </a:r>
            <a:r>
              <a:rPr lang="zh-CN" altLang="zh-CN" sz="4800" b="1" dirty="0" smtClean="0">
                <a:latin typeface="微软雅黑" pitchFamily="34" charset="-122"/>
                <a:ea typeface="微软雅黑" pitchFamily="34" charset="-122"/>
              </a:rPr>
              <a:t>概况</a:t>
            </a:r>
            <a:endParaRPr lang="zh-CN" altLang="en-US" sz="5300" dirty="0">
              <a:latin typeface="微软雅黑" pitchFamily="34" charset="-122"/>
              <a:ea typeface="微软雅黑" pitchFamily="34" charset="-122"/>
            </a:endParaRPr>
          </a:p>
        </p:txBody>
      </p:sp>
      <p:sp>
        <p:nvSpPr>
          <p:cNvPr id="3"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5" name="TextBox 2"/>
          <p:cNvSpPr txBox="1"/>
          <p:nvPr/>
        </p:nvSpPr>
        <p:spPr>
          <a:xfrm>
            <a:off x="7956370" y="188640"/>
            <a:ext cx="1008118" cy="3684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50" dirty="0" smtClean="0">
                <a:solidFill>
                  <a:prstClr val="white"/>
                </a:solidFill>
                <a:latin typeface="Arial" panose="020B0604020202020204" pitchFamily="34" charset="0"/>
                <a:cs typeface="Arial" pitchFamily="34" charset="0"/>
              </a:rPr>
              <a:t>Fig II.3.3</a:t>
            </a:r>
            <a:endParaRPr lang="en-GB" sz="1050" dirty="0">
              <a:solidFill>
                <a:prstClr val="white"/>
              </a:solidFill>
              <a:latin typeface="Arial" pitchFamily="34" charset="0"/>
              <a:cs typeface="Arial" pitchFamily="34" charset="0"/>
            </a:endParaRPr>
          </a:p>
        </p:txBody>
      </p:sp>
      <p:sp>
        <p:nvSpPr>
          <p:cNvPr id="6"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51</a:t>
            </a:fld>
            <a:endParaRPr lang="ko-KR" altLang="en-US" sz="1600">
              <a:solidFill>
                <a:prstClr val="black"/>
              </a:solidFill>
              <a:latin typeface="Arial" pitchFamily="34" charset="0"/>
              <a:cs typeface="Arial" pitchFamily="34" charset="0"/>
            </a:endParaRPr>
          </a:p>
        </p:txBody>
      </p:sp>
      <p:pic>
        <p:nvPicPr>
          <p:cNvPr id="7" name="내용 개체 틀 19" descr="calculator.png"/>
          <p:cNvPicPr>
            <a:picLocks noChangeAspect="1"/>
          </p:cNvPicPr>
          <p:nvPr/>
        </p:nvPicPr>
        <p:blipFill>
          <a:blip r:embed="rId2"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8" name="평행 사변형 10"/>
          <p:cNvSpPr/>
          <p:nvPr/>
        </p:nvSpPr>
        <p:spPr>
          <a:xfrm>
            <a:off x="-180528" y="0"/>
            <a:ext cx="9289032"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9" name="평행 사변형 11"/>
          <p:cNvSpPr/>
          <p:nvPr/>
        </p:nvSpPr>
        <p:spPr>
          <a:xfrm>
            <a:off x="-32320" y="0"/>
            <a:ext cx="9176321"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10" name="평행 사변형 12"/>
          <p:cNvSpPr/>
          <p:nvPr/>
        </p:nvSpPr>
        <p:spPr>
          <a:xfrm>
            <a:off x="-905600" y="0"/>
            <a:ext cx="1471978" cy="678238"/>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12" name="제목 31"/>
          <p:cNvSpPr txBox="1">
            <a:spLocks/>
          </p:cNvSpPr>
          <p:nvPr/>
        </p:nvSpPr>
        <p:spPr>
          <a:xfrm>
            <a:off x="615752" y="29144"/>
            <a:ext cx="6764560"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en-US" sz="3200" dirty="0" smtClean="0">
                <a:latin typeface="黑体" panose="02010609060101010101" pitchFamily="49" charset="-122"/>
                <a:ea typeface="黑体" panose="02010609060101010101" pitchFamily="49" charset="-122"/>
              </a:rPr>
              <a:t>上海</a:t>
            </a:r>
            <a:r>
              <a:rPr lang="en-US" altLang="zh-CN" sz="3200" dirty="0">
                <a:latin typeface="黑体" panose="02010609060101010101" pitchFamily="49" charset="-122"/>
                <a:ea typeface="黑体" panose="02010609060101010101" pitchFamily="49" charset="-122"/>
              </a:rPr>
              <a:t>TALIS</a:t>
            </a:r>
            <a:r>
              <a:rPr lang="zh-CN" altLang="en-US" sz="3200" dirty="0">
                <a:latin typeface="黑体" panose="02010609060101010101" pitchFamily="49" charset="-122"/>
                <a:ea typeface="黑体" panose="02010609060101010101" pitchFamily="49" charset="-122"/>
              </a:rPr>
              <a:t>调查概况</a:t>
            </a:r>
            <a:endParaRPr lang="ko-KR" altLang="en-US" sz="3200" dirty="0">
              <a:solidFill>
                <a:prstClr val="white"/>
              </a:solidFill>
              <a:latin typeface="黑体" panose="02010609060101010101" pitchFamily="49" charset="-122"/>
              <a:cs typeface="Arial" pitchFamily="34" charset="0"/>
            </a:endParaRPr>
          </a:p>
        </p:txBody>
      </p:sp>
    </p:spTree>
    <p:extLst>
      <p:ext uri="{BB962C8B-B14F-4D97-AF65-F5344CB8AC3E}">
        <p14:creationId xmlns:p14="http://schemas.microsoft.com/office/powerpoint/2010/main" xmlns="" val="41423301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4"/>
            <a:ext cx="8229600" cy="6093296"/>
          </a:xfrm>
        </p:spPr>
        <p:txBody>
          <a:bodyPr>
            <a:normAutofit/>
          </a:bodyPr>
          <a:lstStyle/>
          <a:p>
            <a:pPr algn="just">
              <a:lnSpc>
                <a:spcPts val="2800"/>
              </a:lnSpc>
              <a:spcBef>
                <a:spcPts val="1200"/>
              </a:spcBef>
              <a:buFont typeface="Wingdings" panose="05000000000000000000" pitchFamily="2" charset="2"/>
              <a:buChar char="l"/>
            </a:pPr>
            <a:r>
              <a:rPr lang="en-US" altLang="zh-CN" sz="2200" dirty="0" smtClean="0">
                <a:latin typeface="微软雅黑" panose="020B0503020204020204" pitchFamily="34" charset="-122"/>
                <a:ea typeface="微软雅黑" panose="020B0503020204020204" pitchFamily="34" charset="-122"/>
              </a:rPr>
              <a:t>TALIS</a:t>
            </a:r>
            <a:r>
              <a:rPr lang="zh-CN" altLang="en-US" sz="2200" dirty="0" smtClean="0">
                <a:latin typeface="微软雅黑" panose="020B0503020204020204" pitchFamily="34" charset="-122"/>
                <a:ea typeface="微软雅黑" panose="020B0503020204020204" pitchFamily="34" charset="-122"/>
              </a:rPr>
              <a:t>（教师教学国际调查，</a:t>
            </a:r>
            <a:r>
              <a:rPr lang="en-US" altLang="zh-CN" sz="2200" dirty="0" smtClean="0">
                <a:latin typeface="微软雅黑" panose="020B0503020204020204" pitchFamily="34" charset="-122"/>
                <a:ea typeface="微软雅黑" panose="020B0503020204020204" pitchFamily="34" charset="-122"/>
              </a:rPr>
              <a:t>Teaching and Learning International Survey</a:t>
            </a:r>
            <a:r>
              <a:rPr lang="zh-CN" altLang="en-US" sz="2200" dirty="0" smtClean="0">
                <a:latin typeface="微软雅黑" panose="020B0503020204020204" pitchFamily="34" charset="-122"/>
                <a:ea typeface="微软雅黑" panose="020B0503020204020204" pitchFamily="34" charset="-122"/>
              </a:rPr>
              <a:t>）是</a:t>
            </a:r>
            <a:r>
              <a:rPr lang="zh-CN" altLang="en-US" sz="2200" dirty="0">
                <a:latin typeface="微软雅黑" panose="020B0503020204020204" pitchFamily="34" charset="-122"/>
                <a:ea typeface="微软雅黑" panose="020B0503020204020204" pitchFamily="34" charset="-122"/>
              </a:rPr>
              <a:t>经济</a:t>
            </a:r>
            <a:r>
              <a:rPr lang="zh-CN" altLang="en-US" sz="2200" dirty="0" smtClean="0">
                <a:latin typeface="微软雅黑" panose="020B0503020204020204" pitchFamily="34" charset="-122"/>
                <a:ea typeface="微软雅黑" panose="020B0503020204020204" pitchFamily="34" charset="-122"/>
              </a:rPr>
              <a:t>合作与发展组织继</a:t>
            </a:r>
            <a:r>
              <a:rPr lang="en-US" altLang="zh-CN" sz="2200" dirty="0" smtClean="0">
                <a:latin typeface="微软雅黑" panose="020B0503020204020204" pitchFamily="34" charset="-122"/>
                <a:ea typeface="微软雅黑" panose="020B0503020204020204" pitchFamily="34" charset="-122"/>
              </a:rPr>
              <a:t>PISA</a:t>
            </a:r>
            <a:r>
              <a:rPr lang="zh-CN" altLang="en-US" sz="2200" dirty="0" smtClean="0">
                <a:latin typeface="微软雅黑" panose="020B0503020204020204" pitchFamily="34" charset="-122"/>
                <a:ea typeface="微软雅黑" panose="020B0503020204020204" pitchFamily="34" charset="-122"/>
              </a:rPr>
              <a:t>（国际学生评估项目）后组织的又一项大型国际教育研究项目。</a:t>
            </a:r>
            <a:endParaRPr lang="en-US" altLang="zh-CN" sz="2200" dirty="0" smtClean="0">
              <a:latin typeface="微软雅黑" panose="020B0503020204020204" pitchFamily="34" charset="-122"/>
              <a:ea typeface="微软雅黑" panose="020B0503020204020204" pitchFamily="34" charset="-122"/>
            </a:endParaRPr>
          </a:p>
          <a:p>
            <a:pPr algn="just">
              <a:lnSpc>
                <a:spcPts val="2800"/>
              </a:lnSpc>
              <a:spcBef>
                <a:spcPts val="1200"/>
              </a:spcBef>
              <a:buFont typeface="Wingdings" panose="05000000000000000000" pitchFamily="2" charset="2"/>
              <a:buChar char="l"/>
            </a:pPr>
            <a:r>
              <a:rPr lang="zh-CN" altLang="en-US" sz="2200" dirty="0" smtClean="0">
                <a:latin typeface="微软雅黑" panose="020B0503020204020204" pitchFamily="34" charset="-122"/>
                <a:ea typeface="微软雅黑" panose="020B0503020204020204" pitchFamily="34" charset="-122"/>
              </a:rPr>
              <a:t>其缘由是：经合组织和各国专家在</a:t>
            </a:r>
            <a:r>
              <a:rPr lang="en-US" altLang="zh-CN" sz="2200" dirty="0" smtClean="0">
                <a:latin typeface="微软雅黑" panose="020B0503020204020204" pitchFamily="34" charset="-122"/>
                <a:ea typeface="微软雅黑" panose="020B0503020204020204" pitchFamily="34" charset="-122"/>
              </a:rPr>
              <a:t>PISA</a:t>
            </a:r>
            <a:r>
              <a:rPr lang="zh-CN" altLang="en-US" sz="2200" dirty="0" smtClean="0">
                <a:latin typeface="微软雅黑" panose="020B0503020204020204" pitchFamily="34" charset="-122"/>
                <a:ea typeface="微软雅黑" panose="020B0503020204020204" pitchFamily="34" charset="-122"/>
              </a:rPr>
              <a:t>测试中发现并公认，在影响学生素养和学业成绩的诸多因素中，除了家庭影响之外，学校是最大的影响因素，而在学校的各种因素中，教师是最重要的影响因素。</a:t>
            </a:r>
            <a:endParaRPr lang="en-US" altLang="zh-CN" sz="2200" dirty="0" smtClean="0">
              <a:latin typeface="微软雅黑" panose="020B0503020204020204" pitchFamily="34" charset="-122"/>
              <a:ea typeface="微软雅黑" panose="020B0503020204020204" pitchFamily="34" charset="-122"/>
            </a:endParaRPr>
          </a:p>
          <a:p>
            <a:pPr algn="just">
              <a:lnSpc>
                <a:spcPts val="2800"/>
              </a:lnSpc>
              <a:spcBef>
                <a:spcPts val="1200"/>
              </a:spcBef>
              <a:buFont typeface="Wingdings" panose="05000000000000000000" pitchFamily="2" charset="2"/>
              <a:buChar char="l"/>
            </a:pPr>
            <a:r>
              <a:rPr lang="zh-CN" altLang="en-US" sz="2200" dirty="0" smtClean="0">
                <a:latin typeface="微软雅黑" panose="020B0503020204020204" pitchFamily="34" charset="-122"/>
                <a:ea typeface="微软雅黑" panose="020B0503020204020204" pitchFamily="34" charset="-122"/>
              </a:rPr>
              <a:t>经合组织于</a:t>
            </a:r>
            <a:r>
              <a:rPr lang="en-US" altLang="zh-CN" sz="2200" dirty="0" smtClean="0">
                <a:latin typeface="微软雅黑" panose="020B0503020204020204" pitchFamily="34" charset="-122"/>
                <a:ea typeface="微软雅黑" panose="020B0503020204020204" pitchFamily="34" charset="-122"/>
              </a:rPr>
              <a:t>2008</a:t>
            </a:r>
            <a:r>
              <a:rPr lang="zh-CN" altLang="en-US" sz="2200" dirty="0" smtClean="0">
                <a:latin typeface="微软雅黑" panose="020B0503020204020204" pitchFamily="34" charset="-122"/>
                <a:ea typeface="微软雅黑" panose="020B0503020204020204" pitchFamily="34" charset="-122"/>
              </a:rPr>
              <a:t>年进行了第一轮</a:t>
            </a:r>
            <a:r>
              <a:rPr lang="en-US" altLang="zh-CN" sz="2200" dirty="0" smtClean="0">
                <a:latin typeface="微软雅黑" panose="020B0503020204020204" pitchFamily="34" charset="-122"/>
                <a:ea typeface="微软雅黑" panose="020B0503020204020204" pitchFamily="34" charset="-122"/>
              </a:rPr>
              <a:t>TALIS</a:t>
            </a:r>
            <a:r>
              <a:rPr lang="zh-CN" altLang="en-US" sz="2200" dirty="0" smtClean="0">
                <a:latin typeface="微软雅黑" panose="020B0503020204020204" pitchFamily="34" charset="-122"/>
                <a:ea typeface="微软雅黑" panose="020B0503020204020204" pitchFamily="34" charset="-122"/>
              </a:rPr>
              <a:t>调查。这项调查力图通过问卷方式，了解各国</a:t>
            </a:r>
            <a:r>
              <a:rPr lang="en-US" altLang="zh-CN" sz="2200" dirty="0" smtClean="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地区的</a:t>
            </a:r>
            <a:r>
              <a:rPr lang="zh-CN" altLang="en-US" sz="2200" dirty="0" smtClean="0">
                <a:solidFill>
                  <a:srgbClr val="FF0000"/>
                </a:solidFill>
                <a:latin typeface="微软雅黑" panose="020B0503020204020204" pitchFamily="34" charset="-122"/>
                <a:ea typeface="微软雅黑" panose="020B0503020204020204" pitchFamily="34" charset="-122"/>
              </a:rPr>
              <a:t>校长</a:t>
            </a:r>
            <a:r>
              <a:rPr lang="zh-CN" altLang="en-US" sz="2200" dirty="0" smtClean="0">
                <a:latin typeface="微软雅黑" panose="020B0503020204020204" pitchFamily="34" charset="-122"/>
                <a:ea typeface="微软雅黑" panose="020B0503020204020204" pitchFamily="34" charset="-122"/>
              </a:rPr>
              <a:t>和</a:t>
            </a:r>
            <a:r>
              <a:rPr lang="zh-CN" altLang="en-US" sz="2200" dirty="0" smtClean="0">
                <a:solidFill>
                  <a:srgbClr val="FF0000"/>
                </a:solidFill>
                <a:latin typeface="微软雅黑" panose="020B0503020204020204" pitchFamily="34" charset="-122"/>
                <a:ea typeface="微软雅黑" panose="020B0503020204020204" pitchFamily="34" charset="-122"/>
              </a:rPr>
              <a:t>教师</a:t>
            </a:r>
            <a:r>
              <a:rPr lang="zh-CN" altLang="en-US" sz="2200" dirty="0" smtClean="0">
                <a:latin typeface="微软雅黑" panose="020B0503020204020204" pitchFamily="34" charset="-122"/>
                <a:ea typeface="微软雅黑" panose="020B0503020204020204" pitchFamily="34" charset="-122"/>
              </a:rPr>
              <a:t>，特别是</a:t>
            </a:r>
            <a:r>
              <a:rPr lang="zh-CN" altLang="en-US" sz="2200" dirty="0" smtClean="0">
                <a:solidFill>
                  <a:srgbClr val="FF0000"/>
                </a:solidFill>
                <a:latin typeface="微软雅黑" panose="020B0503020204020204" pitchFamily="34" charset="-122"/>
                <a:ea typeface="微软雅黑" panose="020B0503020204020204" pitchFamily="34" charset="-122"/>
              </a:rPr>
              <a:t>初中教师</a:t>
            </a:r>
            <a:r>
              <a:rPr lang="zh-CN" altLang="en-US" sz="2200" dirty="0" smtClean="0">
                <a:latin typeface="微软雅黑" panose="020B0503020204020204" pitchFamily="34" charset="-122"/>
                <a:ea typeface="微软雅黑" panose="020B0503020204020204" pitchFamily="34" charset="-122"/>
              </a:rPr>
              <a:t>的专业准备、入职培训、专业发展、教学理念与实践、教师评价、校长领导力、学校氛围与支持等方面的情况，从而发现有益经验，促进各国对教师的重视。</a:t>
            </a:r>
            <a:endParaRPr lang="en-US" altLang="zh-CN" sz="2200" dirty="0" smtClean="0">
              <a:latin typeface="微软雅黑" panose="020B0503020204020204" pitchFamily="34" charset="-122"/>
              <a:ea typeface="微软雅黑" panose="020B0503020204020204" pitchFamily="34" charset="-122"/>
            </a:endParaRPr>
          </a:p>
          <a:p>
            <a:pPr algn="just">
              <a:lnSpc>
                <a:spcPts val="2800"/>
              </a:lnSpc>
              <a:spcBef>
                <a:spcPts val="1200"/>
              </a:spcBef>
              <a:buFont typeface="Wingdings" panose="05000000000000000000" pitchFamily="2" charset="2"/>
              <a:buChar char="l"/>
            </a:pPr>
            <a:r>
              <a:rPr lang="en-US" altLang="zh-CN" sz="2200" dirty="0" smtClean="0">
                <a:latin typeface="微软雅黑" panose="020B0503020204020204" pitchFamily="34" charset="-122"/>
                <a:ea typeface="微软雅黑" panose="020B0503020204020204" pitchFamily="34" charset="-122"/>
              </a:rPr>
              <a:t>2013</a:t>
            </a:r>
            <a:r>
              <a:rPr lang="zh-CN" altLang="en-US" sz="2200" dirty="0" smtClean="0">
                <a:latin typeface="微软雅黑" panose="020B0503020204020204" pitchFamily="34" charset="-122"/>
                <a:ea typeface="微软雅黑" panose="020B0503020204020204" pitchFamily="34" charset="-122"/>
              </a:rPr>
              <a:t>年经合组织开展</a:t>
            </a:r>
            <a:r>
              <a:rPr lang="en-US" altLang="zh-CN" sz="2200" dirty="0" smtClean="0">
                <a:latin typeface="微软雅黑" panose="020B0503020204020204" pitchFamily="34" charset="-122"/>
                <a:ea typeface="微软雅黑" panose="020B0503020204020204" pitchFamily="34" charset="-122"/>
              </a:rPr>
              <a:t>TALIS</a:t>
            </a:r>
            <a:r>
              <a:rPr lang="zh-CN" altLang="en-US" sz="2200" dirty="0" smtClean="0">
                <a:latin typeface="微软雅黑" panose="020B0503020204020204" pitchFamily="34" charset="-122"/>
                <a:ea typeface="微软雅黑" panose="020B0503020204020204" pitchFamily="34" charset="-122"/>
              </a:rPr>
              <a:t>第二轮调研，上海作为中国内地首个地区参加了</a:t>
            </a:r>
            <a:r>
              <a:rPr lang="en-US" altLang="zh-CN" sz="2200" dirty="0" smtClean="0">
                <a:latin typeface="微软雅黑" panose="020B0503020204020204" pitchFamily="34" charset="-122"/>
                <a:ea typeface="微软雅黑" panose="020B0503020204020204" pitchFamily="34" charset="-122"/>
              </a:rPr>
              <a:t>TALIS2013+</a:t>
            </a:r>
            <a:r>
              <a:rPr lang="zh-CN" altLang="en-US" sz="2200" dirty="0" smtClean="0">
                <a:latin typeface="微软雅黑" panose="020B0503020204020204" pitchFamily="34" charset="-122"/>
                <a:ea typeface="微软雅黑" panose="020B0503020204020204" pitchFamily="34" charset="-122"/>
              </a:rPr>
              <a:t>调研。</a:t>
            </a:r>
            <a:endParaRPr lang="en-US" altLang="zh-CN" sz="2200" dirty="0" smtClean="0">
              <a:latin typeface="微软雅黑" panose="020B0503020204020204" pitchFamily="34" charset="-122"/>
              <a:ea typeface="微软雅黑" panose="020B0503020204020204" pitchFamily="34" charset="-122"/>
            </a:endParaRPr>
          </a:p>
          <a:p>
            <a:pPr marL="0" indent="0">
              <a:buNone/>
            </a:pPr>
            <a:endParaRPr lang="zh-CN" altLang="en-US" sz="2400" dirty="0">
              <a:latin typeface="微软雅黑" panose="020B0503020204020204" pitchFamily="34" charset="-122"/>
              <a:ea typeface="微软雅黑" panose="020B0503020204020204" pitchFamily="34" charset="-122"/>
            </a:endParaRPr>
          </a:p>
        </p:txBody>
      </p:sp>
      <p:sp>
        <p:nvSpPr>
          <p:cNvPr id="4" name="평행 사변형 11"/>
          <p:cNvSpPr/>
          <p:nvPr/>
        </p:nvSpPr>
        <p:spPr>
          <a:xfrm>
            <a:off x="0" y="0"/>
            <a:ext cx="9144000"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dirty="0" smtClean="0">
                <a:solidFill>
                  <a:prstClr val="white"/>
                </a:solidFill>
                <a:latin typeface="黑体" panose="02010609060101010101" pitchFamily="49" charset="-122"/>
                <a:ea typeface="黑体" panose="02010609060101010101" pitchFamily="49" charset="-122"/>
                <a:cs typeface="Arial" pitchFamily="34" charset="0"/>
              </a:rPr>
              <a:t>TALIS</a:t>
            </a:r>
            <a:r>
              <a:rPr lang="zh-CN" altLang="en-US" sz="3200" b="1" dirty="0" smtClean="0">
                <a:solidFill>
                  <a:prstClr val="white"/>
                </a:solidFill>
                <a:latin typeface="黑体" panose="02010609060101010101" pitchFamily="49" charset="-122"/>
                <a:ea typeface="黑体" panose="02010609060101010101" pitchFamily="49" charset="-122"/>
                <a:cs typeface="Arial" pitchFamily="34" charset="0"/>
              </a:rPr>
              <a:t>的由来</a:t>
            </a:r>
            <a:endParaRPr lang="ko-KR" altLang="en-US" sz="3200" b="1" dirty="0">
              <a:solidFill>
                <a:prstClr val="white"/>
              </a:solidFill>
              <a:latin typeface="黑体" panose="02010609060101010101" pitchFamily="49" charset="-122"/>
              <a:cs typeface="Arial" pitchFamily="34" charset="0"/>
            </a:endParaRPr>
          </a:p>
        </p:txBody>
      </p:sp>
    </p:spTree>
    <p:extLst>
      <p:ext uri="{BB962C8B-B14F-4D97-AF65-F5344CB8AC3E}">
        <p14:creationId xmlns:p14="http://schemas.microsoft.com/office/powerpoint/2010/main" xmlns="" val="39458488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3484649103"/>
              </p:ext>
            </p:extLst>
          </p:nvPr>
        </p:nvGraphicFramePr>
        <p:xfrm>
          <a:off x="467544" y="908721"/>
          <a:ext cx="8208912" cy="4977230"/>
        </p:xfrm>
        <a:graphic>
          <a:graphicData uri="http://schemas.openxmlformats.org/drawingml/2006/table">
            <a:tbl>
              <a:tblPr firstRow="1" bandRow="1">
                <a:tableStyleId>{5C22544A-7EE6-4342-B048-85BDC9FD1C3A}</a:tableStyleId>
              </a:tblPr>
              <a:tblGrid>
                <a:gridCol w="1728192"/>
                <a:gridCol w="1440160"/>
                <a:gridCol w="1535351"/>
                <a:gridCol w="2044265"/>
                <a:gridCol w="1460944"/>
              </a:tblGrid>
              <a:tr h="576063">
                <a:tc gridSpan="3">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0" lang="zh-CN" altLang="zh-CN" sz="1800" b="0" kern="100" dirty="0" smtClean="0">
                          <a:solidFill>
                            <a:schemeClr val="dk1"/>
                          </a:solidFill>
                          <a:latin typeface="微软雅黑" pitchFamily="34" charset="-122"/>
                          <a:ea typeface="微软雅黑" pitchFamily="34" charset="-122"/>
                          <a:cs typeface="Times New Roman"/>
                        </a:rPr>
                        <a:t> </a:t>
                      </a:r>
                      <a:r>
                        <a:rPr kumimoji="0" lang="en-US" altLang="zh-CN" sz="1800" b="0" kern="100" dirty="0" smtClean="0">
                          <a:solidFill>
                            <a:schemeClr val="dk1"/>
                          </a:solidFill>
                          <a:latin typeface="微软雅黑" pitchFamily="34" charset="-122"/>
                          <a:ea typeface="微软雅黑" pitchFamily="34" charset="-122"/>
                          <a:cs typeface="Times New Roman"/>
                        </a:rPr>
                        <a:t>OECD</a:t>
                      </a:r>
                      <a:r>
                        <a:rPr kumimoji="0" lang="zh-CN" altLang="en-US" sz="1800" b="0" kern="100" dirty="0" smtClean="0">
                          <a:solidFill>
                            <a:schemeClr val="dk1"/>
                          </a:solidFill>
                          <a:latin typeface="微软雅黑" pitchFamily="34" charset="-122"/>
                          <a:ea typeface="微软雅黑" pitchFamily="34" charset="-122"/>
                          <a:cs typeface="Times New Roman"/>
                        </a:rPr>
                        <a:t>国家（地区）（</a:t>
                      </a:r>
                      <a:r>
                        <a:rPr kumimoji="0" lang="en-US" altLang="zh-CN" sz="1800" b="1" kern="100" dirty="0" smtClean="0">
                          <a:solidFill>
                            <a:schemeClr val="dk1"/>
                          </a:solidFill>
                          <a:latin typeface="微软雅黑" pitchFamily="34" charset="-122"/>
                          <a:ea typeface="微软雅黑" pitchFamily="34" charset="-122"/>
                          <a:cs typeface="Times New Roman"/>
                        </a:rPr>
                        <a:t>24</a:t>
                      </a:r>
                      <a:r>
                        <a:rPr kumimoji="0" lang="zh-CN" altLang="en-US" sz="1800" b="1" kern="100" dirty="0" smtClean="0">
                          <a:solidFill>
                            <a:schemeClr val="dk1"/>
                          </a:solidFill>
                          <a:latin typeface="微软雅黑" pitchFamily="34" charset="-122"/>
                          <a:ea typeface="微软雅黑" pitchFamily="34" charset="-122"/>
                          <a:cs typeface="Times New Roman"/>
                        </a:rPr>
                        <a:t>个</a:t>
                      </a:r>
                      <a:r>
                        <a:rPr kumimoji="0" lang="zh-CN" altLang="en-US" sz="1800" b="0" kern="100" dirty="0" smtClean="0">
                          <a:solidFill>
                            <a:schemeClr val="dk1"/>
                          </a:solidFill>
                          <a:latin typeface="微软雅黑" pitchFamily="34" charset="-122"/>
                          <a:ea typeface="微软雅黑" pitchFamily="34" charset="-122"/>
                          <a:cs typeface="Times New Roman"/>
                        </a:rPr>
                        <a:t>）</a:t>
                      </a:r>
                      <a:endParaRPr kumimoji="0" lang="zh-CN" sz="1800" b="0" kern="100" dirty="0">
                        <a:solidFill>
                          <a:schemeClr val="dk1"/>
                        </a:solidFill>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2"/>
                    </a:solidFill>
                  </a:tcPr>
                </a:tc>
                <a:tc hMerge="1">
                  <a:txBody>
                    <a:bodyPr/>
                    <a:lstStyle/>
                    <a:p>
                      <a:pPr algn="just">
                        <a:spcAft>
                          <a:spcPts val="0"/>
                        </a:spcAft>
                      </a:pPr>
                      <a:endParaRPr kumimoji="0" lang="zh-CN" sz="1800" b="0" kern="100" dirty="0">
                        <a:solidFill>
                          <a:schemeClr val="dk1"/>
                        </a:solidFill>
                        <a:latin typeface="Calibri"/>
                        <a:ea typeface="宋体"/>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2"/>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zh-CN" sz="1800" b="0" kern="100" dirty="0">
                        <a:solidFill>
                          <a:schemeClr val="dk1"/>
                        </a:solidFill>
                        <a:latin typeface="+mn-lt"/>
                        <a:ea typeface="+mn-ea"/>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2"/>
                    </a:solidFill>
                  </a:tcPr>
                </a:tc>
                <a:tc gridSpan="2">
                  <a:txBody>
                    <a:bodyPr/>
                    <a:lstStyle/>
                    <a:p>
                      <a:pPr algn="just">
                        <a:spcAft>
                          <a:spcPts val="0"/>
                        </a:spcAft>
                      </a:pPr>
                      <a:r>
                        <a:rPr kumimoji="0" lang="zh-CN" altLang="en-US" sz="1800" b="0" kern="100" dirty="0" smtClean="0">
                          <a:solidFill>
                            <a:schemeClr val="dk1"/>
                          </a:solidFill>
                          <a:latin typeface="微软雅黑" pitchFamily="34" charset="-122"/>
                          <a:ea typeface="微软雅黑" pitchFamily="34" charset="-122"/>
                          <a:cs typeface="Times New Roman"/>
                        </a:rPr>
                        <a:t>伙伴国家（地区）（</a:t>
                      </a:r>
                      <a:r>
                        <a:rPr kumimoji="0" lang="en-US" altLang="zh-CN" sz="1800" b="1" kern="100" dirty="0" smtClean="0">
                          <a:solidFill>
                            <a:schemeClr val="dk1"/>
                          </a:solidFill>
                          <a:latin typeface="微软雅黑" pitchFamily="34" charset="-122"/>
                          <a:ea typeface="微软雅黑" pitchFamily="34" charset="-122"/>
                          <a:cs typeface="Times New Roman"/>
                        </a:rPr>
                        <a:t>10</a:t>
                      </a:r>
                      <a:r>
                        <a:rPr kumimoji="0" lang="zh-CN" altLang="en-US" sz="1800" b="1" kern="100" dirty="0" smtClean="0">
                          <a:solidFill>
                            <a:schemeClr val="dk1"/>
                          </a:solidFill>
                          <a:latin typeface="微软雅黑" pitchFamily="34" charset="-122"/>
                          <a:ea typeface="微软雅黑" pitchFamily="34" charset="-122"/>
                          <a:cs typeface="Times New Roman"/>
                        </a:rPr>
                        <a:t>个</a:t>
                      </a:r>
                      <a:r>
                        <a:rPr kumimoji="0" lang="zh-CN" altLang="en-US" sz="1800" b="0" kern="100" dirty="0" smtClean="0">
                          <a:solidFill>
                            <a:schemeClr val="dk1"/>
                          </a:solidFill>
                          <a:latin typeface="微软雅黑" pitchFamily="34" charset="-122"/>
                          <a:ea typeface="微软雅黑" pitchFamily="34" charset="-122"/>
                          <a:cs typeface="Times New Roman"/>
                        </a:rPr>
                        <a:t>）</a:t>
                      </a:r>
                      <a:endParaRPr kumimoji="0" lang="zh-CN" sz="1800" b="0" kern="100" dirty="0">
                        <a:solidFill>
                          <a:schemeClr val="dk1"/>
                        </a:solidFill>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2"/>
                    </a:solidFill>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kumimoji="0" lang="zh-CN" sz="1800" b="0" kern="100" dirty="0">
                        <a:solidFill>
                          <a:schemeClr val="dk1"/>
                        </a:solidFill>
                        <a:latin typeface="Calibri"/>
                        <a:ea typeface="宋体"/>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2"/>
                    </a:solidFill>
                  </a:tcPr>
                </a:tc>
              </a:tr>
              <a:tr h="584916">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kern="100" dirty="0" smtClean="0">
                          <a:solidFill>
                            <a:schemeClr val="dk1"/>
                          </a:solidFill>
                          <a:latin typeface="微软雅黑" pitchFamily="34" charset="-122"/>
                          <a:ea typeface="微软雅黑" pitchFamily="34" charset="-122"/>
                          <a:cs typeface="Times New Roman"/>
                          <a:sym typeface="Wingdings"/>
                        </a:rPr>
                        <a:t></a:t>
                      </a:r>
                      <a:r>
                        <a:rPr kumimoji="0" lang="zh-CN" altLang="zh-CN" sz="1800" b="0" kern="100" dirty="0" smtClean="0">
                          <a:solidFill>
                            <a:schemeClr val="dk1"/>
                          </a:solidFill>
                          <a:latin typeface="微软雅黑" pitchFamily="34" charset="-122"/>
                          <a:ea typeface="微软雅黑" pitchFamily="34" charset="-122"/>
                          <a:cs typeface="Times New Roman"/>
                        </a:rPr>
                        <a:t>加拿大</a:t>
                      </a:r>
                      <a:endParaRPr kumimoji="0" lang="en-US" altLang="zh-CN" sz="1800" b="0" kern="100" dirty="0" smtClean="0">
                        <a:solidFill>
                          <a:schemeClr val="dk1"/>
                        </a:solidFill>
                        <a:latin typeface="微软雅黑" pitchFamily="34" charset="-122"/>
                        <a:ea typeface="微软雅黑" pitchFamily="34" charset="-122"/>
                        <a:cs typeface="Times New Roman"/>
                      </a:endParaRPr>
                    </a:p>
                    <a:p>
                      <a:pPr marL="0" marR="0" indent="0" algn="just" defTabSz="914400" rtl="0" eaLnBrk="1" fontAlgn="auto" latinLnBrk="0" hangingPunct="1">
                        <a:lnSpc>
                          <a:spcPct val="100000"/>
                        </a:lnSpc>
                        <a:spcBef>
                          <a:spcPts val="0"/>
                        </a:spcBef>
                        <a:spcAft>
                          <a:spcPts val="0"/>
                        </a:spcAft>
                        <a:buClrTx/>
                        <a:buSzTx/>
                        <a:buFontTx/>
                        <a:buNone/>
                        <a:tabLst/>
                        <a:defRPr/>
                      </a:pPr>
                      <a:r>
                        <a:rPr kumimoji="0" lang="zh-CN" altLang="zh-CN" sz="1800" b="0" kern="100" dirty="0" smtClean="0">
                          <a:solidFill>
                            <a:schemeClr val="dk1"/>
                          </a:solidFill>
                          <a:latin typeface="微软雅黑" pitchFamily="34" charset="-122"/>
                          <a:ea typeface="微软雅黑" pitchFamily="34" charset="-122"/>
                          <a:cs typeface="Times New Roman"/>
                        </a:rPr>
                        <a:t>（阿尔伯塔</a:t>
                      </a:r>
                      <a:r>
                        <a:rPr kumimoji="0" lang="zh-CN" altLang="en-US" sz="1800" b="0" kern="100" dirty="0" smtClean="0">
                          <a:solidFill>
                            <a:schemeClr val="dk1"/>
                          </a:solidFill>
                          <a:latin typeface="微软雅黑" pitchFamily="34" charset="-122"/>
                          <a:ea typeface="微软雅黑" pitchFamily="34" charset="-122"/>
                          <a:cs typeface="Times New Roman"/>
                        </a:rPr>
                        <a:t>）</a:t>
                      </a:r>
                      <a:endParaRPr lang="zh-CN" sz="1800" kern="1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kern="100" dirty="0" smtClean="0">
                          <a:solidFill>
                            <a:schemeClr val="dk1"/>
                          </a:solidFill>
                          <a:latin typeface="微软雅黑" pitchFamily="34" charset="-122"/>
                          <a:ea typeface="微软雅黑" pitchFamily="34" charset="-122"/>
                          <a:cs typeface="Times New Roman"/>
                          <a:sym typeface="Wingdings"/>
                        </a:rPr>
                        <a:t></a:t>
                      </a:r>
                      <a:r>
                        <a:rPr kumimoji="0" lang="zh-CN" altLang="zh-CN" sz="1800" b="0" kern="100" dirty="0" smtClean="0">
                          <a:solidFill>
                            <a:schemeClr val="dk1"/>
                          </a:solidFill>
                          <a:latin typeface="微软雅黑" pitchFamily="34" charset="-122"/>
                          <a:ea typeface="微软雅黑" pitchFamily="34" charset="-122"/>
                          <a:cs typeface="Times New Roman"/>
                        </a:rPr>
                        <a:t>比利时（弗兰德斯）</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微软雅黑" pitchFamily="34" charset="-122"/>
                          <a:ea typeface="微软雅黑" pitchFamily="34" charset="-122"/>
                          <a:cs typeface="Times New Roman"/>
                          <a:sym typeface="Wingdings"/>
                        </a:rPr>
                        <a:t></a:t>
                      </a:r>
                      <a:r>
                        <a:rPr lang="zh-CN" altLang="zh-CN" sz="1800" kern="100" dirty="0" smtClean="0">
                          <a:latin typeface="微软雅黑" pitchFamily="34" charset="-122"/>
                          <a:ea typeface="微软雅黑" pitchFamily="34" charset="-122"/>
                          <a:cs typeface="Times New Roman"/>
                        </a:rPr>
                        <a:t>荷兰</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285750" marR="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zh-CN" sz="1800" kern="100" dirty="0" smtClean="0">
                          <a:latin typeface="微软雅黑" pitchFamily="34" charset="-122"/>
                          <a:ea typeface="微软雅黑" pitchFamily="34" charset="-122"/>
                          <a:cs typeface="Times New Roman"/>
                        </a:rPr>
                        <a:t>阿联酋</a:t>
                      </a:r>
                      <a:endParaRPr lang="en-US" altLang="zh-CN" sz="1800" kern="100" dirty="0" smtClean="0">
                        <a:latin typeface="微软雅黑" pitchFamily="34" charset="-122"/>
                        <a:ea typeface="微软雅黑" pitchFamily="34" charset="-122"/>
                        <a:cs typeface="Times New Roman"/>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800" kern="100" dirty="0" smtClean="0">
                          <a:latin typeface="微软雅黑" pitchFamily="34" charset="-122"/>
                          <a:ea typeface="微软雅黑" pitchFamily="34" charset="-122"/>
                          <a:cs typeface="Times New Roman"/>
                        </a:rPr>
                        <a:t>（阿布扎比）</a:t>
                      </a:r>
                      <a:endParaRPr lang="zh-CN" altLang="en-US" sz="1800" dirty="0" smtClean="0">
                        <a:latin typeface="微软雅黑" pitchFamily="34" charset="-122"/>
                        <a:ea typeface="微软雅黑" pitchFamily="34" charset="-122"/>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285750" marR="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zh-CN" sz="1800" kern="100" dirty="0" smtClean="0">
                          <a:latin typeface="微软雅黑" pitchFamily="34" charset="-122"/>
                          <a:ea typeface="微软雅黑" pitchFamily="34" charset="-122"/>
                          <a:cs typeface="Times New Roman"/>
                        </a:rPr>
                        <a:t>塞尔维亚 </a:t>
                      </a:r>
                      <a:endParaRPr lang="zh-CN" sz="1800" kern="1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r>
              <a:tr h="523738">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kern="100" dirty="0" smtClean="0">
                          <a:solidFill>
                            <a:schemeClr val="dk1"/>
                          </a:solidFill>
                          <a:latin typeface="微软雅黑" pitchFamily="34" charset="-122"/>
                          <a:ea typeface="微软雅黑" pitchFamily="34" charset="-122"/>
                          <a:cs typeface="Times New Roman"/>
                          <a:sym typeface="Wingdings"/>
                        </a:rPr>
                        <a:t></a:t>
                      </a:r>
                      <a:r>
                        <a:rPr kumimoji="0" lang="zh-CN" altLang="zh-CN" sz="1800" b="0" kern="100" dirty="0" smtClean="0">
                          <a:solidFill>
                            <a:schemeClr val="dk1"/>
                          </a:solidFill>
                          <a:latin typeface="微软雅黑" pitchFamily="34" charset="-122"/>
                          <a:ea typeface="微软雅黑" pitchFamily="34" charset="-122"/>
                          <a:cs typeface="Times New Roman"/>
                        </a:rPr>
                        <a:t>澳大利亚</a:t>
                      </a:r>
                      <a:endParaRPr lang="zh-CN" sz="1800" kern="1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微软雅黑" pitchFamily="34" charset="-122"/>
                          <a:ea typeface="微软雅黑" pitchFamily="34" charset="-122"/>
                          <a:cs typeface="Times New Roman"/>
                          <a:sym typeface="Wingdings"/>
                        </a:rPr>
                        <a:t></a:t>
                      </a:r>
                      <a:r>
                        <a:rPr lang="zh-CN" altLang="zh-CN" sz="1800" kern="100" dirty="0" smtClean="0">
                          <a:latin typeface="微软雅黑" pitchFamily="34" charset="-122"/>
                          <a:ea typeface="微软雅黑" pitchFamily="34" charset="-122"/>
                          <a:cs typeface="Times New Roman"/>
                        </a:rPr>
                        <a:t>法国 </a:t>
                      </a:r>
                      <a:endParaRPr lang="zh-CN" sz="1800" kern="1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微软雅黑" pitchFamily="34" charset="-122"/>
                          <a:ea typeface="微软雅黑" pitchFamily="34" charset="-122"/>
                          <a:cs typeface="Times New Roman"/>
                          <a:sym typeface="Wingdings"/>
                        </a:rPr>
                        <a:t></a:t>
                      </a:r>
                      <a:r>
                        <a:rPr lang="zh-CN" altLang="zh-CN" sz="1800" kern="100" dirty="0" smtClean="0">
                          <a:latin typeface="微软雅黑" pitchFamily="34" charset="-122"/>
                          <a:ea typeface="微软雅黑" pitchFamily="34" charset="-122"/>
                          <a:cs typeface="Times New Roman"/>
                        </a:rPr>
                        <a:t>挪威 </a:t>
                      </a:r>
                      <a:endParaRPr lang="zh-CN" sz="1800" kern="1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285750" marR="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zh-CN" sz="1800" b="0" kern="100" dirty="0" smtClean="0">
                          <a:solidFill>
                            <a:schemeClr val="dk1"/>
                          </a:solidFill>
                          <a:latin typeface="微软雅黑" pitchFamily="34" charset="-122"/>
                          <a:ea typeface="微软雅黑" pitchFamily="34" charset="-122"/>
                          <a:cs typeface="Times New Roman"/>
                        </a:rPr>
                        <a:t>巴西 </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285750" marR="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zh-CN" sz="1800" kern="100" dirty="0" smtClean="0">
                          <a:latin typeface="微软雅黑" pitchFamily="34" charset="-122"/>
                          <a:ea typeface="微软雅黑" pitchFamily="34" charset="-122"/>
                          <a:cs typeface="Times New Roman"/>
                        </a:rPr>
                        <a:t>新加坡</a:t>
                      </a:r>
                      <a:endParaRPr lang="zh-CN" sz="1800" kern="1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r>
              <a:tr h="523738">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微软雅黑" pitchFamily="34" charset="-122"/>
                          <a:ea typeface="微软雅黑" pitchFamily="34" charset="-122"/>
                          <a:cs typeface="Times New Roman"/>
                          <a:sym typeface="Wingdings"/>
                        </a:rPr>
                        <a:t></a:t>
                      </a:r>
                      <a:r>
                        <a:rPr lang="zh-CN" altLang="zh-CN" sz="1800" kern="100" dirty="0" smtClean="0">
                          <a:latin typeface="微软雅黑" pitchFamily="34" charset="-122"/>
                          <a:ea typeface="微软雅黑" pitchFamily="34" charset="-122"/>
                          <a:cs typeface="Times New Roman"/>
                        </a:rPr>
                        <a:t>智利 </a:t>
                      </a:r>
                      <a:endParaRPr lang="zh-CN" sz="1800" kern="1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微软雅黑" pitchFamily="34" charset="-122"/>
                          <a:ea typeface="微软雅黑" pitchFamily="34" charset="-122"/>
                          <a:cs typeface="Times New Roman"/>
                          <a:sym typeface="Wingdings"/>
                        </a:rPr>
                        <a:t></a:t>
                      </a:r>
                      <a:r>
                        <a:rPr lang="zh-CN" altLang="zh-CN" sz="1800" kern="100" dirty="0" smtClean="0">
                          <a:latin typeface="微软雅黑" pitchFamily="34" charset="-122"/>
                          <a:ea typeface="微软雅黑" pitchFamily="34" charset="-122"/>
                          <a:cs typeface="Times New Roman"/>
                        </a:rPr>
                        <a:t>冰岛</a:t>
                      </a:r>
                      <a:r>
                        <a:rPr lang="zh-CN" altLang="zh-CN" sz="1800" kern="100" baseline="30000" dirty="0" smtClean="0">
                          <a:latin typeface="微软雅黑" pitchFamily="34" charset="-122"/>
                          <a:ea typeface="微软雅黑" pitchFamily="34" charset="-122"/>
                          <a:cs typeface="Times New Roman"/>
                        </a:rPr>
                        <a:t> </a:t>
                      </a:r>
                      <a:r>
                        <a:rPr lang="en-US" altLang="zh-CN" sz="1800" kern="100" baseline="30000" dirty="0" smtClean="0">
                          <a:latin typeface="微软雅黑" pitchFamily="34" charset="-122"/>
                          <a:ea typeface="微软雅黑" pitchFamily="34" charset="-122"/>
                          <a:cs typeface="Times New Roman"/>
                        </a:rPr>
                        <a:t>1</a:t>
                      </a:r>
                      <a:endParaRPr lang="zh-CN" sz="1800" kern="100" baseline="300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微软雅黑" pitchFamily="34" charset="-122"/>
                          <a:ea typeface="微软雅黑" pitchFamily="34" charset="-122"/>
                          <a:cs typeface="Times New Roman"/>
                          <a:sym typeface="Wingdings"/>
                        </a:rPr>
                        <a:t></a:t>
                      </a:r>
                      <a:r>
                        <a:rPr lang="zh-CN" altLang="zh-CN" sz="1800" kern="100" dirty="0" smtClean="0">
                          <a:latin typeface="微软雅黑" pitchFamily="34" charset="-122"/>
                          <a:ea typeface="微软雅黑" pitchFamily="34" charset="-122"/>
                          <a:cs typeface="Times New Roman"/>
                        </a:rPr>
                        <a:t>波兰 </a:t>
                      </a:r>
                      <a:endParaRPr lang="zh-CN" altLang="en-US" dirty="0">
                        <a:latin typeface="微软雅黑" pitchFamily="34" charset="-122"/>
                        <a:ea typeface="微软雅黑" pitchFamily="34" charset="-122"/>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zh-CN" sz="1800" kern="100" dirty="0" smtClean="0">
                          <a:latin typeface="微软雅黑" pitchFamily="34" charset="-122"/>
                          <a:ea typeface="微软雅黑" pitchFamily="34" charset="-122"/>
                          <a:cs typeface="Times New Roman"/>
                        </a:rPr>
                        <a:t>保加利亚</a:t>
                      </a:r>
                      <a:endParaRPr lang="zh-CN" altLang="en-US" dirty="0">
                        <a:latin typeface="微软雅黑" pitchFamily="34" charset="-122"/>
                        <a:ea typeface="微软雅黑" pitchFamily="34" charset="-122"/>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zh-CN" altLang="zh-CN" sz="1800" kern="100" dirty="0" smtClean="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r>
              <a:tr h="404755">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微软雅黑" pitchFamily="34" charset="-122"/>
                          <a:ea typeface="微软雅黑" pitchFamily="34" charset="-122"/>
                          <a:cs typeface="Times New Roman"/>
                          <a:sym typeface="Wingdings"/>
                        </a:rPr>
                        <a:t></a:t>
                      </a:r>
                      <a:r>
                        <a:rPr lang="zh-CN" altLang="zh-CN" sz="1800" kern="100" dirty="0" smtClean="0">
                          <a:latin typeface="微软雅黑" pitchFamily="34" charset="-122"/>
                          <a:ea typeface="微软雅黑" pitchFamily="34" charset="-122"/>
                          <a:cs typeface="Times New Roman"/>
                        </a:rPr>
                        <a:t>捷克</a:t>
                      </a:r>
                      <a:endParaRPr lang="zh-CN" sz="1800" kern="1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微软雅黑" pitchFamily="34" charset="-122"/>
                          <a:ea typeface="微软雅黑" pitchFamily="34" charset="-122"/>
                          <a:cs typeface="Times New Roman"/>
                          <a:sym typeface="Wingdings"/>
                        </a:rPr>
                        <a:t></a:t>
                      </a:r>
                      <a:r>
                        <a:rPr lang="zh-CN" altLang="zh-CN" sz="1800" kern="100" dirty="0" smtClean="0">
                          <a:latin typeface="微软雅黑" pitchFamily="34" charset="-122"/>
                          <a:ea typeface="微软雅黑" pitchFamily="34" charset="-122"/>
                          <a:cs typeface="Times New Roman"/>
                        </a:rPr>
                        <a:t>以色列</a:t>
                      </a:r>
                      <a:endParaRPr lang="zh-CN" sz="1800" kern="1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微软雅黑" pitchFamily="34" charset="-122"/>
                          <a:ea typeface="微软雅黑" pitchFamily="34" charset="-122"/>
                          <a:cs typeface="Times New Roman"/>
                          <a:sym typeface="Wingdings"/>
                        </a:rPr>
                        <a:t></a:t>
                      </a:r>
                      <a:r>
                        <a:rPr lang="zh-CN" altLang="zh-CN" sz="1800" kern="100" dirty="0" smtClean="0">
                          <a:latin typeface="微软雅黑" pitchFamily="34" charset="-122"/>
                          <a:ea typeface="微软雅黑" pitchFamily="34" charset="-122"/>
                          <a:cs typeface="Times New Roman"/>
                        </a:rPr>
                        <a:t>葡萄牙 </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zh-CN" sz="1800" kern="100" dirty="0" smtClean="0">
                          <a:latin typeface="微软雅黑" pitchFamily="34" charset="-122"/>
                          <a:ea typeface="微软雅黑" pitchFamily="34" charset="-122"/>
                          <a:cs typeface="Times New Roman"/>
                        </a:rPr>
                        <a:t>克罗地亚 </a:t>
                      </a:r>
                      <a:endParaRPr lang="zh-CN" altLang="en-US" dirty="0">
                        <a:latin typeface="微软雅黑" pitchFamily="34" charset="-122"/>
                        <a:ea typeface="微软雅黑" pitchFamily="34" charset="-122"/>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endParaRPr lang="zh-CN" sz="1800" kern="1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r>
              <a:tr h="4532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微软雅黑" pitchFamily="34" charset="-122"/>
                          <a:ea typeface="微软雅黑" pitchFamily="34" charset="-122"/>
                          <a:cs typeface="Times New Roman"/>
                          <a:sym typeface="Wingdings"/>
                        </a:rPr>
                        <a:t></a:t>
                      </a:r>
                      <a:r>
                        <a:rPr lang="zh-CN" altLang="zh-CN" sz="1800" kern="100" dirty="0" smtClean="0">
                          <a:latin typeface="微软雅黑" pitchFamily="34" charset="-122"/>
                          <a:ea typeface="微软雅黑" pitchFamily="34" charset="-122"/>
                          <a:cs typeface="Times New Roman"/>
                        </a:rPr>
                        <a:t>丹麦 </a:t>
                      </a:r>
                      <a:endParaRPr lang="zh-CN" altLang="en-US" sz="1800" dirty="0">
                        <a:latin typeface="微软雅黑" pitchFamily="34" charset="-122"/>
                        <a:ea typeface="微软雅黑" pitchFamily="34" charset="-122"/>
                      </a:endParaRPr>
                    </a:p>
                  </a:txBody>
                  <a:tcPr marL="68580" marR="68580" marT="10795"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微软雅黑" pitchFamily="34" charset="-122"/>
                          <a:ea typeface="微软雅黑" pitchFamily="34" charset="-122"/>
                          <a:cs typeface="Times New Roman"/>
                          <a:sym typeface="Wingdings"/>
                        </a:rPr>
                        <a:t></a:t>
                      </a:r>
                      <a:r>
                        <a:rPr lang="zh-CN" altLang="zh-CN" sz="1800" kern="100" dirty="0" smtClean="0">
                          <a:latin typeface="微软雅黑" pitchFamily="34" charset="-122"/>
                          <a:ea typeface="微软雅黑" pitchFamily="34" charset="-122"/>
                          <a:cs typeface="Times New Roman"/>
                        </a:rPr>
                        <a:t>意大利 </a:t>
                      </a:r>
                      <a:endParaRPr lang="zh-CN" altLang="en-US" dirty="0">
                        <a:latin typeface="微软雅黑" pitchFamily="34" charset="-122"/>
                        <a:ea typeface="微软雅黑" pitchFamily="34" charset="-122"/>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r>
                        <a:rPr lang="en-US" sz="1800" kern="100" dirty="0" smtClean="0">
                          <a:latin typeface="微软雅黑" pitchFamily="34" charset="-122"/>
                          <a:ea typeface="微软雅黑" pitchFamily="34" charset="-122"/>
                          <a:cs typeface="Times New Roman"/>
                          <a:sym typeface="Wingdings"/>
                        </a:rPr>
                        <a:t></a:t>
                      </a:r>
                      <a:r>
                        <a:rPr lang="zh-CN" sz="1800" kern="100" dirty="0" smtClean="0">
                          <a:latin typeface="微软雅黑" pitchFamily="34" charset="-122"/>
                          <a:ea typeface="微软雅黑" pitchFamily="34" charset="-122"/>
                          <a:cs typeface="Times New Roman"/>
                        </a:rPr>
                        <a:t>斯洛伐克</a:t>
                      </a:r>
                      <a:endParaRPr lang="zh-CN" sz="1800" kern="1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285750" marR="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zh-CN" sz="1800" kern="100" dirty="0" smtClean="0">
                          <a:latin typeface="微软雅黑" pitchFamily="34" charset="-122"/>
                          <a:ea typeface="微软雅黑" pitchFamily="34" charset="-122"/>
                          <a:cs typeface="Times New Roman"/>
                        </a:rPr>
                        <a:t>塞浦路斯</a:t>
                      </a:r>
                      <a:endParaRPr lang="zh-CN" sz="1800" kern="1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endParaRPr lang="zh-CN" sz="1800" kern="1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r>
              <a:tr h="5849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微软雅黑" pitchFamily="34" charset="-122"/>
                          <a:ea typeface="微软雅黑" pitchFamily="34" charset="-122"/>
                          <a:cs typeface="Times New Roman"/>
                          <a:sym typeface="Wingdings"/>
                        </a:rPr>
                        <a:t></a:t>
                      </a:r>
                      <a:r>
                        <a:rPr lang="zh-CN" altLang="zh-CN" sz="1800" kern="100" dirty="0" smtClean="0">
                          <a:latin typeface="微软雅黑" pitchFamily="34" charset="-122"/>
                          <a:ea typeface="微软雅黑" pitchFamily="34" charset="-122"/>
                          <a:cs typeface="Times New Roman"/>
                        </a:rPr>
                        <a:t>英国</a:t>
                      </a:r>
                      <a:endParaRPr lang="en-US" altLang="zh-CN" sz="1800" kern="100" dirty="0" smtClean="0">
                        <a:latin typeface="微软雅黑" pitchFamily="34" charset="-122"/>
                        <a:ea typeface="微软雅黑" pitchFamily="34" charset="-122"/>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smtClean="0">
                          <a:latin typeface="微软雅黑" pitchFamily="34" charset="-122"/>
                          <a:ea typeface="微软雅黑" pitchFamily="34" charset="-122"/>
                          <a:cs typeface="Times New Roman"/>
                        </a:rPr>
                        <a:t>（英格兰）</a:t>
                      </a:r>
                      <a:endParaRPr lang="zh-CN" altLang="en-US" dirty="0">
                        <a:latin typeface="微软雅黑" pitchFamily="34" charset="-122"/>
                        <a:ea typeface="微软雅黑" pitchFamily="34" charset="-122"/>
                      </a:endParaRPr>
                    </a:p>
                  </a:txBody>
                  <a:tcPr marL="68580" marR="68580" marT="10795"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微软雅黑" pitchFamily="34" charset="-122"/>
                          <a:ea typeface="微软雅黑" pitchFamily="34" charset="-122"/>
                          <a:cs typeface="Times New Roman"/>
                          <a:sym typeface="Wingdings"/>
                        </a:rPr>
                        <a:t></a:t>
                      </a:r>
                      <a:r>
                        <a:rPr lang="zh-CN" altLang="zh-CN" sz="1800" kern="100" dirty="0" smtClean="0">
                          <a:latin typeface="微软雅黑" pitchFamily="34" charset="-122"/>
                          <a:ea typeface="微软雅黑" pitchFamily="34" charset="-122"/>
                          <a:cs typeface="Times New Roman"/>
                        </a:rPr>
                        <a:t>日本 </a:t>
                      </a:r>
                      <a:endParaRPr lang="zh-CN" altLang="en-US" dirty="0">
                        <a:latin typeface="微软雅黑" pitchFamily="34" charset="-122"/>
                        <a:ea typeface="微软雅黑" pitchFamily="34" charset="-122"/>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微软雅黑" pitchFamily="34" charset="-122"/>
                          <a:ea typeface="微软雅黑" pitchFamily="34" charset="-122"/>
                          <a:cs typeface="Times New Roman"/>
                          <a:sym typeface="Wingdings"/>
                        </a:rPr>
                        <a:t></a:t>
                      </a:r>
                      <a:r>
                        <a:rPr lang="zh-CN" altLang="zh-CN" sz="1800" kern="100" dirty="0" smtClean="0">
                          <a:latin typeface="微软雅黑" pitchFamily="34" charset="-122"/>
                          <a:ea typeface="微软雅黑" pitchFamily="34" charset="-122"/>
                          <a:cs typeface="Times New Roman"/>
                        </a:rPr>
                        <a:t>西班牙</a:t>
                      </a: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285750" marR="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zh-CN" sz="1800" kern="100" dirty="0" smtClean="0">
                          <a:latin typeface="微软雅黑" pitchFamily="34" charset="-122"/>
                          <a:ea typeface="微软雅黑" pitchFamily="34" charset="-122"/>
                          <a:cs typeface="Times New Roman"/>
                        </a:rPr>
                        <a:t>拉脱维亚 </a:t>
                      </a:r>
                      <a:endParaRPr lang="zh-CN" sz="1800" kern="1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zh-CN" sz="1800" kern="1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r>
              <a:tr h="523738">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微软雅黑" pitchFamily="34" charset="-122"/>
                          <a:ea typeface="微软雅黑" pitchFamily="34" charset="-122"/>
                          <a:cs typeface="Times New Roman"/>
                          <a:sym typeface="Wingdings"/>
                        </a:rPr>
                        <a:t></a:t>
                      </a:r>
                      <a:r>
                        <a:rPr lang="zh-CN" altLang="zh-CN" sz="1800" kern="100" dirty="0" smtClean="0">
                          <a:latin typeface="微软雅黑" pitchFamily="34" charset="-122"/>
                          <a:ea typeface="微软雅黑" pitchFamily="34" charset="-122"/>
                          <a:cs typeface="Times New Roman"/>
                        </a:rPr>
                        <a:t>爱沙尼亚</a:t>
                      </a:r>
                      <a:endParaRPr lang="zh-CN" sz="1800" kern="1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微软雅黑" pitchFamily="34" charset="-122"/>
                          <a:ea typeface="微软雅黑" pitchFamily="34" charset="-122"/>
                          <a:cs typeface="Times New Roman"/>
                          <a:sym typeface="Wingdings"/>
                        </a:rPr>
                        <a:t></a:t>
                      </a:r>
                      <a:r>
                        <a:rPr lang="zh-CN" altLang="zh-CN" sz="1800" kern="100" dirty="0" smtClean="0">
                          <a:latin typeface="微软雅黑" pitchFamily="34" charset="-122"/>
                          <a:ea typeface="微软雅黑" pitchFamily="34" charset="-122"/>
                          <a:cs typeface="Times New Roman"/>
                        </a:rPr>
                        <a:t>韩国</a:t>
                      </a:r>
                      <a:endParaRPr lang="zh-CN" sz="1800" kern="1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微软雅黑" pitchFamily="34" charset="-122"/>
                          <a:ea typeface="微软雅黑" pitchFamily="34" charset="-122"/>
                          <a:cs typeface="Times New Roman"/>
                          <a:sym typeface="Wingdings"/>
                        </a:rPr>
                        <a:t></a:t>
                      </a:r>
                      <a:r>
                        <a:rPr lang="zh-CN" altLang="zh-CN" sz="1800" kern="100" dirty="0" smtClean="0">
                          <a:latin typeface="微软雅黑" pitchFamily="34" charset="-122"/>
                          <a:ea typeface="微软雅黑" pitchFamily="34" charset="-122"/>
                          <a:cs typeface="Times New Roman"/>
                        </a:rPr>
                        <a:t>瑞典 </a:t>
                      </a:r>
                      <a:endParaRPr lang="zh-CN" altLang="en-US" dirty="0">
                        <a:latin typeface="微软雅黑" pitchFamily="34" charset="-122"/>
                        <a:ea typeface="微软雅黑" pitchFamily="34" charset="-122"/>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285750" indent="-285750" algn="just">
                        <a:spcAft>
                          <a:spcPts val="0"/>
                        </a:spcAft>
                        <a:buFont typeface="Wingdings" panose="05000000000000000000" pitchFamily="2" charset="2"/>
                        <a:buChar char="l"/>
                      </a:pPr>
                      <a:r>
                        <a:rPr lang="zh-CN" sz="1800" kern="100" dirty="0" smtClean="0">
                          <a:latin typeface="微软雅黑" pitchFamily="34" charset="-122"/>
                          <a:ea typeface="微软雅黑" pitchFamily="34" charset="-122"/>
                          <a:cs typeface="Times New Roman"/>
                        </a:rPr>
                        <a:t>罗马尼亚 </a:t>
                      </a:r>
                      <a:endParaRPr lang="zh-CN" sz="1800" kern="1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endParaRPr lang="zh-CN" sz="1800" kern="1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r>
              <a:tr h="404755">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微软雅黑" pitchFamily="34" charset="-122"/>
                          <a:ea typeface="微软雅黑" pitchFamily="34" charset="-122"/>
                          <a:cs typeface="Times New Roman"/>
                          <a:sym typeface="Wingdings"/>
                        </a:rPr>
                        <a:t></a:t>
                      </a:r>
                      <a:r>
                        <a:rPr lang="zh-CN" altLang="zh-CN" sz="1800" kern="100" dirty="0" smtClean="0">
                          <a:latin typeface="微软雅黑" pitchFamily="34" charset="-122"/>
                          <a:ea typeface="微软雅黑" pitchFamily="34" charset="-122"/>
                          <a:cs typeface="Times New Roman"/>
                        </a:rPr>
                        <a:t>芬兰</a:t>
                      </a:r>
                      <a:endParaRPr lang="zh-CN" sz="1800" kern="1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微软雅黑" pitchFamily="34" charset="-122"/>
                          <a:ea typeface="微软雅黑" pitchFamily="34" charset="-122"/>
                          <a:cs typeface="Times New Roman"/>
                          <a:sym typeface="Wingdings"/>
                        </a:rPr>
                        <a:t></a:t>
                      </a:r>
                      <a:r>
                        <a:rPr lang="zh-CN" altLang="zh-CN" sz="1800" kern="100" dirty="0" smtClean="0">
                          <a:latin typeface="微软雅黑" pitchFamily="34" charset="-122"/>
                          <a:ea typeface="微软雅黑" pitchFamily="34" charset="-122"/>
                          <a:cs typeface="Times New Roman"/>
                        </a:rPr>
                        <a:t>墨西哥</a:t>
                      </a:r>
                      <a:endParaRPr lang="zh-CN" altLang="en-US" dirty="0">
                        <a:latin typeface="微软雅黑" pitchFamily="34" charset="-122"/>
                        <a:ea typeface="微软雅黑" pitchFamily="34" charset="-122"/>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smtClean="0">
                          <a:latin typeface="微软雅黑" pitchFamily="34" charset="-122"/>
                          <a:ea typeface="微软雅黑" pitchFamily="34" charset="-122"/>
                          <a:cs typeface="Times New Roman"/>
                          <a:sym typeface="Wingdings"/>
                        </a:rPr>
                        <a:t></a:t>
                      </a:r>
                      <a:r>
                        <a:rPr lang="zh-CN" altLang="zh-CN" sz="1800" kern="100" dirty="0" smtClean="0">
                          <a:latin typeface="微软雅黑" pitchFamily="34" charset="-122"/>
                          <a:ea typeface="微软雅黑" pitchFamily="34" charset="-122"/>
                          <a:cs typeface="Times New Roman"/>
                        </a:rPr>
                        <a:t>美国</a:t>
                      </a:r>
                      <a:r>
                        <a:rPr lang="en-US" altLang="zh-CN" sz="1800" kern="100" baseline="30000" dirty="0" smtClean="0">
                          <a:latin typeface="微软雅黑" pitchFamily="34" charset="-122"/>
                          <a:ea typeface="微软雅黑" pitchFamily="34" charset="-122"/>
                          <a:cs typeface="Times New Roman"/>
                        </a:rPr>
                        <a:t>2</a:t>
                      </a:r>
                      <a:endParaRPr lang="zh-CN" altLang="en-US" baseline="30000" dirty="0">
                        <a:latin typeface="微软雅黑" pitchFamily="34" charset="-122"/>
                        <a:ea typeface="微软雅黑" pitchFamily="34" charset="-122"/>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zh-CN" sz="1800" kern="100" dirty="0" smtClean="0">
                          <a:latin typeface="微软雅黑" pitchFamily="34" charset="-122"/>
                          <a:ea typeface="微软雅黑" pitchFamily="34" charset="-122"/>
                          <a:cs typeface="Times New Roman"/>
                        </a:rPr>
                        <a:t>马来西亚</a:t>
                      </a:r>
                      <a:endParaRPr lang="zh-CN" altLang="en-US" dirty="0">
                        <a:latin typeface="微软雅黑" pitchFamily="34" charset="-122"/>
                        <a:ea typeface="微软雅黑" pitchFamily="34" charset="-122"/>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just">
                        <a:spcAft>
                          <a:spcPts val="0"/>
                        </a:spcAft>
                      </a:pPr>
                      <a:endParaRPr lang="zh-CN" sz="1800" kern="1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r>
              <a:tr h="397407">
                <a:tc gridSpan="5">
                  <a:txBody>
                    <a:bodyPr/>
                    <a:lstStyle/>
                    <a:p>
                      <a:pPr algn="just">
                        <a:spcAft>
                          <a:spcPts val="0"/>
                        </a:spcAft>
                      </a:pPr>
                      <a:r>
                        <a:rPr lang="zh-CN" altLang="en-US" sz="1800" b="1" kern="100" dirty="0" smtClean="0">
                          <a:latin typeface="微软雅黑" pitchFamily="34" charset="-122"/>
                          <a:ea typeface="微软雅黑" pitchFamily="34" charset="-122"/>
                          <a:cs typeface="Times New Roman"/>
                        </a:rPr>
                        <a:t>参加</a:t>
                      </a:r>
                      <a:r>
                        <a:rPr lang="en-US" altLang="zh-CN" sz="1800" b="1" kern="100" dirty="0" smtClean="0">
                          <a:latin typeface="微软雅黑" pitchFamily="34" charset="-122"/>
                          <a:ea typeface="微软雅黑" pitchFamily="34" charset="-122"/>
                          <a:cs typeface="Times New Roman"/>
                        </a:rPr>
                        <a:t>TALIS 2013 +</a:t>
                      </a:r>
                      <a:r>
                        <a:rPr lang="zh-CN" altLang="en-US" sz="1800" b="1" kern="100" dirty="0" smtClean="0">
                          <a:latin typeface="微软雅黑" pitchFamily="34" charset="-122"/>
                          <a:ea typeface="微软雅黑" pitchFamily="34" charset="-122"/>
                          <a:cs typeface="Times New Roman"/>
                        </a:rPr>
                        <a:t>的（</a:t>
                      </a:r>
                      <a:r>
                        <a:rPr lang="en-US" altLang="zh-CN" sz="1800" b="1" kern="100" dirty="0" smtClean="0">
                          <a:latin typeface="微软雅黑" pitchFamily="34" charset="-122"/>
                          <a:ea typeface="微软雅黑" pitchFamily="34" charset="-122"/>
                          <a:cs typeface="Times New Roman"/>
                        </a:rPr>
                        <a:t>4</a:t>
                      </a:r>
                      <a:r>
                        <a:rPr lang="zh-CN" altLang="en-US" sz="1800" b="1" kern="100" dirty="0" smtClean="0">
                          <a:latin typeface="微软雅黑" pitchFamily="34" charset="-122"/>
                          <a:ea typeface="微软雅黑" pitchFamily="34" charset="-122"/>
                          <a:cs typeface="Times New Roman"/>
                        </a:rPr>
                        <a:t>个）：中国上海、格鲁吉亚、俄罗斯、新西兰</a:t>
                      </a:r>
                      <a:endParaRPr lang="zh-CN" sz="1800" b="1" kern="100" dirty="0">
                        <a:latin typeface="微软雅黑" pitchFamily="34" charset="-122"/>
                        <a:ea typeface="微软雅黑" pitchFamily="34" charset="-122"/>
                        <a:cs typeface="Times New Roman"/>
                      </a:endParaRPr>
                    </a:p>
                  </a:txBody>
                  <a:tcPr marL="68580" marR="68580" marT="107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hMerge="1">
                  <a:txBody>
                    <a:bodyPr/>
                    <a:lstStyle/>
                    <a:p>
                      <a:endParaRPr lang="zh-CN" altLang="en-US" dirty="0"/>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hMerge="1">
                  <a:txBody>
                    <a:bodyPr/>
                    <a:lstStyle/>
                    <a:p>
                      <a:endParaRPr lang="zh-CN" altLang="en-US" dirty="0"/>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hMerge="1">
                  <a:txBody>
                    <a:bodyPr/>
                    <a:lstStyle/>
                    <a:p>
                      <a:endParaRPr lang="zh-CN" altLang="en-US" dirty="0"/>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hMerge="1">
                  <a:txBody>
                    <a:bodyPr/>
                    <a:lstStyle/>
                    <a:p>
                      <a:pPr algn="just">
                        <a:spcAft>
                          <a:spcPts val="0"/>
                        </a:spcAft>
                      </a:pPr>
                      <a:endParaRPr lang="zh-CN" sz="1800" kern="100" dirty="0">
                        <a:latin typeface="Calibri"/>
                        <a:ea typeface="宋体"/>
                        <a:cs typeface="Times New Roman"/>
                      </a:endParaRPr>
                    </a:p>
                  </a:txBody>
                  <a:tcPr marL="68580" marR="68580" marT="10795"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r>
            </a:tbl>
          </a:graphicData>
        </a:graphic>
      </p:graphicFrame>
      <p:sp>
        <p:nvSpPr>
          <p:cNvPr id="6"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7"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53</a:t>
            </a:fld>
            <a:endParaRPr lang="ko-KR" altLang="en-US" sz="1600">
              <a:solidFill>
                <a:prstClr val="black"/>
              </a:solidFill>
              <a:latin typeface="Arial" pitchFamily="34" charset="0"/>
              <a:cs typeface="Arial" pitchFamily="34" charset="0"/>
            </a:endParaRPr>
          </a:p>
        </p:txBody>
      </p:sp>
      <p:pic>
        <p:nvPicPr>
          <p:cNvPr id="8" name="내용 개체 틀 19" descr="calculator.png"/>
          <p:cNvPicPr>
            <a:picLocks noChangeAspect="1"/>
          </p:cNvPicPr>
          <p:nvPr/>
        </p:nvPicPr>
        <p:blipFill>
          <a:blip r:embed="rId2"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9" name="평행 사변형 11"/>
          <p:cNvSpPr/>
          <p:nvPr/>
        </p:nvSpPr>
        <p:spPr>
          <a:xfrm>
            <a:off x="-560439" y="0"/>
            <a:ext cx="9704439"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10" name="평행 사변형 12"/>
          <p:cNvSpPr/>
          <p:nvPr/>
        </p:nvSpPr>
        <p:spPr>
          <a:xfrm>
            <a:off x="-847979" y="0"/>
            <a:ext cx="1359768"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latin typeface="Arial" panose="020B0604020202020204" pitchFamily="34" charset="0"/>
              <a:cs typeface="Arial" pitchFamily="34" charset="0"/>
            </a:endParaRPr>
          </a:p>
        </p:txBody>
      </p:sp>
      <p:sp>
        <p:nvSpPr>
          <p:cNvPr id="11" name="제목 31"/>
          <p:cNvSpPr txBox="1">
            <a:spLocks/>
          </p:cNvSpPr>
          <p:nvPr/>
        </p:nvSpPr>
        <p:spPr>
          <a:xfrm>
            <a:off x="827584" y="29144"/>
            <a:ext cx="6552728"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en-US" sz="3600" dirty="0">
                <a:latin typeface="黑体" panose="02010609060101010101" pitchFamily="49" charset="-122"/>
                <a:ea typeface="黑体" panose="02010609060101010101" pitchFamily="49" charset="-122"/>
              </a:rPr>
              <a:t>参加</a:t>
            </a:r>
            <a:r>
              <a:rPr lang="en-US" altLang="zh-CN" sz="3600" dirty="0">
                <a:latin typeface="黑体" panose="02010609060101010101" pitchFamily="49" charset="-122"/>
                <a:ea typeface="黑体" panose="02010609060101010101" pitchFamily="49" charset="-122"/>
              </a:rPr>
              <a:t>TALIS 2013</a:t>
            </a:r>
            <a:r>
              <a:rPr lang="zh-CN" altLang="en-US" sz="3600" dirty="0">
                <a:latin typeface="黑体" panose="02010609060101010101" pitchFamily="49" charset="-122"/>
                <a:ea typeface="黑体" panose="02010609060101010101" pitchFamily="49" charset="-122"/>
              </a:rPr>
              <a:t>的国家和地区</a:t>
            </a:r>
            <a:endParaRPr lang="ko-KR" altLang="en-US" sz="3600" dirty="0">
              <a:solidFill>
                <a:prstClr val="white"/>
              </a:solidFill>
              <a:latin typeface="黑体" panose="02010609060101010101" pitchFamily="49" charset="-122"/>
              <a:cs typeface="Arial" pitchFamily="34" charset="0"/>
            </a:endParaRPr>
          </a:p>
        </p:txBody>
      </p:sp>
      <p:sp>
        <p:nvSpPr>
          <p:cNvPr id="13" name="矩形 12"/>
          <p:cNvSpPr/>
          <p:nvPr/>
        </p:nvSpPr>
        <p:spPr>
          <a:xfrm>
            <a:off x="467544" y="6021288"/>
            <a:ext cx="8208912" cy="523220"/>
          </a:xfrm>
          <a:prstGeom prst="rect">
            <a:avLst/>
          </a:prstGeom>
        </p:spPr>
        <p:txBody>
          <a:bodyPr wrap="square">
            <a:spAutoFit/>
          </a:bodyPr>
          <a:lstStyle/>
          <a:p>
            <a:pPr algn="just">
              <a:spcAft>
                <a:spcPts val="0"/>
              </a:spcAft>
            </a:pPr>
            <a:r>
              <a:rPr lang="en-US" altLang="zh-CN" sz="1400" kern="100" dirty="0" smtClean="0">
                <a:latin typeface="微软雅黑" pitchFamily="34" charset="-122"/>
                <a:ea typeface="微软雅黑" pitchFamily="34" charset="-122"/>
                <a:cs typeface="Times New Roman"/>
              </a:rPr>
              <a:t>1.</a:t>
            </a:r>
            <a:r>
              <a:rPr lang="zh-CN" altLang="en-US" sz="1400" kern="100" dirty="0" smtClean="0">
                <a:latin typeface="微软雅黑" pitchFamily="34" charset="-122"/>
                <a:ea typeface="微软雅黑" pitchFamily="34" charset="-122"/>
                <a:cs typeface="Times New Roman"/>
              </a:rPr>
              <a:t>冰岛的数据没有包含在计算中，没有</a:t>
            </a:r>
            <a:r>
              <a:rPr lang="zh-CN" altLang="en-US" sz="1400" kern="100" dirty="0">
                <a:latin typeface="微软雅黑" pitchFamily="34" charset="-122"/>
                <a:ea typeface="微软雅黑" pitchFamily="34" charset="-122"/>
                <a:cs typeface="Times New Roman"/>
              </a:rPr>
              <a:t>获得冰岛的</a:t>
            </a:r>
            <a:r>
              <a:rPr lang="zh-CN" altLang="en-US" sz="1400" kern="100" dirty="0" smtClean="0">
                <a:latin typeface="微软雅黑" pitchFamily="34" charset="-122"/>
                <a:ea typeface="微软雅黑" pitchFamily="34" charset="-122"/>
                <a:cs typeface="Times New Roman"/>
              </a:rPr>
              <a:t>数据</a:t>
            </a:r>
            <a:r>
              <a:rPr lang="zh-CN" altLang="en-US" sz="1400" kern="100" dirty="0">
                <a:latin typeface="微软雅黑" pitchFamily="34" charset="-122"/>
                <a:ea typeface="微软雅黑" pitchFamily="34" charset="-122"/>
                <a:cs typeface="Times New Roman"/>
              </a:rPr>
              <a:t>。</a:t>
            </a:r>
            <a:endParaRPr lang="en-US" altLang="zh-CN" sz="1400" kern="100" dirty="0" smtClean="0">
              <a:latin typeface="微软雅黑" pitchFamily="34" charset="-122"/>
              <a:ea typeface="微软雅黑" pitchFamily="34" charset="-122"/>
              <a:cs typeface="Times New Roman"/>
            </a:endParaRPr>
          </a:p>
          <a:p>
            <a:pPr algn="just">
              <a:spcAft>
                <a:spcPts val="0"/>
              </a:spcAft>
            </a:pPr>
            <a:r>
              <a:rPr lang="en-US" altLang="zh-CN" sz="1400" kern="100" dirty="0" smtClean="0">
                <a:latin typeface="微软雅黑" pitchFamily="34" charset="-122"/>
                <a:ea typeface="微软雅黑" pitchFamily="34" charset="-122"/>
                <a:cs typeface="Times New Roman"/>
              </a:rPr>
              <a:t>2.</a:t>
            </a:r>
            <a:r>
              <a:rPr lang="zh-CN" altLang="en-US" sz="1400" kern="100" dirty="0" smtClean="0">
                <a:latin typeface="微软雅黑" pitchFamily="34" charset="-122"/>
                <a:ea typeface="微软雅黑" pitchFamily="34" charset="-122"/>
                <a:cs typeface="Times New Roman"/>
              </a:rPr>
              <a:t>美国</a:t>
            </a:r>
            <a:r>
              <a:rPr lang="zh-CN" altLang="en-US" sz="1400" kern="100" dirty="0">
                <a:latin typeface="微软雅黑" pitchFamily="34" charset="-122"/>
                <a:ea typeface="微软雅黑" pitchFamily="34" charset="-122"/>
                <a:cs typeface="Times New Roman"/>
              </a:rPr>
              <a:t>的数据没有包含在计算</a:t>
            </a:r>
            <a:r>
              <a:rPr lang="zh-CN" altLang="en-US" sz="1400" kern="100" dirty="0" smtClean="0">
                <a:latin typeface="微软雅黑" pitchFamily="34" charset="-122"/>
                <a:ea typeface="微软雅黑" pitchFamily="34" charset="-122"/>
                <a:cs typeface="Times New Roman"/>
              </a:rPr>
              <a:t>中，美国</a:t>
            </a:r>
            <a:r>
              <a:rPr lang="zh-CN" altLang="en-US" sz="1400" kern="100" dirty="0">
                <a:latin typeface="微软雅黑" pitchFamily="34" charset="-122"/>
                <a:ea typeface="微软雅黑" pitchFamily="34" charset="-122"/>
                <a:cs typeface="Times New Roman"/>
              </a:rPr>
              <a:t>的数据没有达到</a:t>
            </a:r>
            <a:r>
              <a:rPr lang="en-US" altLang="zh-CN" sz="1400" kern="100" dirty="0">
                <a:latin typeface="微软雅黑" pitchFamily="34" charset="-122"/>
                <a:ea typeface="微软雅黑" pitchFamily="34" charset="-122"/>
                <a:cs typeface="Times New Roman"/>
              </a:rPr>
              <a:t>TALIS</a:t>
            </a:r>
            <a:r>
              <a:rPr lang="zh-CN" altLang="en-US" sz="1400" kern="100" dirty="0">
                <a:latin typeface="微软雅黑" pitchFamily="34" charset="-122"/>
                <a:ea typeface="微软雅黑" pitchFamily="34" charset="-122"/>
                <a:cs typeface="Times New Roman"/>
              </a:rPr>
              <a:t>技术标准。</a:t>
            </a:r>
            <a:endParaRPr lang="zh-CN" altLang="zh-CN" sz="1400" kern="100" dirty="0">
              <a:latin typeface="微软雅黑" pitchFamily="34" charset="-122"/>
              <a:ea typeface="微软雅黑" pitchFamily="34" charset="-122"/>
              <a:cs typeface="Times New Roman"/>
            </a:endParaRPr>
          </a:p>
        </p:txBody>
      </p:sp>
    </p:spTree>
    <p:extLst>
      <p:ext uri="{BB962C8B-B14F-4D97-AF65-F5344CB8AC3E}">
        <p14:creationId xmlns:p14="http://schemas.microsoft.com/office/powerpoint/2010/main" xmlns="" val="18277538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xmlns="" val="3481344264"/>
              </p:ext>
            </p:extLst>
          </p:nvPr>
        </p:nvGraphicFramePr>
        <p:xfrm>
          <a:off x="609600" y="762000"/>
          <a:ext cx="7994848" cy="5800981"/>
        </p:xfrm>
        <a:graphic>
          <a:graphicData uri="http://schemas.openxmlformats.org/drawingml/2006/table">
            <a:tbl>
              <a:tblPr>
                <a:tableStyleId>{22838BEF-8BB2-4498-84A7-C5851F593DF1}</a:tableStyleId>
              </a:tblPr>
              <a:tblGrid>
                <a:gridCol w="2732416"/>
                <a:gridCol w="5262432"/>
              </a:tblGrid>
              <a:tr h="426570">
                <a:tc>
                  <a:txBody>
                    <a:bodyPr/>
                    <a:lstStyle/>
                    <a:p>
                      <a:pPr indent="306070" algn="ctr">
                        <a:lnSpc>
                          <a:spcPct val="150000"/>
                        </a:lnSpc>
                        <a:spcAft>
                          <a:spcPts val="0"/>
                        </a:spcAft>
                      </a:pPr>
                      <a:r>
                        <a:rPr lang="zh-CN" sz="2000" b="1" kern="100" dirty="0">
                          <a:effectLst/>
                          <a:latin typeface="微软雅黑" pitchFamily="34" charset="-122"/>
                          <a:ea typeface="微软雅黑" pitchFamily="34" charset="-122"/>
                        </a:rPr>
                        <a:t>维度</a:t>
                      </a:r>
                      <a:endParaRPr lang="zh-CN" sz="2000" b="1" kern="100" dirty="0">
                        <a:effectLst/>
                        <a:latin typeface="微软雅黑" pitchFamily="34" charset="-122"/>
                        <a:ea typeface="微软雅黑" pitchFamily="34" charset="-122"/>
                        <a:cs typeface="Times New Roman"/>
                      </a:endParaRPr>
                    </a:p>
                  </a:txBody>
                  <a:tcPr marL="65122" marR="65122" marT="0" marB="0"/>
                </a:tc>
                <a:tc>
                  <a:txBody>
                    <a:bodyPr/>
                    <a:lstStyle/>
                    <a:p>
                      <a:pPr indent="306070" algn="ctr">
                        <a:lnSpc>
                          <a:spcPct val="150000"/>
                        </a:lnSpc>
                        <a:spcAft>
                          <a:spcPts val="0"/>
                        </a:spcAft>
                      </a:pPr>
                      <a:r>
                        <a:rPr lang="zh-CN" sz="2000" b="1" kern="100" dirty="0">
                          <a:effectLst/>
                          <a:latin typeface="微软雅黑" pitchFamily="34" charset="-122"/>
                          <a:ea typeface="微软雅黑" pitchFamily="34" charset="-122"/>
                        </a:rPr>
                        <a:t>一级指标</a:t>
                      </a:r>
                      <a:endParaRPr lang="zh-CN" sz="2000" b="1" kern="100" dirty="0">
                        <a:effectLst/>
                        <a:latin typeface="微软雅黑" pitchFamily="34" charset="-122"/>
                        <a:ea typeface="微软雅黑" pitchFamily="34" charset="-122"/>
                        <a:cs typeface="Times New Roman"/>
                      </a:endParaRPr>
                    </a:p>
                  </a:txBody>
                  <a:tcPr marL="65122" marR="65122" marT="0" marB="0"/>
                </a:tc>
              </a:tr>
              <a:tr h="657649">
                <a:tc>
                  <a:txBody>
                    <a:bodyPr/>
                    <a:lstStyle/>
                    <a:p>
                      <a:pPr algn="l">
                        <a:lnSpc>
                          <a:spcPct val="150000"/>
                        </a:lnSpc>
                        <a:spcAft>
                          <a:spcPts val="0"/>
                        </a:spcAft>
                      </a:pPr>
                      <a:r>
                        <a:rPr lang="en-US" altLang="zh-CN" sz="2000" b="1" kern="100" dirty="0" smtClean="0">
                          <a:effectLst/>
                          <a:latin typeface="微软雅黑" pitchFamily="34" charset="-122"/>
                          <a:ea typeface="微软雅黑" pitchFamily="34" charset="-122"/>
                        </a:rPr>
                        <a:t>1.</a:t>
                      </a:r>
                      <a:r>
                        <a:rPr lang="zh-CN" sz="2000" b="1" kern="100" dirty="0" smtClean="0">
                          <a:effectLst/>
                          <a:latin typeface="微软雅黑" pitchFamily="34" charset="-122"/>
                          <a:ea typeface="微软雅黑" pitchFamily="34" charset="-122"/>
                        </a:rPr>
                        <a:t> </a:t>
                      </a:r>
                      <a:r>
                        <a:rPr lang="zh-CN" altLang="en-US" sz="2000" b="1" kern="100" dirty="0" smtClean="0">
                          <a:effectLst/>
                          <a:latin typeface="微软雅黑" pitchFamily="34" charset="-122"/>
                          <a:ea typeface="微软雅黑" pitchFamily="34" charset="-122"/>
                        </a:rPr>
                        <a:t>教师</a:t>
                      </a:r>
                      <a:r>
                        <a:rPr lang="zh-CN" sz="2000" b="1" kern="100" dirty="0" smtClean="0">
                          <a:effectLst/>
                          <a:latin typeface="微软雅黑" pitchFamily="34" charset="-122"/>
                          <a:ea typeface="微软雅黑" pitchFamily="34" charset="-122"/>
                        </a:rPr>
                        <a:t>背景</a:t>
                      </a:r>
                      <a:r>
                        <a:rPr lang="zh-CN" altLang="en-US" sz="2000" b="1" kern="100" dirty="0" smtClean="0">
                          <a:effectLst/>
                          <a:latin typeface="微软雅黑" pitchFamily="34" charset="-122"/>
                          <a:ea typeface="微软雅黑" pitchFamily="34" charset="-122"/>
                        </a:rPr>
                        <a:t>信息</a:t>
                      </a:r>
                      <a:endParaRPr lang="zh-CN" sz="2000" b="1" kern="100" dirty="0">
                        <a:effectLst/>
                        <a:latin typeface="微软雅黑" pitchFamily="34" charset="-122"/>
                        <a:ea typeface="微软雅黑" pitchFamily="34" charset="-122"/>
                        <a:cs typeface="Times New Roman"/>
                      </a:endParaRPr>
                    </a:p>
                  </a:txBody>
                  <a:tcPr marL="65122" marR="65122" marT="0" marB="0"/>
                </a:tc>
                <a:tc>
                  <a:txBody>
                    <a:bodyPr/>
                    <a:lstStyle/>
                    <a:p>
                      <a:pPr algn="l">
                        <a:lnSpc>
                          <a:spcPct val="150000"/>
                        </a:lnSpc>
                        <a:spcAft>
                          <a:spcPts val="0"/>
                        </a:spcAft>
                      </a:pPr>
                      <a:r>
                        <a:rPr lang="zh-CN" sz="1800" b="0" kern="100" dirty="0">
                          <a:effectLst/>
                          <a:latin typeface="微软雅黑" pitchFamily="34" charset="-122"/>
                          <a:ea typeface="微软雅黑" pitchFamily="34" charset="-122"/>
                        </a:rPr>
                        <a:t>教师的背景、校长的背景、学校的背景</a:t>
                      </a:r>
                      <a:endParaRPr lang="zh-CN" sz="1800" b="0" kern="100" dirty="0">
                        <a:effectLst/>
                        <a:latin typeface="微软雅黑" pitchFamily="34" charset="-122"/>
                        <a:ea typeface="微软雅黑" pitchFamily="34" charset="-122"/>
                        <a:cs typeface="Times New Roman"/>
                      </a:endParaRPr>
                    </a:p>
                  </a:txBody>
                  <a:tcPr marL="65122" marR="65122" marT="0" marB="0"/>
                </a:tc>
              </a:tr>
              <a:tr h="1119747">
                <a:tc>
                  <a:txBody>
                    <a:bodyPr/>
                    <a:lstStyle/>
                    <a:p>
                      <a:pPr algn="l">
                        <a:lnSpc>
                          <a:spcPct val="150000"/>
                        </a:lnSpc>
                        <a:spcAft>
                          <a:spcPts val="0"/>
                        </a:spcAft>
                      </a:pPr>
                      <a:r>
                        <a:rPr lang="en-US" altLang="zh-CN" sz="2000" b="1" kern="100" dirty="0" smtClean="0">
                          <a:effectLst/>
                          <a:latin typeface="微软雅黑" pitchFamily="34" charset="-122"/>
                          <a:ea typeface="微软雅黑" pitchFamily="34" charset="-122"/>
                        </a:rPr>
                        <a:t>2. </a:t>
                      </a:r>
                      <a:r>
                        <a:rPr lang="zh-CN" sz="2000" b="1" kern="100" dirty="0" smtClean="0">
                          <a:effectLst/>
                          <a:latin typeface="微软雅黑" pitchFamily="34" charset="-122"/>
                          <a:ea typeface="微软雅黑" pitchFamily="34" charset="-122"/>
                        </a:rPr>
                        <a:t>教师教育（</a:t>
                      </a:r>
                      <a:r>
                        <a:rPr kumimoji="0" lang="zh-CN" sz="2000" b="1" kern="100" dirty="0">
                          <a:solidFill>
                            <a:schemeClr val="dk1"/>
                          </a:solidFill>
                          <a:effectLst/>
                          <a:latin typeface="微软雅黑" pitchFamily="34" charset="-122"/>
                          <a:ea typeface="微软雅黑" pitchFamily="34" charset="-122"/>
                          <a:cs typeface="+mn-cs"/>
                        </a:rPr>
                        <a:t>职</a:t>
                      </a:r>
                      <a:r>
                        <a:rPr lang="zh-CN" sz="2000" b="1" kern="100" dirty="0" smtClean="0">
                          <a:solidFill>
                            <a:schemeClr val="dk1"/>
                          </a:solidFill>
                          <a:effectLst/>
                          <a:latin typeface="微软雅黑" pitchFamily="34" charset="-122"/>
                          <a:ea typeface="微软雅黑" pitchFamily="34" charset="-122"/>
                          <a:cs typeface="+mn-cs"/>
                        </a:rPr>
                        <a:t>前、</a:t>
                      </a:r>
                      <a:endParaRPr lang="en-US" altLang="zh-CN" sz="2000" b="1" kern="100" dirty="0" smtClean="0">
                        <a:solidFill>
                          <a:schemeClr val="dk1"/>
                        </a:solidFill>
                        <a:effectLst/>
                        <a:latin typeface="微软雅黑" pitchFamily="34" charset="-122"/>
                        <a:ea typeface="微软雅黑" pitchFamily="34" charset="-122"/>
                        <a:cs typeface="+mn-cs"/>
                      </a:endParaRPr>
                    </a:p>
                    <a:p>
                      <a:pPr algn="l">
                        <a:lnSpc>
                          <a:spcPct val="150000"/>
                        </a:lnSpc>
                        <a:spcAft>
                          <a:spcPts val="0"/>
                        </a:spcAft>
                      </a:pPr>
                      <a:r>
                        <a:rPr lang="en-US" altLang="zh-CN" sz="2000" b="1" kern="100" dirty="0" smtClean="0">
                          <a:solidFill>
                            <a:schemeClr val="dk1"/>
                          </a:solidFill>
                          <a:effectLst/>
                          <a:latin typeface="微软雅黑" pitchFamily="34" charset="-122"/>
                          <a:ea typeface="微软雅黑" pitchFamily="34" charset="-122"/>
                          <a:cs typeface="+mn-cs"/>
                        </a:rPr>
                        <a:t>    </a:t>
                      </a:r>
                      <a:r>
                        <a:rPr lang="zh-CN" sz="2000" b="1" kern="100" dirty="0" smtClean="0">
                          <a:solidFill>
                            <a:schemeClr val="dk1"/>
                          </a:solidFill>
                          <a:effectLst/>
                          <a:latin typeface="微软雅黑" pitchFamily="34" charset="-122"/>
                          <a:ea typeface="微软雅黑" pitchFamily="34" charset="-122"/>
                          <a:cs typeface="+mn-cs"/>
                        </a:rPr>
                        <a:t>入职</a:t>
                      </a:r>
                      <a:r>
                        <a:rPr lang="zh-CN" sz="2000" b="1" kern="100" dirty="0" smtClean="0">
                          <a:effectLst/>
                          <a:latin typeface="微软雅黑" pitchFamily="34" charset="-122"/>
                          <a:ea typeface="微软雅黑" pitchFamily="34" charset="-122"/>
                        </a:rPr>
                        <a:t>和在职发展</a:t>
                      </a:r>
                      <a:r>
                        <a:rPr lang="zh-CN" sz="2000" b="1" kern="100" dirty="0">
                          <a:effectLst/>
                          <a:latin typeface="微软雅黑" pitchFamily="34" charset="-122"/>
                          <a:ea typeface="微软雅黑" pitchFamily="34" charset="-122"/>
                        </a:rPr>
                        <a:t>）</a:t>
                      </a:r>
                      <a:endParaRPr lang="zh-CN" sz="2000" b="1" kern="100" dirty="0">
                        <a:effectLst/>
                        <a:latin typeface="微软雅黑" pitchFamily="34" charset="-122"/>
                        <a:ea typeface="微软雅黑" pitchFamily="34" charset="-122"/>
                        <a:cs typeface="Times New Roman"/>
                      </a:endParaRPr>
                    </a:p>
                  </a:txBody>
                  <a:tcPr marL="65122" marR="65122" marT="0" marB="0"/>
                </a:tc>
                <a:tc>
                  <a:txBody>
                    <a:bodyPr/>
                    <a:lstStyle/>
                    <a:p>
                      <a:pPr algn="l">
                        <a:lnSpc>
                          <a:spcPct val="150000"/>
                        </a:lnSpc>
                        <a:spcAft>
                          <a:spcPts val="0"/>
                        </a:spcAft>
                      </a:pPr>
                      <a:r>
                        <a:rPr lang="zh-CN" sz="1800" b="0" kern="100" dirty="0">
                          <a:effectLst/>
                          <a:latin typeface="微软雅黑" pitchFamily="34" charset="-122"/>
                          <a:ea typeface="微软雅黑" pitchFamily="34" charset="-122"/>
                        </a:rPr>
                        <a:t>教师参与专业发展活动的情况（类型、时间、影响等）、教师的专业</a:t>
                      </a:r>
                      <a:r>
                        <a:rPr lang="zh-CN" sz="1800" b="0" kern="100" dirty="0">
                          <a:solidFill>
                            <a:schemeClr val="dk1"/>
                          </a:solidFill>
                          <a:effectLst/>
                          <a:latin typeface="微软雅黑" pitchFamily="34" charset="-122"/>
                          <a:ea typeface="微软雅黑" pitchFamily="34" charset="-122"/>
                          <a:cs typeface="+mn-cs"/>
                        </a:rPr>
                        <a:t>发展需要及阻碍因素、教师专业发展所得到的支持、入职教育、职前教育</a:t>
                      </a:r>
                    </a:p>
                  </a:txBody>
                  <a:tcPr marL="65122" marR="65122" marT="0" marB="0"/>
                </a:tc>
              </a:tr>
              <a:tr h="746498">
                <a:tc>
                  <a:txBody>
                    <a:bodyPr/>
                    <a:lstStyle/>
                    <a:p>
                      <a:pPr algn="l">
                        <a:lnSpc>
                          <a:spcPct val="150000"/>
                        </a:lnSpc>
                        <a:spcAft>
                          <a:spcPts val="0"/>
                        </a:spcAft>
                      </a:pPr>
                      <a:r>
                        <a:rPr lang="en-US" altLang="zh-CN" sz="2000" b="1" kern="100" dirty="0" smtClean="0">
                          <a:effectLst/>
                          <a:latin typeface="微软雅黑" pitchFamily="34" charset="-122"/>
                          <a:ea typeface="微软雅黑" pitchFamily="34" charset="-122"/>
                        </a:rPr>
                        <a:t>3. </a:t>
                      </a:r>
                      <a:r>
                        <a:rPr lang="zh-CN" sz="2000" b="1" kern="100" dirty="0" smtClean="0">
                          <a:effectLst/>
                          <a:latin typeface="微软雅黑" pitchFamily="34" charset="-122"/>
                          <a:ea typeface="微软雅黑" pitchFamily="34" charset="-122"/>
                        </a:rPr>
                        <a:t>教师</a:t>
                      </a:r>
                      <a:r>
                        <a:rPr lang="zh-CN" sz="2000" b="1" kern="100" dirty="0">
                          <a:effectLst/>
                          <a:latin typeface="微软雅黑" pitchFamily="34" charset="-122"/>
                          <a:ea typeface="微软雅黑" pitchFamily="34" charset="-122"/>
                        </a:rPr>
                        <a:t>的教学</a:t>
                      </a:r>
                      <a:r>
                        <a:rPr lang="zh-CN" sz="2000" b="1" kern="100" dirty="0" smtClean="0">
                          <a:effectLst/>
                          <a:latin typeface="微软雅黑" pitchFamily="34" charset="-122"/>
                          <a:ea typeface="微软雅黑" pitchFamily="34" charset="-122"/>
                        </a:rPr>
                        <a:t>信念</a:t>
                      </a:r>
                      <a:r>
                        <a:rPr lang="zh-CN" altLang="en-US" sz="2000" b="1" kern="100" dirty="0" smtClean="0">
                          <a:effectLst/>
                          <a:latin typeface="微软雅黑" pitchFamily="34" charset="-122"/>
                          <a:ea typeface="微软雅黑" pitchFamily="34" charset="-122"/>
                        </a:rPr>
                        <a:t>与</a:t>
                      </a:r>
                      <a:endParaRPr lang="en-US" altLang="zh-CN" sz="2000" b="1" kern="100" dirty="0" smtClean="0">
                        <a:effectLst/>
                        <a:latin typeface="微软雅黑" pitchFamily="34" charset="-122"/>
                        <a:ea typeface="微软雅黑" pitchFamily="34" charset="-122"/>
                      </a:endParaRPr>
                    </a:p>
                    <a:p>
                      <a:pPr algn="l">
                        <a:lnSpc>
                          <a:spcPct val="150000"/>
                        </a:lnSpc>
                        <a:spcAft>
                          <a:spcPts val="0"/>
                        </a:spcAft>
                      </a:pPr>
                      <a:r>
                        <a:rPr lang="en-US" altLang="zh-CN" sz="2000" b="1" kern="100" dirty="0" smtClean="0">
                          <a:effectLst/>
                          <a:latin typeface="微软雅黑" pitchFamily="34" charset="-122"/>
                          <a:ea typeface="微软雅黑" pitchFamily="34" charset="-122"/>
                        </a:rPr>
                        <a:t>    </a:t>
                      </a:r>
                      <a:r>
                        <a:rPr lang="zh-CN" sz="2000" b="1" kern="100" dirty="0" smtClean="0">
                          <a:effectLst/>
                          <a:latin typeface="微软雅黑" pitchFamily="34" charset="-122"/>
                          <a:ea typeface="微软雅黑" pitchFamily="34" charset="-122"/>
                        </a:rPr>
                        <a:t>实践</a:t>
                      </a:r>
                      <a:endParaRPr lang="zh-CN" sz="2000" b="1" kern="100" dirty="0">
                        <a:effectLst/>
                        <a:latin typeface="微软雅黑" pitchFamily="34" charset="-122"/>
                        <a:ea typeface="微软雅黑" pitchFamily="34" charset="-122"/>
                        <a:cs typeface="Times New Roman"/>
                      </a:endParaRPr>
                    </a:p>
                  </a:txBody>
                  <a:tcPr marL="65122" marR="65122" marT="0" marB="0"/>
                </a:tc>
                <a:tc>
                  <a:txBody>
                    <a:bodyPr/>
                    <a:lstStyle/>
                    <a:p>
                      <a:pPr algn="just">
                        <a:lnSpc>
                          <a:spcPct val="150000"/>
                        </a:lnSpc>
                        <a:spcAft>
                          <a:spcPts val="0"/>
                        </a:spcAft>
                      </a:pPr>
                      <a:r>
                        <a:rPr lang="zh-CN" sz="1800" b="0" kern="100" dirty="0">
                          <a:effectLst/>
                          <a:latin typeface="微软雅黑" pitchFamily="34" charset="-122"/>
                          <a:ea typeface="微软雅黑" pitchFamily="34" charset="-122"/>
                        </a:rPr>
                        <a:t>教师</a:t>
                      </a:r>
                      <a:r>
                        <a:rPr lang="zh-CN" sz="1800" b="0" kern="100" dirty="0">
                          <a:solidFill>
                            <a:schemeClr val="dk1"/>
                          </a:solidFill>
                          <a:effectLst/>
                          <a:latin typeface="微软雅黑" pitchFamily="34" charset="-122"/>
                          <a:ea typeface="微软雅黑" pitchFamily="34" charset="-122"/>
                          <a:cs typeface="+mn-cs"/>
                        </a:rPr>
                        <a:t>的教学信念、课堂教学实践、教师之间的合作、教师的工作态度、学生评估情况</a:t>
                      </a:r>
                    </a:p>
                  </a:txBody>
                  <a:tcPr marL="65122" marR="65122" marT="0" marB="0"/>
                </a:tc>
              </a:tr>
              <a:tr h="479892">
                <a:tc>
                  <a:txBody>
                    <a:bodyPr/>
                    <a:lstStyle/>
                    <a:p>
                      <a:pPr algn="l">
                        <a:lnSpc>
                          <a:spcPct val="150000"/>
                        </a:lnSpc>
                        <a:spcAft>
                          <a:spcPts val="0"/>
                        </a:spcAft>
                      </a:pPr>
                      <a:r>
                        <a:rPr lang="en-US" altLang="zh-CN" sz="2000" b="1" kern="100" dirty="0" smtClean="0">
                          <a:effectLst/>
                          <a:latin typeface="微软雅黑" pitchFamily="34" charset="-122"/>
                          <a:ea typeface="微软雅黑" pitchFamily="34" charset="-122"/>
                        </a:rPr>
                        <a:t>4. </a:t>
                      </a:r>
                      <a:r>
                        <a:rPr lang="zh-CN" sz="2000" b="1" kern="100" dirty="0" smtClean="0">
                          <a:effectLst/>
                          <a:latin typeface="微软雅黑" pitchFamily="34" charset="-122"/>
                          <a:ea typeface="微软雅黑" pitchFamily="34" charset="-122"/>
                        </a:rPr>
                        <a:t>对</a:t>
                      </a:r>
                      <a:r>
                        <a:rPr lang="zh-CN" sz="2000" b="1" kern="100" dirty="0">
                          <a:effectLst/>
                          <a:latin typeface="微软雅黑" pitchFamily="34" charset="-122"/>
                          <a:ea typeface="微软雅黑" pitchFamily="34" charset="-122"/>
                        </a:rPr>
                        <a:t>教师的评价与反馈</a:t>
                      </a:r>
                      <a:endParaRPr lang="zh-CN" sz="2000" b="1" kern="100" dirty="0">
                        <a:effectLst/>
                        <a:latin typeface="微软雅黑" pitchFamily="34" charset="-122"/>
                        <a:ea typeface="微软雅黑" pitchFamily="34" charset="-122"/>
                        <a:cs typeface="Times New Roman"/>
                      </a:endParaRPr>
                    </a:p>
                  </a:txBody>
                  <a:tcPr marL="65122" marR="65122" marT="0" marB="0"/>
                </a:tc>
                <a:tc>
                  <a:txBody>
                    <a:bodyPr/>
                    <a:lstStyle/>
                    <a:p>
                      <a:pPr algn="just">
                        <a:lnSpc>
                          <a:spcPct val="150000"/>
                        </a:lnSpc>
                        <a:spcAft>
                          <a:spcPts val="0"/>
                        </a:spcAft>
                      </a:pPr>
                      <a:r>
                        <a:rPr lang="zh-CN" sz="1800" b="0" kern="100" dirty="0">
                          <a:effectLst/>
                          <a:latin typeface="微软雅黑" pitchFamily="34" charset="-122"/>
                          <a:ea typeface="微软雅黑" pitchFamily="34" charset="-122"/>
                        </a:rPr>
                        <a:t>教师评价与反馈的标准、频率、效果、影响等</a:t>
                      </a:r>
                      <a:endParaRPr lang="zh-CN" sz="1800" b="0" kern="100" dirty="0">
                        <a:effectLst/>
                        <a:latin typeface="微软雅黑" pitchFamily="34" charset="-122"/>
                        <a:ea typeface="微软雅黑" pitchFamily="34" charset="-122"/>
                        <a:cs typeface="Times New Roman"/>
                      </a:endParaRPr>
                    </a:p>
                  </a:txBody>
                  <a:tcPr marL="65122" marR="65122" marT="0" marB="0"/>
                </a:tc>
              </a:tr>
              <a:tr h="748812">
                <a:tc>
                  <a:txBody>
                    <a:bodyPr/>
                    <a:lstStyle/>
                    <a:p>
                      <a:pPr algn="l">
                        <a:lnSpc>
                          <a:spcPct val="150000"/>
                        </a:lnSpc>
                        <a:spcAft>
                          <a:spcPts val="0"/>
                        </a:spcAft>
                      </a:pPr>
                      <a:r>
                        <a:rPr lang="en-US" altLang="zh-CN" sz="2000" b="1" kern="100" dirty="0" smtClean="0">
                          <a:effectLst/>
                          <a:latin typeface="微软雅黑" pitchFamily="34" charset="-122"/>
                          <a:ea typeface="微软雅黑" pitchFamily="34" charset="-122"/>
                        </a:rPr>
                        <a:t>5. </a:t>
                      </a:r>
                      <a:r>
                        <a:rPr lang="zh-CN" sz="2000" b="1" kern="100" dirty="0" smtClean="0">
                          <a:effectLst/>
                          <a:latin typeface="微软雅黑" pitchFamily="34" charset="-122"/>
                          <a:ea typeface="微软雅黑" pitchFamily="34" charset="-122"/>
                        </a:rPr>
                        <a:t>学校</a:t>
                      </a:r>
                      <a:r>
                        <a:rPr lang="zh-CN" sz="2000" b="1" kern="100" dirty="0">
                          <a:effectLst/>
                          <a:latin typeface="微软雅黑" pitchFamily="34" charset="-122"/>
                          <a:ea typeface="微软雅黑" pitchFamily="34" charset="-122"/>
                        </a:rPr>
                        <a:t>氛围</a:t>
                      </a:r>
                      <a:r>
                        <a:rPr lang="zh-CN" sz="2000" b="1" kern="100" dirty="0" smtClean="0">
                          <a:effectLst/>
                          <a:latin typeface="微软雅黑" pitchFamily="34" charset="-122"/>
                          <a:ea typeface="微软雅黑" pitchFamily="34" charset="-122"/>
                        </a:rPr>
                        <a:t>和</a:t>
                      </a:r>
                      <a:r>
                        <a:rPr lang="zh-CN" altLang="en-US" sz="2000" b="1" kern="100" dirty="0" smtClean="0">
                          <a:effectLst/>
                          <a:latin typeface="微软雅黑" pitchFamily="34" charset="-122"/>
                          <a:ea typeface="微软雅黑" pitchFamily="34" charset="-122"/>
                        </a:rPr>
                        <a:t>支持</a:t>
                      </a:r>
                      <a:endParaRPr lang="zh-CN" sz="2000" b="1" kern="100" dirty="0">
                        <a:effectLst/>
                        <a:latin typeface="微软雅黑" pitchFamily="34" charset="-122"/>
                        <a:ea typeface="微软雅黑" pitchFamily="34" charset="-122"/>
                        <a:cs typeface="Times New Roman"/>
                      </a:endParaRPr>
                    </a:p>
                  </a:txBody>
                  <a:tcPr marL="65122" marR="65122" marT="0" marB="0"/>
                </a:tc>
                <a:tc>
                  <a:txBody>
                    <a:bodyPr/>
                    <a:lstStyle/>
                    <a:p>
                      <a:pPr algn="just">
                        <a:lnSpc>
                          <a:spcPct val="150000"/>
                        </a:lnSpc>
                        <a:spcAft>
                          <a:spcPts val="0"/>
                        </a:spcAft>
                      </a:pPr>
                      <a:r>
                        <a:rPr lang="zh-CN" sz="1800" b="0" kern="100" dirty="0">
                          <a:effectLst/>
                          <a:latin typeface="微软雅黑" pitchFamily="34" charset="-122"/>
                          <a:ea typeface="微软雅黑" pitchFamily="34" charset="-122"/>
                        </a:rPr>
                        <a:t>学校</a:t>
                      </a:r>
                      <a:r>
                        <a:rPr lang="zh-CN" sz="1800" b="0" kern="100" dirty="0">
                          <a:solidFill>
                            <a:schemeClr val="dk1"/>
                          </a:solidFill>
                          <a:effectLst/>
                          <a:latin typeface="微软雅黑" pitchFamily="34" charset="-122"/>
                          <a:ea typeface="微软雅黑" pitchFamily="34" charset="-122"/>
                          <a:cs typeface="+mn-cs"/>
                        </a:rPr>
                        <a:t>纪律、师生关系、教师的工作时间</a:t>
                      </a:r>
                      <a:r>
                        <a:rPr lang="zh-CN" sz="1800" b="0" kern="100" dirty="0" smtClean="0">
                          <a:solidFill>
                            <a:schemeClr val="dk1"/>
                          </a:solidFill>
                          <a:effectLst/>
                          <a:latin typeface="微软雅黑" pitchFamily="34" charset="-122"/>
                          <a:ea typeface="微软雅黑" pitchFamily="34" charset="-122"/>
                          <a:cs typeface="+mn-cs"/>
                        </a:rPr>
                        <a:t>、教师</a:t>
                      </a:r>
                      <a:r>
                        <a:rPr lang="zh-CN" sz="1800" b="0" kern="100" dirty="0">
                          <a:solidFill>
                            <a:schemeClr val="dk1"/>
                          </a:solidFill>
                          <a:effectLst/>
                          <a:latin typeface="微软雅黑" pitchFamily="34" charset="-122"/>
                          <a:ea typeface="微软雅黑" pitchFamily="34" charset="-122"/>
                          <a:cs typeface="+mn-cs"/>
                        </a:rPr>
                        <a:t>与家长的关系、家长与学校的</a:t>
                      </a:r>
                      <a:r>
                        <a:rPr lang="zh-CN" sz="1800" b="0" kern="100" dirty="0" smtClean="0">
                          <a:solidFill>
                            <a:schemeClr val="dk1"/>
                          </a:solidFill>
                          <a:effectLst/>
                          <a:latin typeface="微软雅黑" pitchFamily="34" charset="-122"/>
                          <a:ea typeface="微软雅黑" pitchFamily="34" charset="-122"/>
                          <a:cs typeface="+mn-cs"/>
                        </a:rPr>
                        <a:t>关系</a:t>
                      </a:r>
                      <a:endParaRPr lang="zh-CN" sz="1800" b="0" kern="100" dirty="0">
                        <a:solidFill>
                          <a:schemeClr val="dk1"/>
                        </a:solidFill>
                        <a:effectLst/>
                        <a:latin typeface="微软雅黑" pitchFamily="34" charset="-122"/>
                        <a:ea typeface="微软雅黑" pitchFamily="34" charset="-122"/>
                        <a:cs typeface="+mn-cs"/>
                      </a:endParaRPr>
                    </a:p>
                  </a:txBody>
                  <a:tcPr marL="65122" marR="65122" marT="0" marB="0"/>
                </a:tc>
              </a:tr>
              <a:tr h="986473">
                <a:tc>
                  <a:txBody>
                    <a:bodyPr/>
                    <a:lstStyle/>
                    <a:p>
                      <a:pPr algn="l">
                        <a:lnSpc>
                          <a:spcPct val="150000"/>
                        </a:lnSpc>
                        <a:spcAft>
                          <a:spcPts val="0"/>
                        </a:spcAft>
                      </a:pPr>
                      <a:r>
                        <a:rPr lang="en-US" altLang="zh-CN" sz="2000" b="1" kern="100" dirty="0" smtClean="0">
                          <a:effectLst/>
                          <a:latin typeface="微软雅黑" pitchFamily="34" charset="-122"/>
                          <a:ea typeface="微软雅黑" pitchFamily="34" charset="-122"/>
                        </a:rPr>
                        <a:t>6.</a:t>
                      </a:r>
                      <a:r>
                        <a:rPr lang="en-US" altLang="zh-CN" sz="2000" b="1" kern="100" baseline="0" dirty="0" smtClean="0">
                          <a:effectLst/>
                          <a:latin typeface="微软雅黑" pitchFamily="34" charset="-122"/>
                          <a:ea typeface="微软雅黑" pitchFamily="34" charset="-122"/>
                        </a:rPr>
                        <a:t> </a:t>
                      </a:r>
                      <a:r>
                        <a:rPr lang="zh-CN" altLang="en-US" sz="2000" b="1" kern="100" baseline="0" dirty="0" smtClean="0">
                          <a:effectLst/>
                          <a:latin typeface="微软雅黑" pitchFamily="34" charset="-122"/>
                          <a:ea typeface="微软雅黑" pitchFamily="34" charset="-122"/>
                        </a:rPr>
                        <a:t>校长领导力培养，</a:t>
                      </a:r>
                      <a:r>
                        <a:rPr lang="zh-CN" sz="2000" b="1" kern="100" dirty="0" smtClean="0">
                          <a:effectLst/>
                          <a:latin typeface="微软雅黑" pitchFamily="34" charset="-122"/>
                          <a:ea typeface="微软雅黑" pitchFamily="34" charset="-122"/>
                        </a:rPr>
                        <a:t>学校</a:t>
                      </a:r>
                      <a:r>
                        <a:rPr lang="zh-CN" sz="2000" b="1" kern="100" dirty="0">
                          <a:effectLst/>
                          <a:latin typeface="微软雅黑" pitchFamily="34" charset="-122"/>
                          <a:ea typeface="微软雅黑" pitchFamily="34" charset="-122"/>
                        </a:rPr>
                        <a:t>领导力与管理风格</a:t>
                      </a:r>
                      <a:endParaRPr lang="zh-CN" sz="2000" b="1" kern="100" dirty="0">
                        <a:effectLst/>
                        <a:latin typeface="微软雅黑" pitchFamily="34" charset="-122"/>
                        <a:ea typeface="微软雅黑" pitchFamily="34" charset="-122"/>
                        <a:cs typeface="Times New Roman"/>
                      </a:endParaRPr>
                    </a:p>
                  </a:txBody>
                  <a:tcPr marL="65122" marR="65122" marT="0" marB="0"/>
                </a:tc>
                <a:tc>
                  <a:txBody>
                    <a:bodyPr/>
                    <a:lstStyle/>
                    <a:p>
                      <a:pPr algn="l">
                        <a:lnSpc>
                          <a:spcPct val="150000"/>
                        </a:lnSpc>
                        <a:spcAft>
                          <a:spcPts val="0"/>
                        </a:spcAft>
                      </a:pPr>
                      <a:r>
                        <a:rPr lang="zh-CN" altLang="en-US" sz="1800" b="0" kern="100" dirty="0" smtClean="0">
                          <a:effectLst/>
                          <a:latin typeface="微软雅黑" pitchFamily="34" charset="-122"/>
                          <a:ea typeface="微软雅黑" pitchFamily="34" charset="-122"/>
                        </a:rPr>
                        <a:t>校长专业发展情况，</a:t>
                      </a:r>
                      <a:r>
                        <a:rPr lang="zh-CN" sz="1800" b="0" kern="100" dirty="0" smtClean="0">
                          <a:solidFill>
                            <a:schemeClr val="dk1"/>
                          </a:solidFill>
                          <a:effectLst/>
                          <a:latin typeface="微软雅黑" pitchFamily="34" charset="-122"/>
                          <a:ea typeface="微软雅黑" pitchFamily="34" charset="-122"/>
                          <a:cs typeface="+mn-cs"/>
                        </a:rPr>
                        <a:t>学校</a:t>
                      </a:r>
                      <a:r>
                        <a:rPr lang="zh-CN" altLang="en-US" sz="1800" b="0" kern="100" dirty="0" smtClean="0">
                          <a:solidFill>
                            <a:schemeClr val="dk1"/>
                          </a:solidFill>
                          <a:effectLst/>
                          <a:latin typeface="微软雅黑" pitchFamily="34" charset="-122"/>
                          <a:ea typeface="微软雅黑" pitchFamily="34" charset="-122"/>
                          <a:cs typeface="+mn-cs"/>
                        </a:rPr>
                        <a:t>的</a:t>
                      </a:r>
                      <a:r>
                        <a:rPr lang="zh-CN" sz="1800" b="0" kern="100" dirty="0" smtClean="0">
                          <a:solidFill>
                            <a:schemeClr val="dk1"/>
                          </a:solidFill>
                          <a:effectLst/>
                          <a:latin typeface="微软雅黑" pitchFamily="34" charset="-122"/>
                          <a:ea typeface="微软雅黑" pitchFamily="34" charset="-122"/>
                          <a:cs typeface="+mn-cs"/>
                        </a:rPr>
                        <a:t>资源、</a:t>
                      </a:r>
                      <a:r>
                        <a:rPr lang="zh-CN" altLang="en-US" sz="1800" b="0" kern="100" dirty="0" smtClean="0">
                          <a:solidFill>
                            <a:schemeClr val="dk1"/>
                          </a:solidFill>
                          <a:effectLst/>
                          <a:latin typeface="微软雅黑" pitchFamily="34" charset="-122"/>
                          <a:ea typeface="微软雅黑" pitchFamily="34" charset="-122"/>
                          <a:cs typeface="+mn-cs"/>
                        </a:rPr>
                        <a:t>校长的办学</a:t>
                      </a:r>
                      <a:r>
                        <a:rPr lang="zh-CN" sz="1800" b="0" kern="100" dirty="0" smtClean="0">
                          <a:solidFill>
                            <a:schemeClr val="dk1"/>
                          </a:solidFill>
                          <a:effectLst/>
                          <a:latin typeface="微软雅黑" pitchFamily="34" charset="-122"/>
                          <a:ea typeface="微软雅黑" pitchFamily="34" charset="-122"/>
                          <a:cs typeface="+mn-cs"/>
                        </a:rPr>
                        <a:t>自主权、</a:t>
                      </a:r>
                      <a:r>
                        <a:rPr lang="zh-CN" altLang="en-US" sz="1800" b="0" kern="100" dirty="0" smtClean="0">
                          <a:solidFill>
                            <a:schemeClr val="dk1"/>
                          </a:solidFill>
                          <a:effectLst/>
                          <a:latin typeface="微软雅黑" pitchFamily="34" charset="-122"/>
                          <a:ea typeface="微软雅黑" pitchFamily="34" charset="-122"/>
                          <a:cs typeface="+mn-cs"/>
                        </a:rPr>
                        <a:t>对教师专业发展的</a:t>
                      </a:r>
                      <a:r>
                        <a:rPr lang="zh-CN" sz="1800" b="0" kern="100" dirty="0" smtClean="0">
                          <a:solidFill>
                            <a:schemeClr val="dk1"/>
                          </a:solidFill>
                          <a:effectLst/>
                          <a:latin typeface="微软雅黑" pitchFamily="34" charset="-122"/>
                          <a:ea typeface="微软雅黑" pitchFamily="34" charset="-122"/>
                          <a:cs typeface="+mn-cs"/>
                        </a:rPr>
                        <a:t>领导、</a:t>
                      </a:r>
                      <a:r>
                        <a:rPr lang="zh-CN" altLang="en-US" sz="1800" b="0" kern="100" dirty="0" smtClean="0">
                          <a:solidFill>
                            <a:schemeClr val="dk1"/>
                          </a:solidFill>
                          <a:effectLst/>
                          <a:latin typeface="微软雅黑" pitchFamily="34" charset="-122"/>
                          <a:ea typeface="微软雅黑" pitchFamily="34" charset="-122"/>
                          <a:cs typeface="+mn-cs"/>
                        </a:rPr>
                        <a:t>对课程教学的</a:t>
                      </a:r>
                      <a:r>
                        <a:rPr lang="zh-CN" sz="1800" b="0" kern="100" dirty="0" smtClean="0">
                          <a:solidFill>
                            <a:schemeClr val="dk1"/>
                          </a:solidFill>
                          <a:effectLst/>
                          <a:latin typeface="微软雅黑" pitchFamily="34" charset="-122"/>
                          <a:ea typeface="微软雅黑" pitchFamily="34" charset="-122"/>
                          <a:cs typeface="+mn-cs"/>
                        </a:rPr>
                        <a:t>领导</a:t>
                      </a:r>
                      <a:r>
                        <a:rPr lang="zh-CN" altLang="en-US" sz="1800" b="0" kern="100" dirty="0" smtClean="0">
                          <a:solidFill>
                            <a:schemeClr val="dk1"/>
                          </a:solidFill>
                          <a:effectLst/>
                          <a:latin typeface="微软雅黑" pitchFamily="34" charset="-122"/>
                          <a:ea typeface="微软雅黑" pitchFamily="34" charset="-122"/>
                          <a:cs typeface="+mn-cs"/>
                        </a:rPr>
                        <a:t>，等等</a:t>
                      </a:r>
                      <a:endParaRPr lang="zh-CN" sz="1800" b="0" kern="100" dirty="0">
                        <a:solidFill>
                          <a:schemeClr val="dk1"/>
                        </a:solidFill>
                        <a:effectLst/>
                        <a:latin typeface="微软雅黑" pitchFamily="34" charset="-122"/>
                        <a:ea typeface="微软雅黑" pitchFamily="34" charset="-122"/>
                        <a:cs typeface="+mn-cs"/>
                      </a:endParaRPr>
                    </a:p>
                  </a:txBody>
                  <a:tcPr marL="65122" marR="65122" marT="0" marB="0"/>
                </a:tc>
              </a:tr>
            </a:tbl>
          </a:graphicData>
        </a:graphic>
      </p:graphicFrame>
      <p:sp>
        <p:nvSpPr>
          <p:cNvPr id="6"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8"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54</a:t>
            </a:fld>
            <a:endParaRPr lang="ko-KR" altLang="en-US" sz="1600">
              <a:solidFill>
                <a:prstClr val="black"/>
              </a:solidFill>
              <a:latin typeface="Arial" pitchFamily="34" charset="0"/>
              <a:cs typeface="Arial" pitchFamily="34" charset="0"/>
            </a:endParaRPr>
          </a:p>
        </p:txBody>
      </p:sp>
      <p:pic>
        <p:nvPicPr>
          <p:cNvPr id="9" name="내용 개체 틀 19" descr="calculator.png"/>
          <p:cNvPicPr>
            <a:picLocks noChangeAspect="1"/>
          </p:cNvPicPr>
          <p:nvPr/>
        </p:nvPicPr>
        <p:blipFill>
          <a:blip r:embed="rId2"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10" name="평행 사변형 11"/>
          <p:cNvSpPr/>
          <p:nvPr/>
        </p:nvSpPr>
        <p:spPr>
          <a:xfrm>
            <a:off x="-540568" y="0"/>
            <a:ext cx="9684568"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11" name="평행 사변형 12"/>
          <p:cNvSpPr/>
          <p:nvPr/>
        </p:nvSpPr>
        <p:spPr>
          <a:xfrm>
            <a:off x="-790148" y="3308"/>
            <a:ext cx="1359768"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latin typeface="Arial" panose="020B0604020202020204" pitchFamily="34" charset="0"/>
              <a:cs typeface="Arial" pitchFamily="34" charset="0"/>
            </a:endParaRPr>
          </a:p>
        </p:txBody>
      </p:sp>
      <p:sp>
        <p:nvSpPr>
          <p:cNvPr id="12" name="제목 31"/>
          <p:cNvSpPr txBox="1">
            <a:spLocks/>
          </p:cNvSpPr>
          <p:nvPr/>
        </p:nvSpPr>
        <p:spPr>
          <a:xfrm>
            <a:off x="827584" y="29144"/>
            <a:ext cx="6552728"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en-US" altLang="zh-CN" sz="3600" dirty="0" smtClean="0">
                <a:latin typeface="黑体" panose="02010609060101010101" pitchFamily="49" charset="-122"/>
                <a:ea typeface="黑体" panose="02010609060101010101" pitchFamily="49" charset="-122"/>
              </a:rPr>
              <a:t>TALIS</a:t>
            </a:r>
            <a:r>
              <a:rPr lang="en-US" altLang="zh-CN" sz="3600" dirty="0">
                <a:latin typeface="黑体" panose="02010609060101010101" pitchFamily="49" charset="-122"/>
                <a:ea typeface="黑体" panose="02010609060101010101" pitchFamily="49" charset="-122"/>
              </a:rPr>
              <a:t> </a:t>
            </a:r>
            <a:r>
              <a:rPr lang="en-US" altLang="zh-CN" sz="3600" dirty="0" smtClean="0">
                <a:latin typeface="黑体" panose="02010609060101010101" pitchFamily="49" charset="-122"/>
                <a:ea typeface="黑体" panose="02010609060101010101" pitchFamily="49" charset="-122"/>
              </a:rPr>
              <a:t>2013</a:t>
            </a:r>
            <a:r>
              <a:rPr lang="zh-CN" altLang="en-US" sz="3600" dirty="0" smtClean="0">
                <a:latin typeface="黑体" panose="02010609060101010101" pitchFamily="49" charset="-122"/>
                <a:ea typeface="黑体" panose="02010609060101010101" pitchFamily="49" charset="-122"/>
              </a:rPr>
              <a:t>基本框架</a:t>
            </a:r>
            <a:endParaRPr lang="ko-KR" altLang="en-US" sz="3600" dirty="0">
              <a:latin typeface="黑体" panose="02010609060101010101" pitchFamily="49" charset="-122"/>
            </a:endParaRPr>
          </a:p>
        </p:txBody>
      </p:sp>
    </p:spTree>
    <p:extLst>
      <p:ext uri="{BB962C8B-B14F-4D97-AF65-F5344CB8AC3E}">
        <p14:creationId xmlns:p14="http://schemas.microsoft.com/office/powerpoint/2010/main" xmlns="" val="14231092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8" name="TextBox 2"/>
          <p:cNvSpPr txBox="1"/>
          <p:nvPr/>
        </p:nvSpPr>
        <p:spPr>
          <a:xfrm>
            <a:off x="7956370" y="188640"/>
            <a:ext cx="1008118" cy="3684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50" dirty="0" smtClean="0">
                <a:solidFill>
                  <a:prstClr val="white"/>
                </a:solidFill>
                <a:latin typeface="Arial" panose="020B0604020202020204" pitchFamily="34" charset="0"/>
                <a:cs typeface="Arial" pitchFamily="34" charset="0"/>
              </a:rPr>
              <a:t>Fig II.3.3</a:t>
            </a:r>
            <a:endParaRPr lang="en-GB" sz="1050" dirty="0">
              <a:solidFill>
                <a:prstClr val="white"/>
              </a:solidFill>
              <a:latin typeface="Arial" pitchFamily="34" charset="0"/>
              <a:cs typeface="Arial" pitchFamily="34" charset="0"/>
            </a:endParaRPr>
          </a:p>
        </p:txBody>
      </p:sp>
      <p:sp>
        <p:nvSpPr>
          <p:cNvPr id="9"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55</a:t>
            </a:fld>
            <a:endParaRPr lang="ko-KR" altLang="en-US" sz="1600">
              <a:solidFill>
                <a:prstClr val="black"/>
              </a:solidFill>
              <a:latin typeface="Arial" pitchFamily="34" charset="0"/>
              <a:cs typeface="Arial" pitchFamily="34" charset="0"/>
            </a:endParaRPr>
          </a:p>
        </p:txBody>
      </p:sp>
      <p:pic>
        <p:nvPicPr>
          <p:cNvPr id="10" name="내용 개체 틀 19" descr="calculator.png"/>
          <p:cNvPicPr>
            <a:picLocks noChangeAspect="1"/>
          </p:cNvPicPr>
          <p:nvPr/>
        </p:nvPicPr>
        <p:blipFill>
          <a:blip r:embed="rId2"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11" name="평행 사변형 10"/>
          <p:cNvSpPr/>
          <p:nvPr/>
        </p:nvSpPr>
        <p:spPr>
          <a:xfrm>
            <a:off x="-180528" y="0"/>
            <a:ext cx="9289032"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2" name="평행 사변형 11"/>
          <p:cNvSpPr/>
          <p:nvPr/>
        </p:nvSpPr>
        <p:spPr>
          <a:xfrm>
            <a:off x="-540568" y="0"/>
            <a:ext cx="9684568"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13" name="평행 사변형 12"/>
          <p:cNvSpPr/>
          <p:nvPr/>
        </p:nvSpPr>
        <p:spPr>
          <a:xfrm>
            <a:off x="-843817" y="-7152"/>
            <a:ext cx="1359768"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5" name="제목 31"/>
          <p:cNvSpPr txBox="1">
            <a:spLocks/>
          </p:cNvSpPr>
          <p:nvPr/>
        </p:nvSpPr>
        <p:spPr>
          <a:xfrm>
            <a:off x="827584" y="29144"/>
            <a:ext cx="6552728"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zh-CN" sz="3600" dirty="0" smtClean="0">
                <a:latin typeface="黑体" panose="02010609060101010101" pitchFamily="49" charset="-122"/>
                <a:ea typeface="黑体" panose="02010609060101010101" pitchFamily="49" charset="-122"/>
              </a:rPr>
              <a:t>上海</a:t>
            </a:r>
            <a:r>
              <a:rPr lang="en-US" altLang="zh-CN" sz="3600" dirty="0">
                <a:latin typeface="黑体" panose="02010609060101010101" pitchFamily="49" charset="-122"/>
                <a:ea typeface="黑体" panose="02010609060101010101" pitchFamily="49" charset="-122"/>
              </a:rPr>
              <a:t>TALIS</a:t>
            </a:r>
            <a:r>
              <a:rPr lang="zh-CN" altLang="zh-CN" sz="3600" dirty="0">
                <a:latin typeface="黑体" panose="02010609060101010101" pitchFamily="49" charset="-122"/>
                <a:ea typeface="黑体" panose="02010609060101010101" pitchFamily="49" charset="-122"/>
              </a:rPr>
              <a:t>项目</a:t>
            </a:r>
            <a:r>
              <a:rPr lang="zh-CN" altLang="zh-CN" sz="3600" dirty="0" smtClean="0">
                <a:latin typeface="黑体" panose="02010609060101010101" pitchFamily="49" charset="-122"/>
                <a:ea typeface="黑体" panose="02010609060101010101" pitchFamily="49" charset="-122"/>
              </a:rPr>
              <a:t>架构</a:t>
            </a:r>
            <a:endParaRPr lang="ko-KR" altLang="en-US" sz="3600" dirty="0">
              <a:solidFill>
                <a:prstClr val="white"/>
              </a:solidFill>
              <a:latin typeface="黑体" panose="02010609060101010101" pitchFamily="49" charset="-122"/>
              <a:cs typeface="Arial" pitchFamily="34" charset="0"/>
            </a:endParaRPr>
          </a:p>
        </p:txBody>
      </p:sp>
      <p:grpSp>
        <p:nvGrpSpPr>
          <p:cNvPr id="16" name="组合 15"/>
          <p:cNvGrpSpPr/>
          <p:nvPr/>
        </p:nvGrpSpPr>
        <p:grpSpPr bwMode="auto">
          <a:xfrm>
            <a:off x="190845" y="1271420"/>
            <a:ext cx="7546959" cy="4791290"/>
            <a:chOff x="-2209" y="0"/>
            <a:chExt cx="52494" cy="31834"/>
          </a:xfrm>
        </p:grpSpPr>
        <p:sp>
          <p:nvSpPr>
            <p:cNvPr id="17" name="圆角矩形 16"/>
            <p:cNvSpPr>
              <a:spLocks noChangeArrowheads="1"/>
            </p:cNvSpPr>
            <p:nvPr/>
          </p:nvSpPr>
          <p:spPr bwMode="auto">
            <a:xfrm>
              <a:off x="4572" y="0"/>
              <a:ext cx="42274" cy="2727"/>
            </a:xfrm>
            <a:prstGeom prst="roundRect">
              <a:avLst>
                <a:gd name="adj" fmla="val 16667"/>
              </a:avLst>
            </a:prstGeom>
            <a:solidFill>
              <a:srgbClr val="FFFFFF"/>
            </a:solidFill>
            <a:ln w="3175">
              <a:solidFill>
                <a:srgbClr val="000000"/>
              </a:solidFill>
              <a:round/>
              <a:headEnd/>
              <a:tailEnd/>
            </a:ln>
          </p:spPr>
          <p:txBody>
            <a:bodyPr vert="horz" wrap="square" lIns="91440" tIns="45720" rIns="91440" bIns="45720" numCol="1" anchor="ctr" anchorCtr="0" compatLnSpc="1">
              <a:prstTxWarp prst="textNoShape">
                <a:avLst/>
              </a:prstTxWarp>
            </a:bodyPr>
            <a:lstStyle/>
            <a:p>
              <a:pPr algn="ctr" fontAlgn="base">
                <a:spcAft>
                  <a:spcPts val="0"/>
                </a:spcAft>
              </a:pPr>
              <a:r>
                <a:rPr lang="zh-CN" b="1" kern="1200" dirty="0">
                  <a:solidFill>
                    <a:srgbClr val="000000"/>
                  </a:solidFill>
                  <a:effectLst/>
                  <a:latin typeface="微软雅黑" pitchFamily="34" charset="-122"/>
                  <a:ea typeface="微软雅黑" pitchFamily="34" charset="-122"/>
                  <a:cs typeface="Times New Roman"/>
                </a:rPr>
                <a:t>上海</a:t>
              </a:r>
              <a:r>
                <a:rPr lang="en-US" b="1" kern="1200" dirty="0">
                  <a:solidFill>
                    <a:srgbClr val="000000"/>
                  </a:solidFill>
                  <a:effectLst/>
                  <a:latin typeface="微软雅黑" pitchFamily="34" charset="-122"/>
                  <a:ea typeface="微软雅黑" pitchFamily="34" charset="-122"/>
                  <a:cs typeface="Times New Roman"/>
                </a:rPr>
                <a:t>TALIS</a:t>
              </a:r>
              <a:r>
                <a:rPr lang="zh-CN" b="1" kern="1200" dirty="0">
                  <a:solidFill>
                    <a:srgbClr val="000000"/>
                  </a:solidFill>
                  <a:effectLst/>
                  <a:latin typeface="微软雅黑" pitchFamily="34" charset="-122"/>
                  <a:ea typeface="微软雅黑" pitchFamily="34" charset="-122"/>
                  <a:cs typeface="Times New Roman"/>
                </a:rPr>
                <a:t>项目领导小组</a:t>
              </a:r>
              <a:endParaRPr lang="zh-CN" dirty="0">
                <a:effectLst/>
                <a:latin typeface="微软雅黑" pitchFamily="34" charset="-122"/>
                <a:ea typeface="微软雅黑" pitchFamily="34" charset="-122"/>
                <a:cs typeface="宋体"/>
              </a:endParaRPr>
            </a:p>
          </p:txBody>
        </p:sp>
        <p:sp>
          <p:nvSpPr>
            <p:cNvPr id="18" name="圆角矩形 17"/>
            <p:cNvSpPr>
              <a:spLocks noChangeArrowheads="1"/>
            </p:cNvSpPr>
            <p:nvPr/>
          </p:nvSpPr>
          <p:spPr bwMode="auto">
            <a:xfrm>
              <a:off x="24257" y="4762"/>
              <a:ext cx="14601" cy="5096"/>
            </a:xfrm>
            <a:prstGeom prst="roundRect">
              <a:avLst>
                <a:gd name="adj" fmla="val 16667"/>
              </a:avLst>
            </a:prstGeom>
            <a:solidFill>
              <a:srgbClr val="FFFFFF"/>
            </a:solidFill>
            <a:ln w="3175">
              <a:solidFill>
                <a:srgbClr val="000000"/>
              </a:solidFill>
              <a:round/>
              <a:headEnd/>
              <a:tailEnd/>
            </a:ln>
          </p:spPr>
          <p:txBody>
            <a:bodyPr vert="horz" wrap="square" lIns="91440" tIns="45720" rIns="91440" bIns="45720" numCol="1" anchor="ctr" anchorCtr="0" compatLnSpc="1">
              <a:prstTxWarp prst="textNoShape">
                <a:avLst/>
              </a:prstTxWarp>
            </a:bodyPr>
            <a:lstStyle/>
            <a:p>
              <a:pPr algn="ctr" fontAlgn="base">
                <a:spcAft>
                  <a:spcPts val="0"/>
                </a:spcAft>
              </a:pPr>
              <a:r>
                <a:rPr lang="zh-CN" sz="1400" b="1" kern="1200" dirty="0">
                  <a:solidFill>
                    <a:srgbClr val="000000"/>
                  </a:solidFill>
                  <a:effectLst/>
                  <a:latin typeface="微软雅黑" pitchFamily="34" charset="-122"/>
                  <a:ea typeface="微软雅黑" pitchFamily="34" charset="-122"/>
                  <a:cs typeface="Times New Roman"/>
                </a:rPr>
                <a:t>上海</a:t>
              </a:r>
              <a:r>
                <a:rPr lang="en-US" sz="1400" b="1" kern="1200" dirty="0">
                  <a:solidFill>
                    <a:srgbClr val="000000"/>
                  </a:solidFill>
                  <a:effectLst/>
                  <a:latin typeface="微软雅黑" pitchFamily="34" charset="-122"/>
                  <a:ea typeface="微软雅黑" pitchFamily="34" charset="-122"/>
                  <a:cs typeface="Times New Roman"/>
                </a:rPr>
                <a:t>TALIS</a:t>
              </a:r>
              <a:r>
                <a:rPr lang="zh-CN" sz="1400" b="1" kern="1200" dirty="0">
                  <a:solidFill>
                    <a:srgbClr val="000000"/>
                  </a:solidFill>
                  <a:effectLst/>
                  <a:latin typeface="微软雅黑" pitchFamily="34" charset="-122"/>
                  <a:ea typeface="微软雅黑" pitchFamily="34" charset="-122"/>
                  <a:cs typeface="Times New Roman"/>
                </a:rPr>
                <a:t>项目秘书处</a:t>
              </a:r>
              <a:r>
                <a:rPr lang="en-US" sz="1400" b="1" kern="1200" dirty="0">
                  <a:solidFill>
                    <a:srgbClr val="000000"/>
                  </a:solidFill>
                  <a:effectLst/>
                  <a:latin typeface="微软雅黑" pitchFamily="34" charset="-122"/>
                  <a:ea typeface="微软雅黑" pitchFamily="34" charset="-122"/>
                  <a:cs typeface="Times New Roman"/>
                </a:rPr>
                <a:t>/</a:t>
              </a:r>
              <a:r>
                <a:rPr lang="zh-CN" sz="1400" b="1" kern="1200" dirty="0">
                  <a:solidFill>
                    <a:srgbClr val="000000"/>
                  </a:solidFill>
                  <a:effectLst/>
                  <a:latin typeface="微软雅黑" pitchFamily="34" charset="-122"/>
                  <a:ea typeface="微软雅黑" pitchFamily="34" charset="-122"/>
                  <a:cs typeface="Times New Roman"/>
                </a:rPr>
                <a:t>研究中心</a:t>
              </a:r>
              <a:endParaRPr lang="zh-CN" sz="1400" dirty="0">
                <a:effectLst/>
                <a:latin typeface="微软雅黑" pitchFamily="34" charset="-122"/>
                <a:ea typeface="微软雅黑" pitchFamily="34" charset="-122"/>
                <a:cs typeface="宋体"/>
              </a:endParaRPr>
            </a:p>
            <a:p>
              <a:pPr algn="ctr" eaLnBrk="0" fontAlgn="base" hangingPunct="0">
                <a:spcAft>
                  <a:spcPts val="0"/>
                </a:spcAft>
              </a:pPr>
              <a:r>
                <a:rPr lang="zh-CN" sz="1400" kern="1200" dirty="0">
                  <a:solidFill>
                    <a:srgbClr val="000000"/>
                  </a:solidFill>
                  <a:effectLst/>
                  <a:latin typeface="微软雅黑" pitchFamily="34" charset="-122"/>
                  <a:ea typeface="微软雅黑" pitchFamily="34" charset="-122"/>
                  <a:cs typeface="Times New Roman"/>
                </a:rPr>
                <a:t>（设在上</a:t>
              </a:r>
              <a:r>
                <a:rPr lang="zh-CN" sz="1400" kern="1200" dirty="0" smtClean="0">
                  <a:solidFill>
                    <a:srgbClr val="000000"/>
                  </a:solidFill>
                  <a:effectLst/>
                  <a:latin typeface="微软雅黑" pitchFamily="34" charset="-122"/>
                  <a:ea typeface="微软雅黑" pitchFamily="34" charset="-122"/>
                  <a:cs typeface="Times New Roman"/>
                </a:rPr>
                <a:t>师大</a:t>
              </a:r>
              <a:r>
                <a:rPr lang="en-US" altLang="zh-CN" sz="1400" kern="1200" dirty="0" smtClean="0">
                  <a:solidFill>
                    <a:srgbClr val="000000"/>
                  </a:solidFill>
                  <a:effectLst/>
                  <a:latin typeface="微软雅黑" pitchFamily="34" charset="-122"/>
                  <a:ea typeface="微软雅黑" pitchFamily="34" charset="-122"/>
                  <a:cs typeface="Times New Roman"/>
                </a:rPr>
                <a:t>RIICE</a:t>
              </a:r>
              <a:r>
                <a:rPr lang="zh-CN" sz="1400" kern="1200" dirty="0" smtClean="0">
                  <a:solidFill>
                    <a:srgbClr val="000000"/>
                  </a:solidFill>
                  <a:effectLst/>
                  <a:latin typeface="微软雅黑" pitchFamily="34" charset="-122"/>
                  <a:ea typeface="微软雅黑" pitchFamily="34" charset="-122"/>
                  <a:cs typeface="Times New Roman"/>
                </a:rPr>
                <a:t>）</a:t>
              </a:r>
              <a:endParaRPr lang="zh-CN" sz="1400" dirty="0">
                <a:effectLst/>
                <a:latin typeface="微软雅黑" pitchFamily="34" charset="-122"/>
                <a:ea typeface="微软雅黑" pitchFamily="34" charset="-122"/>
                <a:cs typeface="宋体"/>
              </a:endParaRPr>
            </a:p>
          </p:txBody>
        </p:sp>
        <p:sp>
          <p:nvSpPr>
            <p:cNvPr id="19" name="圆角矩形 18"/>
            <p:cNvSpPr>
              <a:spLocks noChangeArrowheads="1"/>
            </p:cNvSpPr>
            <p:nvPr/>
          </p:nvSpPr>
          <p:spPr bwMode="auto">
            <a:xfrm>
              <a:off x="-2209" y="13690"/>
              <a:ext cx="10414" cy="3363"/>
            </a:xfrm>
            <a:prstGeom prst="roundRect">
              <a:avLst>
                <a:gd name="adj" fmla="val 16667"/>
              </a:avLst>
            </a:prstGeom>
            <a:solidFill>
              <a:srgbClr val="FFFFFF"/>
            </a:solidFill>
            <a:ln w="3175">
              <a:solidFill>
                <a:srgbClr val="000000"/>
              </a:solidFill>
              <a:round/>
              <a:headEnd/>
              <a:tailEnd/>
            </a:ln>
          </p:spPr>
          <p:txBody>
            <a:bodyPr vert="horz" wrap="square" lIns="91440" tIns="45720" rIns="91440" bIns="45720" numCol="1" anchor="ctr" anchorCtr="0" compatLnSpc="1">
              <a:prstTxWarp prst="textNoShape">
                <a:avLst/>
              </a:prstTxWarp>
            </a:bodyPr>
            <a:lstStyle/>
            <a:p>
              <a:pPr algn="ctr" fontAlgn="base">
                <a:spcAft>
                  <a:spcPts val="0"/>
                </a:spcAft>
              </a:pPr>
              <a:r>
                <a:rPr lang="zh-CN" sz="1400" kern="1200">
                  <a:solidFill>
                    <a:srgbClr val="000000"/>
                  </a:solidFill>
                  <a:effectLst/>
                  <a:latin typeface="微软雅黑" pitchFamily="34" charset="-122"/>
                  <a:ea typeface="微软雅黑" pitchFamily="34" charset="-122"/>
                  <a:cs typeface="Times New Roman"/>
                </a:rPr>
                <a:t>市教委基教处</a:t>
              </a:r>
              <a:endParaRPr lang="zh-CN" sz="1400">
                <a:effectLst/>
                <a:latin typeface="微软雅黑" pitchFamily="34" charset="-122"/>
                <a:ea typeface="微软雅黑" pitchFamily="34" charset="-122"/>
                <a:cs typeface="宋体"/>
              </a:endParaRPr>
            </a:p>
          </p:txBody>
        </p:sp>
        <p:sp>
          <p:nvSpPr>
            <p:cNvPr id="20" name="圆角矩形 19"/>
            <p:cNvSpPr>
              <a:spLocks noChangeArrowheads="1"/>
            </p:cNvSpPr>
            <p:nvPr/>
          </p:nvSpPr>
          <p:spPr bwMode="auto">
            <a:xfrm>
              <a:off x="11077" y="13614"/>
              <a:ext cx="10385" cy="3367"/>
            </a:xfrm>
            <a:prstGeom prst="roundRect">
              <a:avLst>
                <a:gd name="adj" fmla="val 16667"/>
              </a:avLst>
            </a:prstGeom>
            <a:solidFill>
              <a:srgbClr val="FFFFFF"/>
            </a:solidFill>
            <a:ln w="3175">
              <a:solidFill>
                <a:srgbClr val="000000"/>
              </a:solidFill>
              <a:round/>
              <a:headEnd/>
              <a:tailEnd/>
            </a:ln>
          </p:spPr>
          <p:txBody>
            <a:bodyPr vert="horz" wrap="square" lIns="91440" tIns="45720" rIns="91440" bIns="45720" numCol="1" anchor="ctr" anchorCtr="0" compatLnSpc="1">
              <a:prstTxWarp prst="textNoShape">
                <a:avLst/>
              </a:prstTxWarp>
            </a:bodyPr>
            <a:lstStyle/>
            <a:p>
              <a:pPr algn="ctr" fontAlgn="base">
                <a:spcAft>
                  <a:spcPts val="0"/>
                </a:spcAft>
              </a:pPr>
              <a:r>
                <a:rPr lang="zh-CN" sz="1400" b="1" kern="1200">
                  <a:solidFill>
                    <a:srgbClr val="000000"/>
                  </a:solidFill>
                  <a:effectLst/>
                  <a:latin typeface="微软雅黑" pitchFamily="34" charset="-122"/>
                  <a:ea typeface="微软雅黑" pitchFamily="34" charset="-122"/>
                  <a:cs typeface="Times New Roman"/>
                </a:rPr>
                <a:t>市教委人事处</a:t>
              </a:r>
              <a:endParaRPr lang="zh-CN" sz="1400">
                <a:effectLst/>
                <a:latin typeface="微软雅黑" pitchFamily="34" charset="-122"/>
                <a:ea typeface="微软雅黑" pitchFamily="34" charset="-122"/>
                <a:cs typeface="宋体"/>
              </a:endParaRPr>
            </a:p>
          </p:txBody>
        </p:sp>
        <p:sp>
          <p:nvSpPr>
            <p:cNvPr id="21" name="圆角矩形 20"/>
            <p:cNvSpPr>
              <a:spLocks noChangeArrowheads="1"/>
            </p:cNvSpPr>
            <p:nvPr/>
          </p:nvSpPr>
          <p:spPr bwMode="auto">
            <a:xfrm>
              <a:off x="23776" y="13652"/>
              <a:ext cx="10932" cy="3296"/>
            </a:xfrm>
            <a:prstGeom prst="roundRect">
              <a:avLst>
                <a:gd name="adj" fmla="val 16667"/>
              </a:avLst>
            </a:prstGeom>
            <a:solidFill>
              <a:srgbClr val="FFFFFF"/>
            </a:solidFill>
            <a:ln w="3175">
              <a:solidFill>
                <a:srgbClr val="000000"/>
              </a:solidFill>
              <a:round/>
              <a:headEnd/>
              <a:tailEnd/>
            </a:ln>
          </p:spPr>
          <p:txBody>
            <a:bodyPr vert="horz" wrap="square" lIns="91440" tIns="45720" rIns="91440" bIns="45720" numCol="1" anchor="ctr" anchorCtr="0" compatLnSpc="1">
              <a:prstTxWarp prst="textNoShape">
                <a:avLst/>
              </a:prstTxWarp>
            </a:bodyPr>
            <a:lstStyle/>
            <a:p>
              <a:pPr fontAlgn="base">
                <a:spcAft>
                  <a:spcPts val="0"/>
                </a:spcAft>
              </a:pPr>
              <a:r>
                <a:rPr lang="zh-CN" sz="1400" kern="1200">
                  <a:solidFill>
                    <a:srgbClr val="000000"/>
                  </a:solidFill>
                  <a:effectLst/>
                  <a:latin typeface="微软雅黑" pitchFamily="34" charset="-122"/>
                  <a:ea typeface="微软雅黑" pitchFamily="34" charset="-122"/>
                  <a:cs typeface="Times New Roman"/>
                </a:rPr>
                <a:t>市教委国交处</a:t>
              </a:r>
              <a:endParaRPr lang="zh-CN" sz="1400">
                <a:effectLst/>
                <a:latin typeface="微软雅黑" pitchFamily="34" charset="-122"/>
                <a:ea typeface="微软雅黑" pitchFamily="34" charset="-122"/>
                <a:cs typeface="宋体"/>
              </a:endParaRPr>
            </a:p>
          </p:txBody>
        </p:sp>
        <p:sp>
          <p:nvSpPr>
            <p:cNvPr id="22" name="圆角矩形 21"/>
            <p:cNvSpPr>
              <a:spLocks noChangeArrowheads="1"/>
            </p:cNvSpPr>
            <p:nvPr/>
          </p:nvSpPr>
          <p:spPr bwMode="auto">
            <a:xfrm>
              <a:off x="36641" y="13716"/>
              <a:ext cx="13644" cy="3232"/>
            </a:xfrm>
            <a:prstGeom prst="roundRect">
              <a:avLst>
                <a:gd name="adj" fmla="val 16667"/>
              </a:avLst>
            </a:prstGeom>
            <a:solidFill>
              <a:srgbClr val="FFFFFF"/>
            </a:solidFill>
            <a:ln w="3175">
              <a:solidFill>
                <a:srgbClr val="000000"/>
              </a:solidFill>
              <a:round/>
              <a:headEnd/>
              <a:tailEnd/>
            </a:ln>
          </p:spPr>
          <p:txBody>
            <a:bodyPr vert="horz" wrap="square" lIns="91440" tIns="45720" rIns="91440" bIns="45720" numCol="1" anchor="ctr" anchorCtr="0" compatLnSpc="1">
              <a:prstTxWarp prst="textNoShape">
                <a:avLst/>
              </a:prstTxWarp>
            </a:bodyPr>
            <a:lstStyle/>
            <a:p>
              <a:pPr fontAlgn="base">
                <a:spcAft>
                  <a:spcPts val="0"/>
                </a:spcAft>
              </a:pPr>
              <a:r>
                <a:rPr lang="zh-CN" sz="1400" kern="1200">
                  <a:solidFill>
                    <a:srgbClr val="000000"/>
                  </a:solidFill>
                  <a:effectLst/>
                  <a:latin typeface="微软雅黑" pitchFamily="34" charset="-122"/>
                  <a:ea typeface="微软雅黑" pitchFamily="34" charset="-122"/>
                  <a:cs typeface="Times New Roman"/>
                </a:rPr>
                <a:t>市教委其他相关处室</a:t>
              </a:r>
              <a:endParaRPr lang="zh-CN" sz="1400">
                <a:effectLst/>
                <a:latin typeface="微软雅黑" pitchFamily="34" charset="-122"/>
                <a:ea typeface="微软雅黑" pitchFamily="34" charset="-122"/>
                <a:cs typeface="宋体"/>
              </a:endParaRPr>
            </a:p>
          </p:txBody>
        </p:sp>
        <p:sp>
          <p:nvSpPr>
            <p:cNvPr id="23" name="圆角矩形 22"/>
            <p:cNvSpPr>
              <a:spLocks noChangeArrowheads="1"/>
            </p:cNvSpPr>
            <p:nvPr/>
          </p:nvSpPr>
          <p:spPr bwMode="auto">
            <a:xfrm>
              <a:off x="41362" y="4951"/>
              <a:ext cx="8713" cy="5096"/>
            </a:xfrm>
            <a:prstGeom prst="roundRect">
              <a:avLst>
                <a:gd name="adj" fmla="val 16667"/>
              </a:avLst>
            </a:prstGeom>
            <a:noFill/>
            <a:ln w="3175">
              <a:solidFill>
                <a:srgbClr val="000000"/>
              </a:solidFill>
              <a:round/>
              <a:headEnd/>
              <a:tailEnd/>
            </a:ln>
          </p:spPr>
          <p:txBody>
            <a:bodyPr vert="horz" wrap="square" lIns="91440" tIns="45720" rIns="91440" bIns="45720" numCol="1" anchor="ctr" anchorCtr="0" compatLnSpc="1">
              <a:prstTxWarp prst="textNoShape">
                <a:avLst/>
              </a:prstTxWarp>
            </a:bodyPr>
            <a:lstStyle/>
            <a:p>
              <a:pPr algn="ctr" fontAlgn="base">
                <a:spcAft>
                  <a:spcPts val="0"/>
                </a:spcAft>
              </a:pPr>
              <a:r>
                <a:rPr lang="zh-CN" sz="1400" kern="1200">
                  <a:solidFill>
                    <a:srgbClr val="000000"/>
                  </a:solidFill>
                  <a:effectLst/>
                  <a:latin typeface="微软雅黑" pitchFamily="34" charset="-122"/>
                  <a:ea typeface="微软雅黑" pitchFamily="34" charset="-122"/>
                  <a:cs typeface="Times New Roman"/>
                </a:rPr>
                <a:t>专家组</a:t>
              </a:r>
              <a:endParaRPr lang="zh-CN" sz="1400">
                <a:effectLst/>
                <a:latin typeface="微软雅黑" pitchFamily="34" charset="-122"/>
                <a:ea typeface="微软雅黑" pitchFamily="34" charset="-122"/>
                <a:cs typeface="宋体"/>
              </a:endParaRPr>
            </a:p>
          </p:txBody>
        </p:sp>
        <p:cxnSp>
          <p:nvCxnSpPr>
            <p:cNvPr id="24" name="直接连接符 23"/>
            <p:cNvCxnSpPr/>
            <p:nvPr/>
          </p:nvCxnSpPr>
          <p:spPr bwMode="auto">
            <a:xfrm>
              <a:off x="21844" y="2730"/>
              <a:ext cx="63" cy="8915"/>
            </a:xfrm>
            <a:prstGeom prst="line">
              <a:avLst/>
            </a:prstGeom>
            <a:noFill/>
            <a:ln w="9525">
              <a:solidFill>
                <a:srgbClr val="000000"/>
              </a:solidFill>
              <a:round/>
              <a:headEnd/>
              <a:tailEnd/>
            </a:ln>
          </p:spPr>
        </p:cxnSp>
        <p:cxnSp>
          <p:nvCxnSpPr>
            <p:cNvPr id="25" name="直接连接符 24"/>
            <p:cNvCxnSpPr/>
            <p:nvPr/>
          </p:nvCxnSpPr>
          <p:spPr bwMode="auto">
            <a:xfrm>
              <a:off x="21907" y="7048"/>
              <a:ext cx="2408" cy="0"/>
            </a:xfrm>
            <a:prstGeom prst="line">
              <a:avLst/>
            </a:prstGeom>
            <a:noFill/>
            <a:ln w="9525">
              <a:solidFill>
                <a:srgbClr val="000000"/>
              </a:solidFill>
              <a:round/>
              <a:headEnd/>
              <a:tailEnd/>
            </a:ln>
          </p:spPr>
        </p:cxnSp>
        <p:cxnSp>
          <p:nvCxnSpPr>
            <p:cNvPr id="26" name="直接连接符 25"/>
            <p:cNvCxnSpPr/>
            <p:nvPr/>
          </p:nvCxnSpPr>
          <p:spPr bwMode="auto">
            <a:xfrm>
              <a:off x="39052" y="7006"/>
              <a:ext cx="2396" cy="0"/>
            </a:xfrm>
            <a:prstGeom prst="line">
              <a:avLst/>
            </a:prstGeom>
            <a:noFill/>
            <a:ln w="9525">
              <a:solidFill>
                <a:srgbClr val="000000"/>
              </a:solidFill>
              <a:round/>
              <a:headEnd/>
              <a:tailEnd/>
            </a:ln>
          </p:spPr>
        </p:cxnSp>
        <p:cxnSp>
          <p:nvCxnSpPr>
            <p:cNvPr id="27" name="直接连接符 26"/>
            <p:cNvCxnSpPr/>
            <p:nvPr/>
          </p:nvCxnSpPr>
          <p:spPr bwMode="auto">
            <a:xfrm>
              <a:off x="2857" y="11557"/>
              <a:ext cx="44221" cy="0"/>
            </a:xfrm>
            <a:prstGeom prst="line">
              <a:avLst/>
            </a:prstGeom>
            <a:noFill/>
            <a:ln w="9525">
              <a:solidFill>
                <a:srgbClr val="000000"/>
              </a:solidFill>
              <a:round/>
              <a:headEnd/>
              <a:tailEnd/>
            </a:ln>
          </p:spPr>
        </p:cxnSp>
        <p:cxnSp>
          <p:nvCxnSpPr>
            <p:cNvPr id="28" name="直接连接符 27"/>
            <p:cNvCxnSpPr/>
            <p:nvPr/>
          </p:nvCxnSpPr>
          <p:spPr bwMode="auto">
            <a:xfrm>
              <a:off x="2857" y="11557"/>
              <a:ext cx="0" cy="2070"/>
            </a:xfrm>
            <a:prstGeom prst="line">
              <a:avLst/>
            </a:prstGeom>
            <a:noFill/>
            <a:ln w="9525">
              <a:solidFill>
                <a:srgbClr val="000000"/>
              </a:solidFill>
              <a:round/>
              <a:headEnd/>
              <a:tailEnd/>
            </a:ln>
          </p:spPr>
        </p:cxnSp>
        <p:cxnSp>
          <p:nvCxnSpPr>
            <p:cNvPr id="29" name="直接连接符 28"/>
            <p:cNvCxnSpPr/>
            <p:nvPr/>
          </p:nvCxnSpPr>
          <p:spPr bwMode="auto">
            <a:xfrm>
              <a:off x="16192" y="11557"/>
              <a:ext cx="0" cy="2070"/>
            </a:xfrm>
            <a:prstGeom prst="line">
              <a:avLst/>
            </a:prstGeom>
            <a:noFill/>
            <a:ln w="9525">
              <a:solidFill>
                <a:srgbClr val="000000"/>
              </a:solidFill>
              <a:round/>
              <a:headEnd/>
              <a:tailEnd/>
            </a:ln>
          </p:spPr>
        </p:cxnSp>
        <p:cxnSp>
          <p:nvCxnSpPr>
            <p:cNvPr id="30" name="直接连接符 29"/>
            <p:cNvCxnSpPr/>
            <p:nvPr/>
          </p:nvCxnSpPr>
          <p:spPr bwMode="auto">
            <a:xfrm>
              <a:off x="29337" y="11620"/>
              <a:ext cx="0" cy="2070"/>
            </a:xfrm>
            <a:prstGeom prst="line">
              <a:avLst/>
            </a:prstGeom>
            <a:noFill/>
            <a:ln w="9525">
              <a:solidFill>
                <a:srgbClr val="000000"/>
              </a:solidFill>
              <a:round/>
              <a:headEnd/>
              <a:tailEnd/>
            </a:ln>
          </p:spPr>
        </p:cxnSp>
        <p:cxnSp>
          <p:nvCxnSpPr>
            <p:cNvPr id="31" name="直接连接符 30"/>
            <p:cNvCxnSpPr/>
            <p:nvPr/>
          </p:nvCxnSpPr>
          <p:spPr bwMode="auto">
            <a:xfrm>
              <a:off x="47053" y="11620"/>
              <a:ext cx="0" cy="2070"/>
            </a:xfrm>
            <a:prstGeom prst="line">
              <a:avLst/>
            </a:prstGeom>
            <a:noFill/>
            <a:ln w="9525">
              <a:solidFill>
                <a:srgbClr val="000000"/>
              </a:solidFill>
              <a:round/>
              <a:headEnd/>
              <a:tailEnd/>
            </a:ln>
          </p:spPr>
        </p:cxnSp>
        <p:cxnSp>
          <p:nvCxnSpPr>
            <p:cNvPr id="32" name="直接连接符 31"/>
            <p:cNvCxnSpPr/>
            <p:nvPr/>
          </p:nvCxnSpPr>
          <p:spPr bwMode="auto">
            <a:xfrm>
              <a:off x="2857" y="17018"/>
              <a:ext cx="0" cy="2070"/>
            </a:xfrm>
            <a:prstGeom prst="line">
              <a:avLst/>
            </a:prstGeom>
            <a:noFill/>
            <a:ln w="9525">
              <a:solidFill>
                <a:srgbClr val="000000"/>
              </a:solidFill>
              <a:round/>
              <a:headEnd/>
              <a:tailEnd/>
            </a:ln>
          </p:spPr>
        </p:cxnSp>
        <p:cxnSp>
          <p:nvCxnSpPr>
            <p:cNvPr id="33" name="直接连接符 32"/>
            <p:cNvCxnSpPr/>
            <p:nvPr/>
          </p:nvCxnSpPr>
          <p:spPr bwMode="auto">
            <a:xfrm>
              <a:off x="16192" y="17018"/>
              <a:ext cx="0" cy="2070"/>
            </a:xfrm>
            <a:prstGeom prst="line">
              <a:avLst/>
            </a:prstGeom>
            <a:noFill/>
            <a:ln w="9525">
              <a:solidFill>
                <a:srgbClr val="000000"/>
              </a:solidFill>
              <a:round/>
              <a:headEnd/>
              <a:tailEnd/>
            </a:ln>
          </p:spPr>
        </p:cxnSp>
        <p:cxnSp>
          <p:nvCxnSpPr>
            <p:cNvPr id="34" name="直接连接符 33"/>
            <p:cNvCxnSpPr/>
            <p:nvPr/>
          </p:nvCxnSpPr>
          <p:spPr bwMode="auto">
            <a:xfrm>
              <a:off x="29337" y="16954"/>
              <a:ext cx="0" cy="2070"/>
            </a:xfrm>
            <a:prstGeom prst="line">
              <a:avLst/>
            </a:prstGeom>
            <a:noFill/>
            <a:ln w="9525">
              <a:solidFill>
                <a:srgbClr val="000000"/>
              </a:solidFill>
              <a:round/>
              <a:headEnd/>
              <a:tailEnd/>
            </a:ln>
          </p:spPr>
        </p:cxnSp>
        <p:cxnSp>
          <p:nvCxnSpPr>
            <p:cNvPr id="35" name="直接连接符 34"/>
            <p:cNvCxnSpPr/>
            <p:nvPr/>
          </p:nvCxnSpPr>
          <p:spPr bwMode="auto">
            <a:xfrm>
              <a:off x="47053" y="16954"/>
              <a:ext cx="0" cy="2070"/>
            </a:xfrm>
            <a:prstGeom prst="line">
              <a:avLst/>
            </a:prstGeom>
            <a:noFill/>
            <a:ln w="9525">
              <a:solidFill>
                <a:srgbClr val="000000"/>
              </a:solidFill>
              <a:round/>
              <a:headEnd/>
              <a:tailEnd/>
            </a:ln>
          </p:spPr>
        </p:cxnSp>
        <p:cxnSp>
          <p:nvCxnSpPr>
            <p:cNvPr id="36" name="直接连接符 35"/>
            <p:cNvCxnSpPr/>
            <p:nvPr/>
          </p:nvCxnSpPr>
          <p:spPr bwMode="auto">
            <a:xfrm>
              <a:off x="2857" y="19113"/>
              <a:ext cx="44221" cy="0"/>
            </a:xfrm>
            <a:prstGeom prst="line">
              <a:avLst/>
            </a:prstGeom>
            <a:noFill/>
            <a:ln w="9525">
              <a:solidFill>
                <a:srgbClr val="000000"/>
              </a:solidFill>
              <a:round/>
              <a:headEnd/>
              <a:tailEnd/>
            </a:ln>
          </p:spPr>
        </p:cxnSp>
        <p:grpSp>
          <p:nvGrpSpPr>
            <p:cNvPr id="37" name="组合 36"/>
            <p:cNvGrpSpPr>
              <a:grpSpLocks/>
            </p:cNvGrpSpPr>
            <p:nvPr/>
          </p:nvGrpSpPr>
          <p:grpSpPr bwMode="auto">
            <a:xfrm>
              <a:off x="1333" y="19050"/>
              <a:ext cx="47879" cy="12784"/>
              <a:chOff x="1333" y="19050"/>
              <a:chExt cx="47879" cy="12784"/>
            </a:xfrm>
          </p:grpSpPr>
          <p:cxnSp>
            <p:nvCxnSpPr>
              <p:cNvPr id="38" name="直接连接符 37"/>
              <p:cNvCxnSpPr/>
              <p:nvPr/>
            </p:nvCxnSpPr>
            <p:spPr bwMode="auto">
              <a:xfrm>
                <a:off x="25082" y="19050"/>
                <a:ext cx="0" cy="1778"/>
              </a:xfrm>
              <a:prstGeom prst="line">
                <a:avLst/>
              </a:prstGeom>
              <a:noFill/>
              <a:ln w="9525">
                <a:solidFill>
                  <a:srgbClr val="000000"/>
                </a:solidFill>
                <a:round/>
                <a:headEnd/>
                <a:tailEnd/>
              </a:ln>
            </p:spPr>
          </p:cxnSp>
          <p:grpSp>
            <p:nvGrpSpPr>
              <p:cNvPr id="39" name="组合 38"/>
              <p:cNvGrpSpPr>
                <a:grpSpLocks/>
              </p:cNvGrpSpPr>
              <p:nvPr/>
            </p:nvGrpSpPr>
            <p:grpSpPr bwMode="auto">
              <a:xfrm>
                <a:off x="1333" y="20828"/>
                <a:ext cx="47879" cy="11006"/>
                <a:chOff x="1333" y="20828"/>
                <a:chExt cx="47879" cy="11006"/>
              </a:xfrm>
            </p:grpSpPr>
            <p:sp>
              <p:nvSpPr>
                <p:cNvPr id="40" name="圆角矩形 39"/>
                <p:cNvSpPr>
                  <a:spLocks noChangeArrowheads="1"/>
                </p:cNvSpPr>
                <p:nvPr/>
              </p:nvSpPr>
              <p:spPr bwMode="auto">
                <a:xfrm>
                  <a:off x="10648" y="20828"/>
                  <a:ext cx="28404" cy="3366"/>
                </a:xfrm>
                <a:prstGeom prst="roundRect">
                  <a:avLst>
                    <a:gd name="adj" fmla="val 16667"/>
                  </a:avLst>
                </a:prstGeom>
                <a:solidFill>
                  <a:srgbClr val="FFFFFF"/>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algn="ctr">
                    <a:spcAft>
                      <a:spcPts val="0"/>
                    </a:spcAft>
                  </a:pPr>
                  <a:r>
                    <a:rPr lang="en-US" sz="1400" b="1" kern="100" dirty="0">
                      <a:effectLst/>
                      <a:latin typeface="微软雅黑" pitchFamily="34" charset="-122"/>
                      <a:ea typeface="微软雅黑" pitchFamily="34" charset="-122"/>
                      <a:cs typeface="Times New Roman"/>
                    </a:rPr>
                    <a:t>17</a:t>
                  </a:r>
                  <a:r>
                    <a:rPr lang="zh-CN" sz="1400" b="1" kern="100" dirty="0">
                      <a:effectLst/>
                      <a:latin typeface="微软雅黑" pitchFamily="34" charset="-122"/>
                      <a:ea typeface="微软雅黑" pitchFamily="34" charset="-122"/>
                      <a:cs typeface="Times New Roman"/>
                    </a:rPr>
                    <a:t>个区县</a:t>
                  </a:r>
                  <a:r>
                    <a:rPr lang="zh-CN" sz="1400" b="1" kern="100" dirty="0" smtClean="0">
                      <a:effectLst/>
                      <a:latin typeface="微软雅黑" pitchFamily="34" charset="-122"/>
                      <a:ea typeface="微软雅黑" pitchFamily="34" charset="-122"/>
                      <a:cs typeface="Times New Roman"/>
                    </a:rPr>
                    <a:t>教育局</a:t>
                  </a:r>
                  <a:r>
                    <a:rPr lang="zh-CN" altLang="en-US" sz="1400" b="1" kern="100" dirty="0" smtClean="0">
                      <a:effectLst/>
                      <a:latin typeface="微软雅黑" pitchFamily="34" charset="-122"/>
                      <a:ea typeface="微软雅黑" pitchFamily="34" charset="-122"/>
                      <a:cs typeface="Times New Roman"/>
                    </a:rPr>
                    <a:t>相关处室</a:t>
                  </a:r>
                  <a:endParaRPr lang="zh-CN" sz="1400" kern="100" dirty="0">
                    <a:effectLst/>
                    <a:latin typeface="微软雅黑" pitchFamily="34" charset="-122"/>
                    <a:ea typeface="微软雅黑" pitchFamily="34" charset="-122"/>
                    <a:cs typeface="Times New Roman"/>
                  </a:endParaRPr>
                </a:p>
              </p:txBody>
            </p:sp>
            <p:sp>
              <p:nvSpPr>
                <p:cNvPr id="41" name="圆角矩形 40"/>
                <p:cNvSpPr>
                  <a:spLocks noChangeArrowheads="1"/>
                </p:cNvSpPr>
                <p:nvPr/>
              </p:nvSpPr>
              <p:spPr bwMode="auto">
                <a:xfrm>
                  <a:off x="9270" y="26918"/>
                  <a:ext cx="6477" cy="4916"/>
                </a:xfrm>
                <a:prstGeom prst="roundRect">
                  <a:avLst>
                    <a:gd name="adj" fmla="val 16667"/>
                  </a:avLst>
                </a:prstGeom>
                <a:solidFill>
                  <a:srgbClr val="FFFFFF"/>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algn="just">
                    <a:spcAft>
                      <a:spcPts val="0"/>
                    </a:spcAft>
                  </a:pPr>
                  <a:r>
                    <a:rPr lang="zh-CN" sz="1400" kern="100">
                      <a:effectLst/>
                      <a:latin typeface="微软雅黑" pitchFamily="34" charset="-122"/>
                      <a:ea typeface="微软雅黑" pitchFamily="34" charset="-122"/>
                      <a:cs typeface="Times New Roman"/>
                    </a:rPr>
                    <a:t>样本</a:t>
                  </a:r>
                </a:p>
                <a:p>
                  <a:pPr algn="just">
                    <a:spcAft>
                      <a:spcPts val="0"/>
                    </a:spcAft>
                  </a:pPr>
                  <a:r>
                    <a:rPr lang="zh-CN" sz="1400" kern="100">
                      <a:effectLst/>
                      <a:latin typeface="微软雅黑" pitchFamily="34" charset="-122"/>
                      <a:ea typeface="微软雅黑" pitchFamily="34" charset="-122"/>
                      <a:cs typeface="Times New Roman"/>
                    </a:rPr>
                    <a:t>学校</a:t>
                  </a:r>
                </a:p>
                <a:p>
                  <a:pPr algn="just">
                    <a:spcAft>
                      <a:spcPts val="0"/>
                    </a:spcAft>
                  </a:pPr>
                  <a:r>
                    <a:rPr lang="en-US" sz="1400" kern="100">
                      <a:effectLst/>
                      <a:latin typeface="微软雅黑" pitchFamily="34" charset="-122"/>
                      <a:ea typeface="微软雅黑" pitchFamily="34" charset="-122"/>
                      <a:cs typeface="Times New Roman"/>
                    </a:rPr>
                    <a:t> </a:t>
                  </a:r>
                  <a:endParaRPr lang="zh-CN" sz="1400" kern="100">
                    <a:effectLst/>
                    <a:latin typeface="微软雅黑" pitchFamily="34" charset="-122"/>
                    <a:ea typeface="微软雅黑" pitchFamily="34" charset="-122"/>
                    <a:cs typeface="Times New Roman"/>
                  </a:endParaRPr>
                </a:p>
              </p:txBody>
            </p:sp>
            <p:sp>
              <p:nvSpPr>
                <p:cNvPr id="42" name="圆角矩形 41"/>
                <p:cNvSpPr>
                  <a:spLocks noChangeArrowheads="1"/>
                </p:cNvSpPr>
                <p:nvPr/>
              </p:nvSpPr>
              <p:spPr bwMode="auto">
                <a:xfrm>
                  <a:off x="17843" y="26918"/>
                  <a:ext cx="6477" cy="4916"/>
                </a:xfrm>
                <a:prstGeom prst="roundRect">
                  <a:avLst>
                    <a:gd name="adj" fmla="val 16667"/>
                  </a:avLst>
                </a:prstGeom>
                <a:solidFill>
                  <a:srgbClr val="FFFFFF"/>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algn="just">
                    <a:spcAft>
                      <a:spcPts val="0"/>
                    </a:spcAft>
                  </a:pPr>
                  <a:r>
                    <a:rPr lang="zh-CN" sz="1400" kern="100">
                      <a:effectLst/>
                      <a:latin typeface="微软雅黑" pitchFamily="34" charset="-122"/>
                      <a:ea typeface="微软雅黑" pitchFamily="34" charset="-122"/>
                      <a:cs typeface="Times New Roman"/>
                    </a:rPr>
                    <a:t>样本</a:t>
                  </a:r>
                </a:p>
                <a:p>
                  <a:pPr algn="just">
                    <a:spcAft>
                      <a:spcPts val="0"/>
                    </a:spcAft>
                  </a:pPr>
                  <a:r>
                    <a:rPr lang="zh-CN" sz="1400" kern="100">
                      <a:effectLst/>
                      <a:latin typeface="微软雅黑" pitchFamily="34" charset="-122"/>
                      <a:ea typeface="微软雅黑" pitchFamily="34" charset="-122"/>
                      <a:cs typeface="Times New Roman"/>
                    </a:rPr>
                    <a:t>学校</a:t>
                  </a:r>
                </a:p>
                <a:p>
                  <a:pPr algn="just">
                    <a:spcAft>
                      <a:spcPts val="0"/>
                    </a:spcAft>
                  </a:pPr>
                  <a:r>
                    <a:rPr lang="en-US" sz="1400" kern="100">
                      <a:effectLst/>
                      <a:latin typeface="微软雅黑" pitchFamily="34" charset="-122"/>
                      <a:ea typeface="微软雅黑" pitchFamily="34" charset="-122"/>
                      <a:cs typeface="Times New Roman"/>
                    </a:rPr>
                    <a:t> </a:t>
                  </a:r>
                  <a:endParaRPr lang="zh-CN" sz="1400" kern="100">
                    <a:effectLst/>
                    <a:latin typeface="微软雅黑" pitchFamily="34" charset="-122"/>
                    <a:ea typeface="微软雅黑" pitchFamily="34" charset="-122"/>
                    <a:cs typeface="Times New Roman"/>
                  </a:endParaRPr>
                </a:p>
              </p:txBody>
            </p:sp>
            <p:sp>
              <p:nvSpPr>
                <p:cNvPr id="43" name="圆角矩形 42"/>
                <p:cNvSpPr>
                  <a:spLocks noChangeArrowheads="1"/>
                </p:cNvSpPr>
                <p:nvPr/>
              </p:nvSpPr>
              <p:spPr bwMode="auto">
                <a:xfrm>
                  <a:off x="26034" y="26982"/>
                  <a:ext cx="6477" cy="4852"/>
                </a:xfrm>
                <a:prstGeom prst="roundRect">
                  <a:avLst>
                    <a:gd name="adj" fmla="val 16667"/>
                  </a:avLst>
                </a:prstGeom>
                <a:solidFill>
                  <a:srgbClr val="FFFFFF"/>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algn="just">
                    <a:spcAft>
                      <a:spcPts val="0"/>
                    </a:spcAft>
                  </a:pPr>
                  <a:r>
                    <a:rPr lang="zh-CN" sz="1400" kern="100">
                      <a:effectLst/>
                      <a:latin typeface="微软雅黑" pitchFamily="34" charset="-122"/>
                      <a:ea typeface="微软雅黑" pitchFamily="34" charset="-122"/>
                      <a:cs typeface="Times New Roman"/>
                    </a:rPr>
                    <a:t>样本</a:t>
                  </a:r>
                </a:p>
                <a:p>
                  <a:pPr algn="just">
                    <a:spcAft>
                      <a:spcPts val="0"/>
                    </a:spcAft>
                  </a:pPr>
                  <a:r>
                    <a:rPr lang="zh-CN" sz="1400" kern="100">
                      <a:effectLst/>
                      <a:latin typeface="微软雅黑" pitchFamily="34" charset="-122"/>
                      <a:ea typeface="微软雅黑" pitchFamily="34" charset="-122"/>
                      <a:cs typeface="Times New Roman"/>
                    </a:rPr>
                    <a:t>学校</a:t>
                  </a:r>
                </a:p>
                <a:p>
                  <a:pPr algn="just">
                    <a:spcAft>
                      <a:spcPts val="0"/>
                    </a:spcAft>
                  </a:pPr>
                  <a:r>
                    <a:rPr lang="en-US" sz="1400" kern="100">
                      <a:effectLst/>
                      <a:latin typeface="微软雅黑" pitchFamily="34" charset="-122"/>
                      <a:ea typeface="微软雅黑" pitchFamily="34" charset="-122"/>
                      <a:cs typeface="Times New Roman"/>
                    </a:rPr>
                    <a:t> </a:t>
                  </a:r>
                  <a:endParaRPr lang="zh-CN" sz="1400" kern="100">
                    <a:effectLst/>
                    <a:latin typeface="微软雅黑" pitchFamily="34" charset="-122"/>
                    <a:ea typeface="微软雅黑" pitchFamily="34" charset="-122"/>
                    <a:cs typeface="Times New Roman"/>
                  </a:endParaRPr>
                </a:p>
              </p:txBody>
            </p:sp>
            <p:sp>
              <p:nvSpPr>
                <p:cNvPr id="44" name="圆角矩形 43"/>
                <p:cNvSpPr>
                  <a:spLocks noChangeArrowheads="1"/>
                </p:cNvSpPr>
                <p:nvPr/>
              </p:nvSpPr>
              <p:spPr bwMode="auto">
                <a:xfrm>
                  <a:off x="34226" y="26918"/>
                  <a:ext cx="6477" cy="4916"/>
                </a:xfrm>
                <a:prstGeom prst="roundRect">
                  <a:avLst>
                    <a:gd name="adj" fmla="val 16667"/>
                  </a:avLst>
                </a:prstGeom>
                <a:solidFill>
                  <a:srgbClr val="FFFFFF"/>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algn="just">
                    <a:spcAft>
                      <a:spcPts val="0"/>
                    </a:spcAft>
                  </a:pPr>
                  <a:r>
                    <a:rPr lang="zh-CN" sz="1400" kern="100">
                      <a:effectLst/>
                      <a:latin typeface="微软雅黑" pitchFamily="34" charset="-122"/>
                      <a:ea typeface="微软雅黑" pitchFamily="34" charset="-122"/>
                      <a:cs typeface="Times New Roman"/>
                    </a:rPr>
                    <a:t>样本</a:t>
                  </a:r>
                </a:p>
                <a:p>
                  <a:pPr algn="just">
                    <a:spcAft>
                      <a:spcPts val="0"/>
                    </a:spcAft>
                  </a:pPr>
                  <a:r>
                    <a:rPr lang="zh-CN" sz="1400" kern="100">
                      <a:effectLst/>
                      <a:latin typeface="微软雅黑" pitchFamily="34" charset="-122"/>
                      <a:ea typeface="微软雅黑" pitchFamily="34" charset="-122"/>
                      <a:cs typeface="Times New Roman"/>
                    </a:rPr>
                    <a:t>学校</a:t>
                  </a:r>
                </a:p>
                <a:p>
                  <a:pPr algn="just">
                    <a:spcAft>
                      <a:spcPts val="0"/>
                    </a:spcAft>
                  </a:pPr>
                  <a:r>
                    <a:rPr lang="en-US" sz="1400" kern="100">
                      <a:effectLst/>
                      <a:latin typeface="微软雅黑" pitchFamily="34" charset="-122"/>
                      <a:ea typeface="微软雅黑" pitchFamily="34" charset="-122"/>
                      <a:cs typeface="Times New Roman"/>
                    </a:rPr>
                    <a:t> </a:t>
                  </a:r>
                  <a:endParaRPr lang="zh-CN" sz="1400" kern="100">
                    <a:effectLst/>
                    <a:latin typeface="微软雅黑" pitchFamily="34" charset="-122"/>
                    <a:ea typeface="微软雅黑" pitchFamily="34" charset="-122"/>
                    <a:cs typeface="Times New Roman"/>
                  </a:endParaRPr>
                </a:p>
              </p:txBody>
            </p:sp>
            <p:sp>
              <p:nvSpPr>
                <p:cNvPr id="45" name="圆角矩形 44"/>
                <p:cNvSpPr>
                  <a:spLocks noChangeArrowheads="1"/>
                </p:cNvSpPr>
                <p:nvPr/>
              </p:nvSpPr>
              <p:spPr bwMode="auto">
                <a:xfrm>
                  <a:off x="42735" y="26918"/>
                  <a:ext cx="6477" cy="4916"/>
                </a:xfrm>
                <a:prstGeom prst="roundRect">
                  <a:avLst>
                    <a:gd name="adj" fmla="val 16667"/>
                  </a:avLst>
                </a:prstGeom>
                <a:solidFill>
                  <a:srgbClr val="FFFFFF"/>
                </a:solidFill>
                <a:ln w="3175">
                  <a:solidFill>
                    <a:srgbClr val="000000"/>
                  </a:solidFill>
                  <a:round/>
                  <a:headEnd/>
                  <a:tailEnd/>
                </a:ln>
              </p:spPr>
              <p:txBody>
                <a:bodyPr vert="horz" wrap="square" lIns="91440" tIns="45720" rIns="91440" bIns="45720" numCol="1" anchor="ctr" anchorCtr="0" compatLnSpc="1">
                  <a:prstTxWarp prst="textNoShape">
                    <a:avLst/>
                  </a:prstTxWarp>
                </a:bodyPr>
                <a:lstStyle/>
                <a:p>
                  <a:pPr algn="just">
                    <a:spcAft>
                      <a:spcPts val="0"/>
                    </a:spcAft>
                  </a:pPr>
                  <a:r>
                    <a:rPr lang="zh-CN" sz="1400" kern="100">
                      <a:effectLst/>
                      <a:latin typeface="微软雅黑" pitchFamily="34" charset="-122"/>
                      <a:ea typeface="微软雅黑" pitchFamily="34" charset="-122"/>
                      <a:cs typeface="Times New Roman"/>
                    </a:rPr>
                    <a:t>……</a:t>
                  </a:r>
                </a:p>
              </p:txBody>
            </p:sp>
            <p:sp>
              <p:nvSpPr>
                <p:cNvPr id="46" name="圆角矩形 45"/>
                <p:cNvSpPr>
                  <a:spLocks noChangeArrowheads="1"/>
                </p:cNvSpPr>
                <p:nvPr/>
              </p:nvSpPr>
              <p:spPr bwMode="auto">
                <a:xfrm>
                  <a:off x="1333" y="26918"/>
                  <a:ext cx="6477" cy="4916"/>
                </a:xfrm>
                <a:prstGeom prst="roundRect">
                  <a:avLst>
                    <a:gd name="adj" fmla="val 16667"/>
                  </a:avLst>
                </a:prstGeom>
                <a:solidFill>
                  <a:srgbClr val="FFFFFF"/>
                </a:solidFill>
                <a:ln w="3175">
                  <a:solidFill>
                    <a:srgbClr val="000000"/>
                  </a:solidFill>
                  <a:round/>
                  <a:headEnd/>
                  <a:tailEnd/>
                </a:ln>
              </p:spPr>
              <p:txBody>
                <a:bodyPr vert="horz" wrap="square" lIns="91440" tIns="45720" rIns="91440" bIns="45720" numCol="1" anchor="ctr" anchorCtr="0" compatLnSpc="1">
                  <a:prstTxWarp prst="textNoShape">
                    <a:avLst/>
                  </a:prstTxWarp>
                </a:bodyPr>
                <a:lstStyle/>
                <a:p>
                  <a:pPr algn="just">
                    <a:spcAft>
                      <a:spcPts val="0"/>
                    </a:spcAft>
                  </a:pPr>
                  <a:r>
                    <a:rPr lang="zh-CN" sz="1400" kern="100">
                      <a:effectLst/>
                      <a:latin typeface="微软雅黑" pitchFamily="34" charset="-122"/>
                      <a:ea typeface="微软雅黑" pitchFamily="34" charset="-122"/>
                      <a:cs typeface="Times New Roman"/>
                    </a:rPr>
                    <a:t>……</a:t>
                  </a:r>
                </a:p>
              </p:txBody>
            </p:sp>
            <p:cxnSp>
              <p:nvCxnSpPr>
                <p:cNvPr id="47" name="直接连接符 46"/>
                <p:cNvCxnSpPr/>
                <p:nvPr/>
              </p:nvCxnSpPr>
              <p:spPr bwMode="auto">
                <a:xfrm>
                  <a:off x="5016" y="25458"/>
                  <a:ext cx="40703" cy="0"/>
                </a:xfrm>
                <a:prstGeom prst="line">
                  <a:avLst/>
                </a:prstGeom>
                <a:noFill/>
                <a:ln w="9525">
                  <a:solidFill>
                    <a:srgbClr val="000000"/>
                  </a:solidFill>
                  <a:round/>
                  <a:headEnd/>
                  <a:tailEnd/>
                </a:ln>
              </p:spPr>
            </p:cxnSp>
            <p:cxnSp>
              <p:nvCxnSpPr>
                <p:cNvPr id="48" name="直接连接符 47"/>
                <p:cNvCxnSpPr/>
                <p:nvPr/>
              </p:nvCxnSpPr>
              <p:spPr bwMode="auto">
                <a:xfrm>
                  <a:off x="5016" y="25458"/>
                  <a:ext cx="0" cy="1524"/>
                </a:xfrm>
                <a:prstGeom prst="line">
                  <a:avLst/>
                </a:prstGeom>
                <a:noFill/>
                <a:ln w="9525">
                  <a:solidFill>
                    <a:srgbClr val="000000"/>
                  </a:solidFill>
                  <a:round/>
                  <a:headEnd/>
                  <a:tailEnd/>
                </a:ln>
              </p:spPr>
            </p:cxnSp>
            <p:cxnSp>
              <p:nvCxnSpPr>
                <p:cNvPr id="49" name="直接连接符 48"/>
                <p:cNvCxnSpPr/>
                <p:nvPr/>
              </p:nvCxnSpPr>
              <p:spPr bwMode="auto">
                <a:xfrm>
                  <a:off x="12826" y="25458"/>
                  <a:ext cx="0" cy="1524"/>
                </a:xfrm>
                <a:prstGeom prst="line">
                  <a:avLst/>
                </a:prstGeom>
                <a:noFill/>
                <a:ln w="9525">
                  <a:solidFill>
                    <a:srgbClr val="000000"/>
                  </a:solidFill>
                  <a:round/>
                  <a:headEnd/>
                  <a:tailEnd/>
                </a:ln>
              </p:spPr>
            </p:cxnSp>
            <p:cxnSp>
              <p:nvCxnSpPr>
                <p:cNvPr id="50" name="直接连接符 49"/>
                <p:cNvCxnSpPr/>
                <p:nvPr/>
              </p:nvCxnSpPr>
              <p:spPr bwMode="auto">
                <a:xfrm>
                  <a:off x="20954" y="25394"/>
                  <a:ext cx="0" cy="1524"/>
                </a:xfrm>
                <a:prstGeom prst="line">
                  <a:avLst/>
                </a:prstGeom>
                <a:noFill/>
                <a:ln w="9525">
                  <a:solidFill>
                    <a:srgbClr val="000000"/>
                  </a:solidFill>
                  <a:round/>
                  <a:headEnd/>
                  <a:tailEnd/>
                </a:ln>
              </p:spPr>
            </p:cxnSp>
            <p:cxnSp>
              <p:nvCxnSpPr>
                <p:cNvPr id="51" name="直接连接符 50"/>
                <p:cNvCxnSpPr/>
                <p:nvPr/>
              </p:nvCxnSpPr>
              <p:spPr bwMode="auto">
                <a:xfrm>
                  <a:off x="29336" y="25394"/>
                  <a:ext cx="0" cy="1524"/>
                </a:xfrm>
                <a:prstGeom prst="line">
                  <a:avLst/>
                </a:prstGeom>
                <a:noFill/>
                <a:ln w="9525">
                  <a:solidFill>
                    <a:srgbClr val="000000"/>
                  </a:solidFill>
                  <a:round/>
                  <a:headEnd/>
                  <a:tailEnd/>
                </a:ln>
              </p:spPr>
            </p:cxnSp>
            <p:cxnSp>
              <p:nvCxnSpPr>
                <p:cNvPr id="52" name="直接连接符 51"/>
                <p:cNvCxnSpPr/>
                <p:nvPr/>
              </p:nvCxnSpPr>
              <p:spPr bwMode="auto">
                <a:xfrm>
                  <a:off x="37655" y="25458"/>
                  <a:ext cx="0" cy="1524"/>
                </a:xfrm>
                <a:prstGeom prst="line">
                  <a:avLst/>
                </a:prstGeom>
                <a:noFill/>
                <a:ln w="9525">
                  <a:solidFill>
                    <a:srgbClr val="000000"/>
                  </a:solidFill>
                  <a:round/>
                  <a:headEnd/>
                  <a:tailEnd/>
                </a:ln>
              </p:spPr>
            </p:cxnSp>
            <p:cxnSp>
              <p:nvCxnSpPr>
                <p:cNvPr id="53" name="直接连接符 52"/>
                <p:cNvCxnSpPr/>
                <p:nvPr/>
              </p:nvCxnSpPr>
              <p:spPr bwMode="auto">
                <a:xfrm>
                  <a:off x="45719" y="25458"/>
                  <a:ext cx="0" cy="1524"/>
                </a:xfrm>
                <a:prstGeom prst="line">
                  <a:avLst/>
                </a:prstGeom>
                <a:noFill/>
                <a:ln w="9525">
                  <a:solidFill>
                    <a:srgbClr val="000000"/>
                  </a:solidFill>
                  <a:round/>
                  <a:headEnd/>
                  <a:tailEnd/>
                </a:ln>
              </p:spPr>
            </p:cxnSp>
            <p:cxnSp>
              <p:nvCxnSpPr>
                <p:cNvPr id="54" name="直接连接符 53"/>
                <p:cNvCxnSpPr/>
                <p:nvPr/>
              </p:nvCxnSpPr>
              <p:spPr bwMode="auto">
                <a:xfrm>
                  <a:off x="24926" y="24194"/>
                  <a:ext cx="0" cy="1264"/>
                </a:xfrm>
                <a:prstGeom prst="line">
                  <a:avLst/>
                </a:prstGeom>
                <a:noFill/>
                <a:ln w="9525">
                  <a:solidFill>
                    <a:srgbClr val="000000"/>
                  </a:solidFill>
                  <a:round/>
                  <a:headEnd/>
                  <a:tailEnd/>
                </a:ln>
              </p:spPr>
            </p:cxnSp>
          </p:grpSp>
        </p:grpSp>
      </p:grpSp>
    </p:spTree>
    <p:extLst>
      <p:ext uri="{BB962C8B-B14F-4D97-AF65-F5344CB8AC3E}">
        <p14:creationId xmlns:p14="http://schemas.microsoft.com/office/powerpoint/2010/main" xmlns="" val="39579254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xmlns="" val="627202999"/>
              </p:ext>
            </p:extLst>
          </p:nvPr>
        </p:nvGraphicFramePr>
        <p:xfrm>
          <a:off x="648072" y="1124744"/>
          <a:ext cx="7992889" cy="3312367"/>
        </p:xfrm>
        <a:graphic>
          <a:graphicData uri="http://schemas.openxmlformats.org/drawingml/2006/table">
            <a:tbl>
              <a:tblPr>
                <a:tableStyleId>{5C22544A-7EE6-4342-B048-85BDC9FD1C3A}</a:tableStyleId>
              </a:tblPr>
              <a:tblGrid>
                <a:gridCol w="1547664"/>
                <a:gridCol w="1080120"/>
                <a:gridCol w="1460492"/>
                <a:gridCol w="1240939"/>
                <a:gridCol w="1331837"/>
                <a:gridCol w="1331837"/>
              </a:tblGrid>
              <a:tr h="1079312">
                <a:tc>
                  <a:txBody>
                    <a:bodyPr/>
                    <a:lstStyle/>
                    <a:p>
                      <a:pPr algn="ctr">
                        <a:spcBef>
                          <a:spcPts val="200"/>
                        </a:spcBef>
                        <a:spcAft>
                          <a:spcPts val="200"/>
                        </a:spcAft>
                      </a:pPr>
                      <a:r>
                        <a:rPr lang="zh-CN" sz="1800" b="1" kern="100" dirty="0">
                          <a:effectLst/>
                          <a:latin typeface="微软雅黑" pitchFamily="34" charset="-122"/>
                          <a:ea typeface="微软雅黑" pitchFamily="34" charset="-122"/>
                        </a:rPr>
                        <a:t>外显类别</a:t>
                      </a:r>
                      <a:endParaRPr lang="zh-CN" sz="1800" b="1" kern="100" dirty="0">
                        <a:effectLst/>
                        <a:latin typeface="微软雅黑" pitchFamily="34" charset="-122"/>
                        <a:ea typeface="微软雅黑" pitchFamily="34" charset="-122"/>
                        <a:cs typeface="Times New Roman"/>
                      </a:endParaRPr>
                    </a:p>
                  </a:txBody>
                  <a:tcPr marL="25400" marR="25400" marT="0" marB="0" anchor="ctr">
                    <a:solidFill>
                      <a:schemeClr val="tx2">
                        <a:lumMod val="20000"/>
                        <a:lumOff val="80000"/>
                      </a:schemeClr>
                    </a:solidFill>
                  </a:tcPr>
                </a:tc>
                <a:tc>
                  <a:txBody>
                    <a:bodyPr/>
                    <a:lstStyle/>
                    <a:p>
                      <a:pPr algn="ctr">
                        <a:spcBef>
                          <a:spcPts val="200"/>
                        </a:spcBef>
                        <a:spcAft>
                          <a:spcPts val="200"/>
                        </a:spcAft>
                      </a:pPr>
                      <a:r>
                        <a:rPr lang="zh-CN" sz="1800" b="1" kern="100" dirty="0" smtClean="0">
                          <a:effectLst/>
                          <a:latin typeface="微软雅黑" pitchFamily="34" charset="-122"/>
                          <a:ea typeface="微软雅黑" pitchFamily="34" charset="-122"/>
                        </a:rPr>
                        <a:t>样本</a:t>
                      </a:r>
                      <a:endParaRPr lang="en-US" altLang="zh-CN" sz="1800" b="1" kern="100" dirty="0" smtClean="0">
                        <a:effectLst/>
                        <a:latin typeface="微软雅黑" pitchFamily="34" charset="-122"/>
                        <a:ea typeface="微软雅黑" pitchFamily="34" charset="-122"/>
                      </a:endParaRPr>
                    </a:p>
                    <a:p>
                      <a:pPr algn="ctr">
                        <a:spcBef>
                          <a:spcPts val="200"/>
                        </a:spcBef>
                        <a:spcAft>
                          <a:spcPts val="200"/>
                        </a:spcAft>
                      </a:pPr>
                      <a:r>
                        <a:rPr lang="zh-CN" sz="1800" b="1" kern="100" dirty="0" smtClean="0">
                          <a:effectLst/>
                          <a:latin typeface="微软雅黑" pitchFamily="34" charset="-122"/>
                          <a:ea typeface="微软雅黑" pitchFamily="34" charset="-122"/>
                        </a:rPr>
                        <a:t>学校</a:t>
                      </a:r>
                      <a:r>
                        <a:rPr lang="zh-CN" sz="1800" b="1" kern="100" dirty="0">
                          <a:effectLst/>
                          <a:latin typeface="微软雅黑" pitchFamily="34" charset="-122"/>
                          <a:ea typeface="微软雅黑" pitchFamily="34" charset="-122"/>
                        </a:rPr>
                        <a:t>数</a:t>
                      </a:r>
                      <a:endParaRPr lang="zh-CN" sz="1800" b="1" kern="100" dirty="0">
                        <a:effectLst/>
                        <a:latin typeface="微软雅黑" pitchFamily="34" charset="-122"/>
                        <a:ea typeface="微软雅黑" pitchFamily="34" charset="-122"/>
                        <a:cs typeface="Times New Roman"/>
                      </a:endParaRPr>
                    </a:p>
                  </a:txBody>
                  <a:tcPr marL="25400" marR="25400" marT="0" marB="0" anchor="ctr">
                    <a:solidFill>
                      <a:schemeClr val="tx2">
                        <a:lumMod val="20000"/>
                        <a:lumOff val="80000"/>
                      </a:schemeClr>
                    </a:solidFill>
                  </a:tcPr>
                </a:tc>
                <a:tc>
                  <a:txBody>
                    <a:bodyPr/>
                    <a:lstStyle/>
                    <a:p>
                      <a:pPr algn="ctr">
                        <a:spcBef>
                          <a:spcPts val="200"/>
                        </a:spcBef>
                        <a:spcAft>
                          <a:spcPts val="200"/>
                        </a:spcAft>
                      </a:pPr>
                      <a:r>
                        <a:rPr lang="zh-CN" sz="1800" b="1" kern="100" dirty="0">
                          <a:effectLst/>
                          <a:latin typeface="微软雅黑" pitchFamily="34" charset="-122"/>
                          <a:ea typeface="微软雅黑" pitchFamily="34" charset="-122"/>
                        </a:rPr>
                        <a:t>无法参加的</a:t>
                      </a:r>
                    </a:p>
                    <a:p>
                      <a:pPr algn="ctr">
                        <a:spcBef>
                          <a:spcPts val="200"/>
                        </a:spcBef>
                        <a:spcAft>
                          <a:spcPts val="200"/>
                        </a:spcAft>
                      </a:pPr>
                      <a:r>
                        <a:rPr lang="zh-CN" sz="1800" b="1" kern="100" dirty="0">
                          <a:effectLst/>
                          <a:latin typeface="微软雅黑" pitchFamily="34" charset="-122"/>
                          <a:ea typeface="微软雅黑" pitchFamily="34" charset="-122"/>
                        </a:rPr>
                        <a:t>样本学校</a:t>
                      </a:r>
                      <a:endParaRPr lang="zh-CN" sz="1800" b="1" kern="100" dirty="0">
                        <a:effectLst/>
                        <a:latin typeface="微软雅黑" pitchFamily="34" charset="-122"/>
                        <a:ea typeface="微软雅黑" pitchFamily="34" charset="-122"/>
                        <a:cs typeface="Times New Roman"/>
                      </a:endParaRPr>
                    </a:p>
                  </a:txBody>
                  <a:tcPr marL="25400" marR="25400" marT="0" marB="0" anchor="ctr">
                    <a:solidFill>
                      <a:schemeClr val="tx2">
                        <a:lumMod val="20000"/>
                        <a:lumOff val="80000"/>
                      </a:schemeClr>
                    </a:solidFill>
                  </a:tcPr>
                </a:tc>
                <a:tc>
                  <a:txBody>
                    <a:bodyPr/>
                    <a:lstStyle/>
                    <a:p>
                      <a:pPr algn="ctr">
                        <a:spcBef>
                          <a:spcPts val="200"/>
                        </a:spcBef>
                        <a:spcAft>
                          <a:spcPts val="200"/>
                        </a:spcAft>
                      </a:pPr>
                      <a:r>
                        <a:rPr lang="zh-CN" sz="1800" b="1" kern="100" dirty="0">
                          <a:effectLst/>
                          <a:latin typeface="微软雅黑" pitchFamily="34" charset="-122"/>
                          <a:ea typeface="微软雅黑" pitchFamily="34" charset="-122"/>
                        </a:rPr>
                        <a:t>参加的</a:t>
                      </a:r>
                    </a:p>
                    <a:p>
                      <a:pPr algn="ctr">
                        <a:spcBef>
                          <a:spcPts val="200"/>
                        </a:spcBef>
                        <a:spcAft>
                          <a:spcPts val="200"/>
                        </a:spcAft>
                      </a:pPr>
                      <a:r>
                        <a:rPr lang="zh-CN" sz="1800" b="1" kern="100" dirty="0">
                          <a:effectLst/>
                          <a:latin typeface="微软雅黑" pitchFamily="34" charset="-122"/>
                          <a:ea typeface="微软雅黑" pitchFamily="34" charset="-122"/>
                        </a:rPr>
                        <a:t>样本学校</a:t>
                      </a:r>
                      <a:endParaRPr lang="zh-CN" sz="1800" b="1" kern="100" dirty="0">
                        <a:effectLst/>
                        <a:latin typeface="微软雅黑" pitchFamily="34" charset="-122"/>
                        <a:ea typeface="微软雅黑" pitchFamily="34" charset="-122"/>
                        <a:cs typeface="Times New Roman"/>
                      </a:endParaRPr>
                    </a:p>
                  </a:txBody>
                  <a:tcPr marL="25400" marR="25400" marT="0" marB="0" anchor="ctr">
                    <a:solidFill>
                      <a:schemeClr val="tx2">
                        <a:lumMod val="20000"/>
                        <a:lumOff val="80000"/>
                      </a:schemeClr>
                    </a:solidFill>
                  </a:tcPr>
                </a:tc>
                <a:tc>
                  <a:txBody>
                    <a:bodyPr/>
                    <a:lstStyle/>
                    <a:p>
                      <a:pPr algn="ctr">
                        <a:spcAft>
                          <a:spcPts val="0"/>
                        </a:spcAft>
                      </a:pPr>
                      <a:r>
                        <a:rPr lang="zh-CN" sz="1800" b="1" kern="100" dirty="0">
                          <a:solidFill>
                            <a:schemeClr val="dk1"/>
                          </a:solidFill>
                          <a:effectLst/>
                          <a:latin typeface="微软雅黑" pitchFamily="34" charset="-122"/>
                          <a:ea typeface="微软雅黑" pitchFamily="34" charset="-122"/>
                          <a:cs typeface="+mn-cs"/>
                        </a:rPr>
                        <a:t>参加测试的</a:t>
                      </a:r>
                      <a:r>
                        <a:rPr lang="zh-CN" sz="1800" b="1" kern="100" dirty="0" smtClean="0">
                          <a:solidFill>
                            <a:schemeClr val="dk1"/>
                          </a:solidFill>
                          <a:effectLst/>
                          <a:latin typeface="微软雅黑" pitchFamily="34" charset="-122"/>
                          <a:ea typeface="微软雅黑" pitchFamily="34" charset="-122"/>
                          <a:cs typeface="+mn-cs"/>
                        </a:rPr>
                        <a:t>教师</a:t>
                      </a:r>
                      <a:r>
                        <a:rPr lang="zh-CN" altLang="en-US" sz="1800" b="1" kern="100" dirty="0" smtClean="0">
                          <a:solidFill>
                            <a:schemeClr val="dk1"/>
                          </a:solidFill>
                          <a:effectLst/>
                          <a:latin typeface="微软雅黑" pitchFamily="34" charset="-122"/>
                          <a:ea typeface="微软雅黑" pitchFamily="34" charset="-122"/>
                          <a:cs typeface="+mn-cs"/>
                        </a:rPr>
                        <a:t>数量</a:t>
                      </a:r>
                      <a:endParaRPr lang="zh-CN" sz="1800" b="1" kern="100" dirty="0">
                        <a:solidFill>
                          <a:schemeClr val="dk1"/>
                        </a:solidFill>
                        <a:effectLst/>
                        <a:latin typeface="微软雅黑" pitchFamily="34" charset="-122"/>
                        <a:ea typeface="微软雅黑" pitchFamily="34" charset="-122"/>
                        <a:cs typeface="+mn-cs"/>
                      </a:endParaRPr>
                    </a:p>
                  </a:txBody>
                  <a:tcPr marL="25400" marR="25400" marT="0" marB="0" anchor="ctr">
                    <a:solidFill>
                      <a:schemeClr val="tx2">
                        <a:lumMod val="20000"/>
                        <a:lumOff val="80000"/>
                      </a:schemeClr>
                    </a:solidFill>
                  </a:tcPr>
                </a:tc>
                <a:tc>
                  <a:txBody>
                    <a:bodyPr/>
                    <a:lstStyle/>
                    <a:p>
                      <a:pPr algn="ctr">
                        <a:spcAft>
                          <a:spcPts val="0"/>
                        </a:spcAft>
                      </a:pPr>
                      <a:r>
                        <a:rPr lang="zh-CN" sz="1800" b="1" kern="100" dirty="0">
                          <a:solidFill>
                            <a:schemeClr val="dk1"/>
                          </a:solidFill>
                          <a:effectLst/>
                          <a:latin typeface="微软雅黑" pitchFamily="34" charset="-122"/>
                          <a:ea typeface="微软雅黑" pitchFamily="34" charset="-122"/>
                          <a:cs typeface="+mn-cs"/>
                        </a:rPr>
                        <a:t>参加测试的校长数</a:t>
                      </a:r>
                    </a:p>
                  </a:txBody>
                  <a:tcPr marL="25400" marR="25400" marT="0" marB="0" anchor="ctr">
                    <a:solidFill>
                      <a:schemeClr val="tx2">
                        <a:lumMod val="20000"/>
                        <a:lumOff val="80000"/>
                      </a:schemeClr>
                    </a:solidFill>
                  </a:tcPr>
                </a:tc>
              </a:tr>
              <a:tr h="446611">
                <a:tc>
                  <a:txBody>
                    <a:bodyPr/>
                    <a:lstStyle/>
                    <a:p>
                      <a:pPr algn="ctr">
                        <a:spcBef>
                          <a:spcPts val="200"/>
                        </a:spcBef>
                        <a:spcAft>
                          <a:spcPts val="200"/>
                        </a:spcAft>
                      </a:pPr>
                      <a:r>
                        <a:rPr lang="zh-CN" sz="1800" kern="100" dirty="0">
                          <a:effectLst/>
                          <a:latin typeface="微软雅黑" pitchFamily="34" charset="-122"/>
                          <a:ea typeface="微软雅黑" pitchFamily="34" charset="-122"/>
                        </a:rPr>
                        <a:t>公办</a:t>
                      </a:r>
                      <a:r>
                        <a:rPr lang="en-US" sz="1800" kern="100" dirty="0">
                          <a:effectLst/>
                          <a:latin typeface="微软雅黑" pitchFamily="34" charset="-122"/>
                          <a:ea typeface="微软雅黑" pitchFamily="34" charset="-122"/>
                        </a:rPr>
                        <a:t>-</a:t>
                      </a:r>
                      <a:r>
                        <a:rPr lang="zh-CN" sz="1800" kern="100" dirty="0">
                          <a:effectLst/>
                          <a:latin typeface="微软雅黑" pitchFamily="34" charset="-122"/>
                          <a:ea typeface="微软雅黑" pitchFamily="34" charset="-122"/>
                        </a:rPr>
                        <a:t>市区</a:t>
                      </a:r>
                      <a:endParaRPr lang="zh-CN" sz="1800" kern="100" dirty="0">
                        <a:effectLst/>
                        <a:latin typeface="微软雅黑" pitchFamily="34" charset="-122"/>
                        <a:ea typeface="微软雅黑" pitchFamily="34" charset="-122"/>
                        <a:cs typeface="Times New Roman"/>
                      </a:endParaRPr>
                    </a:p>
                  </a:txBody>
                  <a:tcPr marL="25400" marR="25400" marT="0" marB="0" anchor="ctr"/>
                </a:tc>
                <a:tc>
                  <a:txBody>
                    <a:bodyPr/>
                    <a:lstStyle/>
                    <a:p>
                      <a:pPr algn="ctr">
                        <a:spcBef>
                          <a:spcPts val="200"/>
                        </a:spcBef>
                        <a:spcAft>
                          <a:spcPts val="200"/>
                        </a:spcAft>
                      </a:pPr>
                      <a:r>
                        <a:rPr lang="en-US" sz="1800" kern="100" dirty="0">
                          <a:effectLst/>
                          <a:latin typeface="微软雅黑" pitchFamily="34" charset="-122"/>
                          <a:ea typeface="微软雅黑" pitchFamily="34" charset="-122"/>
                        </a:rPr>
                        <a:t>70</a:t>
                      </a:r>
                      <a:endParaRPr lang="zh-CN" sz="1800" kern="100" dirty="0">
                        <a:effectLst/>
                        <a:latin typeface="微软雅黑" pitchFamily="34" charset="-122"/>
                        <a:ea typeface="微软雅黑" pitchFamily="34" charset="-122"/>
                        <a:cs typeface="Times New Roman"/>
                      </a:endParaRPr>
                    </a:p>
                  </a:txBody>
                  <a:tcPr marL="25400" marR="25400" marT="0" marB="0" anchor="ctr"/>
                </a:tc>
                <a:tc>
                  <a:txBody>
                    <a:bodyPr/>
                    <a:lstStyle/>
                    <a:p>
                      <a:pPr algn="ctr">
                        <a:spcBef>
                          <a:spcPts val="200"/>
                        </a:spcBef>
                        <a:spcAft>
                          <a:spcPts val="200"/>
                        </a:spcAft>
                      </a:pPr>
                      <a:r>
                        <a:rPr lang="en-US" sz="1800" kern="100" dirty="0">
                          <a:effectLst/>
                          <a:latin typeface="微软雅黑" pitchFamily="34" charset="-122"/>
                          <a:ea typeface="微软雅黑" pitchFamily="34" charset="-122"/>
                        </a:rPr>
                        <a:t>1</a:t>
                      </a:r>
                      <a:endParaRPr lang="zh-CN" sz="1800" kern="100" dirty="0">
                        <a:effectLst/>
                        <a:latin typeface="微软雅黑" pitchFamily="34" charset="-122"/>
                        <a:ea typeface="微软雅黑" pitchFamily="34" charset="-122"/>
                        <a:cs typeface="Times New Roman"/>
                      </a:endParaRPr>
                    </a:p>
                  </a:txBody>
                  <a:tcPr marL="25400" marR="25400" marT="0" marB="0" anchor="ctr"/>
                </a:tc>
                <a:tc>
                  <a:txBody>
                    <a:bodyPr/>
                    <a:lstStyle/>
                    <a:p>
                      <a:pPr algn="ctr">
                        <a:spcBef>
                          <a:spcPts val="200"/>
                        </a:spcBef>
                        <a:spcAft>
                          <a:spcPts val="200"/>
                        </a:spcAft>
                      </a:pPr>
                      <a:r>
                        <a:rPr lang="en-US" sz="1800" kern="100" dirty="0">
                          <a:effectLst/>
                          <a:latin typeface="微软雅黑" pitchFamily="34" charset="-122"/>
                          <a:ea typeface="微软雅黑" pitchFamily="34" charset="-122"/>
                        </a:rPr>
                        <a:t>69</a:t>
                      </a:r>
                      <a:endParaRPr lang="zh-CN" sz="1800" kern="100" dirty="0">
                        <a:effectLst/>
                        <a:latin typeface="微软雅黑" pitchFamily="34" charset="-122"/>
                        <a:ea typeface="微软雅黑" pitchFamily="34" charset="-122"/>
                        <a:cs typeface="Times New Roman"/>
                      </a:endParaRPr>
                    </a:p>
                  </a:txBody>
                  <a:tcPr marL="25400" marR="25400" marT="0" marB="0" anchor="ctr"/>
                </a:tc>
                <a:tc>
                  <a:txBody>
                    <a:bodyPr/>
                    <a:lstStyle/>
                    <a:p>
                      <a:pPr algn="ctr">
                        <a:spcAft>
                          <a:spcPts val="0"/>
                        </a:spcAft>
                      </a:pPr>
                      <a:r>
                        <a:rPr lang="en-US" sz="1800" kern="100" dirty="0">
                          <a:solidFill>
                            <a:schemeClr val="dk1"/>
                          </a:solidFill>
                          <a:effectLst/>
                          <a:latin typeface="微软雅黑" pitchFamily="34" charset="-122"/>
                          <a:ea typeface="微软雅黑" pitchFamily="34" charset="-122"/>
                          <a:cs typeface="+mn-cs"/>
                        </a:rPr>
                        <a:t>1333</a:t>
                      </a:r>
                      <a:endParaRPr lang="zh-CN" sz="1800" kern="100" dirty="0">
                        <a:solidFill>
                          <a:schemeClr val="dk1"/>
                        </a:solidFill>
                        <a:effectLst/>
                        <a:latin typeface="微软雅黑" pitchFamily="34" charset="-122"/>
                        <a:ea typeface="微软雅黑" pitchFamily="34" charset="-122"/>
                        <a:cs typeface="+mn-cs"/>
                      </a:endParaRPr>
                    </a:p>
                  </a:txBody>
                  <a:tcPr marL="25400" marR="25400" marT="0" marB="0" anchor="ctr"/>
                </a:tc>
                <a:tc>
                  <a:txBody>
                    <a:bodyPr/>
                    <a:lstStyle/>
                    <a:p>
                      <a:pPr algn="ctr">
                        <a:spcAft>
                          <a:spcPts val="0"/>
                        </a:spcAft>
                      </a:pPr>
                      <a:r>
                        <a:rPr lang="en-US" sz="1800" kern="100" dirty="0">
                          <a:solidFill>
                            <a:schemeClr val="dk1"/>
                          </a:solidFill>
                          <a:effectLst/>
                          <a:latin typeface="微软雅黑" pitchFamily="34" charset="-122"/>
                          <a:ea typeface="微软雅黑" pitchFamily="34" charset="-122"/>
                          <a:cs typeface="+mn-cs"/>
                        </a:rPr>
                        <a:t>68</a:t>
                      </a:r>
                      <a:endParaRPr lang="zh-CN" sz="1800" kern="100" dirty="0">
                        <a:solidFill>
                          <a:schemeClr val="dk1"/>
                        </a:solidFill>
                        <a:effectLst/>
                        <a:latin typeface="微软雅黑" pitchFamily="34" charset="-122"/>
                        <a:ea typeface="微软雅黑" pitchFamily="34" charset="-122"/>
                        <a:cs typeface="+mn-cs"/>
                      </a:endParaRPr>
                    </a:p>
                  </a:txBody>
                  <a:tcPr marL="25400" marR="25400" marT="0" marB="0" anchor="ctr"/>
                </a:tc>
              </a:tr>
              <a:tr h="446611">
                <a:tc>
                  <a:txBody>
                    <a:bodyPr/>
                    <a:lstStyle/>
                    <a:p>
                      <a:pPr algn="ctr">
                        <a:spcBef>
                          <a:spcPts val="200"/>
                        </a:spcBef>
                        <a:spcAft>
                          <a:spcPts val="200"/>
                        </a:spcAft>
                      </a:pPr>
                      <a:r>
                        <a:rPr lang="zh-CN" sz="1800" kern="100" dirty="0">
                          <a:effectLst/>
                          <a:latin typeface="微软雅黑" pitchFamily="34" charset="-122"/>
                          <a:ea typeface="微软雅黑" pitchFamily="34" charset="-122"/>
                        </a:rPr>
                        <a:t>公办</a:t>
                      </a:r>
                      <a:r>
                        <a:rPr lang="en-US" sz="1800" kern="100" dirty="0">
                          <a:effectLst/>
                          <a:latin typeface="微软雅黑" pitchFamily="34" charset="-122"/>
                          <a:ea typeface="微软雅黑" pitchFamily="34" charset="-122"/>
                        </a:rPr>
                        <a:t>-</a:t>
                      </a:r>
                      <a:r>
                        <a:rPr lang="zh-CN" sz="1800" kern="100" dirty="0">
                          <a:effectLst/>
                          <a:latin typeface="微软雅黑" pitchFamily="34" charset="-122"/>
                          <a:ea typeface="微软雅黑" pitchFamily="34" charset="-122"/>
                        </a:rPr>
                        <a:t>郊区</a:t>
                      </a:r>
                      <a:endParaRPr lang="zh-CN" sz="1800" kern="100" dirty="0">
                        <a:effectLst/>
                        <a:latin typeface="微软雅黑" pitchFamily="34" charset="-122"/>
                        <a:ea typeface="微软雅黑" pitchFamily="34" charset="-122"/>
                        <a:cs typeface="Times New Roman"/>
                      </a:endParaRPr>
                    </a:p>
                  </a:txBody>
                  <a:tcPr marL="25400" marR="25400" marT="0" marB="0" anchor="ctr"/>
                </a:tc>
                <a:tc>
                  <a:txBody>
                    <a:bodyPr/>
                    <a:lstStyle/>
                    <a:p>
                      <a:pPr algn="ctr">
                        <a:spcBef>
                          <a:spcPts val="200"/>
                        </a:spcBef>
                        <a:spcAft>
                          <a:spcPts val="200"/>
                        </a:spcAft>
                      </a:pPr>
                      <a:r>
                        <a:rPr lang="en-US" sz="1800" kern="100" dirty="0">
                          <a:effectLst/>
                          <a:latin typeface="微软雅黑" pitchFamily="34" charset="-122"/>
                          <a:ea typeface="微软雅黑" pitchFamily="34" charset="-122"/>
                        </a:rPr>
                        <a:t>90</a:t>
                      </a:r>
                      <a:endParaRPr lang="zh-CN" sz="1800" kern="100" dirty="0">
                        <a:effectLst/>
                        <a:latin typeface="微软雅黑" pitchFamily="34" charset="-122"/>
                        <a:ea typeface="微软雅黑" pitchFamily="34" charset="-122"/>
                        <a:cs typeface="Times New Roman"/>
                      </a:endParaRPr>
                    </a:p>
                  </a:txBody>
                  <a:tcPr marL="25400" marR="25400" marT="0" marB="0" anchor="ctr"/>
                </a:tc>
                <a:tc>
                  <a:txBody>
                    <a:bodyPr/>
                    <a:lstStyle/>
                    <a:p>
                      <a:pPr algn="ctr">
                        <a:spcBef>
                          <a:spcPts val="200"/>
                        </a:spcBef>
                        <a:spcAft>
                          <a:spcPts val="200"/>
                        </a:spcAft>
                      </a:pPr>
                      <a:r>
                        <a:rPr lang="en-US" sz="1800" kern="100" dirty="0">
                          <a:effectLst/>
                          <a:latin typeface="微软雅黑" pitchFamily="34" charset="-122"/>
                          <a:ea typeface="微软雅黑" pitchFamily="34" charset="-122"/>
                        </a:rPr>
                        <a:t>0</a:t>
                      </a:r>
                      <a:endParaRPr lang="zh-CN" sz="1800" kern="100" dirty="0">
                        <a:effectLst/>
                        <a:latin typeface="微软雅黑" pitchFamily="34" charset="-122"/>
                        <a:ea typeface="微软雅黑" pitchFamily="34" charset="-122"/>
                        <a:cs typeface="Times New Roman"/>
                      </a:endParaRPr>
                    </a:p>
                  </a:txBody>
                  <a:tcPr marL="25400" marR="25400" marT="0" marB="0" anchor="ctr"/>
                </a:tc>
                <a:tc>
                  <a:txBody>
                    <a:bodyPr/>
                    <a:lstStyle/>
                    <a:p>
                      <a:pPr algn="ctr">
                        <a:spcBef>
                          <a:spcPts val="200"/>
                        </a:spcBef>
                        <a:spcAft>
                          <a:spcPts val="200"/>
                        </a:spcAft>
                      </a:pPr>
                      <a:r>
                        <a:rPr lang="en-US" sz="1800" kern="100" dirty="0">
                          <a:effectLst/>
                          <a:latin typeface="微软雅黑" pitchFamily="34" charset="-122"/>
                          <a:ea typeface="微软雅黑" pitchFamily="34" charset="-122"/>
                        </a:rPr>
                        <a:t>90</a:t>
                      </a:r>
                      <a:endParaRPr lang="zh-CN" sz="1800" kern="100" dirty="0">
                        <a:effectLst/>
                        <a:latin typeface="微软雅黑" pitchFamily="34" charset="-122"/>
                        <a:ea typeface="微软雅黑" pitchFamily="34" charset="-122"/>
                        <a:cs typeface="Times New Roman"/>
                      </a:endParaRPr>
                    </a:p>
                  </a:txBody>
                  <a:tcPr marL="25400" marR="25400" marT="0" marB="0" anchor="ctr"/>
                </a:tc>
                <a:tc>
                  <a:txBody>
                    <a:bodyPr/>
                    <a:lstStyle/>
                    <a:p>
                      <a:pPr algn="ctr">
                        <a:spcAft>
                          <a:spcPts val="0"/>
                        </a:spcAft>
                      </a:pPr>
                      <a:r>
                        <a:rPr lang="en-US" sz="1800" kern="100" dirty="0">
                          <a:solidFill>
                            <a:schemeClr val="dk1"/>
                          </a:solidFill>
                          <a:effectLst/>
                          <a:latin typeface="微软雅黑" pitchFamily="34" charset="-122"/>
                          <a:ea typeface="微软雅黑" pitchFamily="34" charset="-122"/>
                          <a:cs typeface="+mn-cs"/>
                        </a:rPr>
                        <a:t>1795</a:t>
                      </a:r>
                      <a:endParaRPr lang="zh-CN" sz="1800" kern="100" dirty="0">
                        <a:solidFill>
                          <a:schemeClr val="dk1"/>
                        </a:solidFill>
                        <a:effectLst/>
                        <a:latin typeface="微软雅黑" pitchFamily="34" charset="-122"/>
                        <a:ea typeface="微软雅黑" pitchFamily="34" charset="-122"/>
                        <a:cs typeface="+mn-cs"/>
                      </a:endParaRPr>
                    </a:p>
                  </a:txBody>
                  <a:tcPr marL="25400" marR="25400" marT="0" marB="0" anchor="ctr"/>
                </a:tc>
                <a:tc>
                  <a:txBody>
                    <a:bodyPr/>
                    <a:lstStyle/>
                    <a:p>
                      <a:pPr algn="ctr">
                        <a:spcAft>
                          <a:spcPts val="0"/>
                        </a:spcAft>
                      </a:pPr>
                      <a:r>
                        <a:rPr lang="en-US" sz="1800" kern="100" dirty="0">
                          <a:solidFill>
                            <a:schemeClr val="dk1"/>
                          </a:solidFill>
                          <a:effectLst/>
                          <a:latin typeface="微软雅黑" pitchFamily="34" charset="-122"/>
                          <a:ea typeface="微软雅黑" pitchFamily="34" charset="-122"/>
                          <a:cs typeface="+mn-cs"/>
                        </a:rPr>
                        <a:t>87</a:t>
                      </a:r>
                      <a:endParaRPr lang="zh-CN" sz="1800" kern="100" dirty="0">
                        <a:solidFill>
                          <a:schemeClr val="dk1"/>
                        </a:solidFill>
                        <a:effectLst/>
                        <a:latin typeface="微软雅黑" pitchFamily="34" charset="-122"/>
                        <a:ea typeface="微软雅黑" pitchFamily="34" charset="-122"/>
                        <a:cs typeface="+mn-cs"/>
                      </a:endParaRPr>
                    </a:p>
                  </a:txBody>
                  <a:tcPr marL="25400" marR="25400" marT="0" marB="0" anchor="ctr"/>
                </a:tc>
              </a:tr>
              <a:tr h="446611">
                <a:tc>
                  <a:txBody>
                    <a:bodyPr/>
                    <a:lstStyle/>
                    <a:p>
                      <a:pPr algn="ctr">
                        <a:spcBef>
                          <a:spcPts val="200"/>
                        </a:spcBef>
                        <a:spcAft>
                          <a:spcPts val="200"/>
                        </a:spcAft>
                      </a:pPr>
                      <a:r>
                        <a:rPr lang="zh-CN" sz="1800" kern="100">
                          <a:effectLst/>
                          <a:latin typeface="微软雅黑" pitchFamily="34" charset="-122"/>
                          <a:ea typeface="微软雅黑" pitchFamily="34" charset="-122"/>
                        </a:rPr>
                        <a:t>民办</a:t>
                      </a:r>
                      <a:r>
                        <a:rPr lang="en-US" sz="1800" kern="100">
                          <a:effectLst/>
                          <a:latin typeface="微软雅黑" pitchFamily="34" charset="-122"/>
                          <a:ea typeface="微软雅黑" pitchFamily="34" charset="-122"/>
                        </a:rPr>
                        <a:t>-</a:t>
                      </a:r>
                      <a:r>
                        <a:rPr lang="zh-CN" sz="1800" kern="100">
                          <a:effectLst/>
                          <a:latin typeface="微软雅黑" pitchFamily="34" charset="-122"/>
                          <a:ea typeface="微软雅黑" pitchFamily="34" charset="-122"/>
                        </a:rPr>
                        <a:t>市区</a:t>
                      </a:r>
                      <a:endParaRPr lang="zh-CN" sz="1800" kern="100">
                        <a:effectLst/>
                        <a:latin typeface="微软雅黑" pitchFamily="34" charset="-122"/>
                        <a:ea typeface="微软雅黑" pitchFamily="34" charset="-122"/>
                        <a:cs typeface="Times New Roman"/>
                      </a:endParaRPr>
                    </a:p>
                  </a:txBody>
                  <a:tcPr marL="25400" marR="25400" marT="0" marB="0" anchor="ctr"/>
                </a:tc>
                <a:tc>
                  <a:txBody>
                    <a:bodyPr/>
                    <a:lstStyle/>
                    <a:p>
                      <a:pPr algn="ctr">
                        <a:spcBef>
                          <a:spcPts val="200"/>
                        </a:spcBef>
                        <a:spcAft>
                          <a:spcPts val="200"/>
                        </a:spcAft>
                      </a:pPr>
                      <a:r>
                        <a:rPr lang="en-US" sz="1800" kern="100" dirty="0">
                          <a:effectLst/>
                          <a:latin typeface="微软雅黑" pitchFamily="34" charset="-122"/>
                          <a:ea typeface="微软雅黑" pitchFamily="34" charset="-122"/>
                        </a:rPr>
                        <a:t>16</a:t>
                      </a:r>
                      <a:endParaRPr lang="zh-CN" sz="1800" kern="100" dirty="0">
                        <a:effectLst/>
                        <a:latin typeface="微软雅黑" pitchFamily="34" charset="-122"/>
                        <a:ea typeface="微软雅黑" pitchFamily="34" charset="-122"/>
                        <a:cs typeface="Times New Roman"/>
                      </a:endParaRPr>
                    </a:p>
                  </a:txBody>
                  <a:tcPr marL="25400" marR="25400" marT="0" marB="0" anchor="ctr"/>
                </a:tc>
                <a:tc>
                  <a:txBody>
                    <a:bodyPr/>
                    <a:lstStyle/>
                    <a:p>
                      <a:pPr algn="ctr">
                        <a:spcBef>
                          <a:spcPts val="200"/>
                        </a:spcBef>
                        <a:spcAft>
                          <a:spcPts val="200"/>
                        </a:spcAft>
                      </a:pPr>
                      <a:r>
                        <a:rPr lang="en-US" sz="1800" kern="100" dirty="0">
                          <a:effectLst/>
                          <a:latin typeface="微软雅黑" pitchFamily="34" charset="-122"/>
                          <a:ea typeface="微软雅黑" pitchFamily="34" charset="-122"/>
                        </a:rPr>
                        <a:t>0</a:t>
                      </a:r>
                      <a:endParaRPr lang="zh-CN" sz="1800" kern="100" dirty="0">
                        <a:effectLst/>
                        <a:latin typeface="微软雅黑" pitchFamily="34" charset="-122"/>
                        <a:ea typeface="微软雅黑" pitchFamily="34" charset="-122"/>
                        <a:cs typeface="Times New Roman"/>
                      </a:endParaRPr>
                    </a:p>
                  </a:txBody>
                  <a:tcPr marL="25400" marR="25400" marT="0" marB="0" anchor="ctr"/>
                </a:tc>
                <a:tc>
                  <a:txBody>
                    <a:bodyPr/>
                    <a:lstStyle/>
                    <a:p>
                      <a:pPr algn="ctr">
                        <a:spcBef>
                          <a:spcPts val="200"/>
                        </a:spcBef>
                        <a:spcAft>
                          <a:spcPts val="200"/>
                        </a:spcAft>
                      </a:pPr>
                      <a:r>
                        <a:rPr lang="en-US" sz="1800" kern="100" dirty="0">
                          <a:effectLst/>
                          <a:latin typeface="微软雅黑" pitchFamily="34" charset="-122"/>
                          <a:ea typeface="微软雅黑" pitchFamily="34" charset="-122"/>
                        </a:rPr>
                        <a:t>16</a:t>
                      </a:r>
                      <a:endParaRPr lang="zh-CN" sz="1800" kern="100" dirty="0">
                        <a:effectLst/>
                        <a:latin typeface="微软雅黑" pitchFamily="34" charset="-122"/>
                        <a:ea typeface="微软雅黑" pitchFamily="34" charset="-122"/>
                        <a:cs typeface="Times New Roman"/>
                      </a:endParaRPr>
                    </a:p>
                  </a:txBody>
                  <a:tcPr marL="25400" marR="25400" marT="0" marB="0" anchor="ctr"/>
                </a:tc>
                <a:tc>
                  <a:txBody>
                    <a:bodyPr/>
                    <a:lstStyle/>
                    <a:p>
                      <a:pPr algn="ctr">
                        <a:spcAft>
                          <a:spcPts val="0"/>
                        </a:spcAft>
                      </a:pPr>
                      <a:r>
                        <a:rPr lang="en-US" sz="1800" kern="100" dirty="0">
                          <a:solidFill>
                            <a:schemeClr val="dk1"/>
                          </a:solidFill>
                          <a:effectLst/>
                          <a:latin typeface="微软雅黑" pitchFamily="34" charset="-122"/>
                          <a:ea typeface="微软雅黑" pitchFamily="34" charset="-122"/>
                          <a:cs typeface="+mn-cs"/>
                        </a:rPr>
                        <a:t>320</a:t>
                      </a:r>
                      <a:endParaRPr lang="zh-CN" sz="1800" kern="100" dirty="0">
                        <a:solidFill>
                          <a:schemeClr val="dk1"/>
                        </a:solidFill>
                        <a:effectLst/>
                        <a:latin typeface="微软雅黑" pitchFamily="34" charset="-122"/>
                        <a:ea typeface="微软雅黑" pitchFamily="34" charset="-122"/>
                        <a:cs typeface="+mn-cs"/>
                      </a:endParaRPr>
                    </a:p>
                  </a:txBody>
                  <a:tcPr marL="25400" marR="25400" marT="0" marB="0" anchor="ctr"/>
                </a:tc>
                <a:tc>
                  <a:txBody>
                    <a:bodyPr/>
                    <a:lstStyle/>
                    <a:p>
                      <a:pPr algn="ctr">
                        <a:spcAft>
                          <a:spcPts val="0"/>
                        </a:spcAft>
                      </a:pPr>
                      <a:r>
                        <a:rPr lang="en-US" sz="1800" kern="100" dirty="0">
                          <a:solidFill>
                            <a:schemeClr val="dk1"/>
                          </a:solidFill>
                          <a:effectLst/>
                          <a:latin typeface="微软雅黑" pitchFamily="34" charset="-122"/>
                          <a:ea typeface="微软雅黑" pitchFamily="34" charset="-122"/>
                          <a:cs typeface="+mn-cs"/>
                        </a:rPr>
                        <a:t>15</a:t>
                      </a:r>
                      <a:endParaRPr lang="zh-CN" sz="1800" kern="100" dirty="0">
                        <a:solidFill>
                          <a:schemeClr val="dk1"/>
                        </a:solidFill>
                        <a:effectLst/>
                        <a:latin typeface="微软雅黑" pitchFamily="34" charset="-122"/>
                        <a:ea typeface="微软雅黑" pitchFamily="34" charset="-122"/>
                        <a:cs typeface="+mn-cs"/>
                      </a:endParaRPr>
                    </a:p>
                  </a:txBody>
                  <a:tcPr marL="25400" marR="25400" marT="0" marB="0" anchor="ctr"/>
                </a:tc>
              </a:tr>
              <a:tr h="446611">
                <a:tc>
                  <a:txBody>
                    <a:bodyPr/>
                    <a:lstStyle/>
                    <a:p>
                      <a:pPr algn="ctr">
                        <a:spcBef>
                          <a:spcPts val="200"/>
                        </a:spcBef>
                        <a:spcAft>
                          <a:spcPts val="200"/>
                        </a:spcAft>
                      </a:pPr>
                      <a:r>
                        <a:rPr lang="zh-CN" sz="1800" kern="100">
                          <a:effectLst/>
                          <a:latin typeface="微软雅黑" pitchFamily="34" charset="-122"/>
                          <a:ea typeface="微软雅黑" pitchFamily="34" charset="-122"/>
                        </a:rPr>
                        <a:t>民办</a:t>
                      </a:r>
                      <a:r>
                        <a:rPr lang="en-US" sz="1800" kern="100">
                          <a:effectLst/>
                          <a:latin typeface="微软雅黑" pitchFamily="34" charset="-122"/>
                          <a:ea typeface="微软雅黑" pitchFamily="34" charset="-122"/>
                        </a:rPr>
                        <a:t>-</a:t>
                      </a:r>
                      <a:r>
                        <a:rPr lang="zh-CN" sz="1800" kern="100">
                          <a:effectLst/>
                          <a:latin typeface="微软雅黑" pitchFamily="34" charset="-122"/>
                          <a:ea typeface="微软雅黑" pitchFamily="34" charset="-122"/>
                        </a:rPr>
                        <a:t>郊区</a:t>
                      </a:r>
                      <a:endParaRPr lang="zh-CN" sz="1800" kern="100">
                        <a:effectLst/>
                        <a:latin typeface="微软雅黑" pitchFamily="34" charset="-122"/>
                        <a:ea typeface="微软雅黑" pitchFamily="34" charset="-122"/>
                        <a:cs typeface="Times New Roman"/>
                      </a:endParaRPr>
                    </a:p>
                  </a:txBody>
                  <a:tcPr marL="25400" marR="25400" marT="0" marB="0" anchor="ctr"/>
                </a:tc>
                <a:tc>
                  <a:txBody>
                    <a:bodyPr/>
                    <a:lstStyle/>
                    <a:p>
                      <a:pPr algn="ctr">
                        <a:spcBef>
                          <a:spcPts val="200"/>
                        </a:spcBef>
                        <a:spcAft>
                          <a:spcPts val="200"/>
                        </a:spcAft>
                      </a:pPr>
                      <a:r>
                        <a:rPr lang="en-US" sz="1800" kern="100" dirty="0">
                          <a:effectLst/>
                          <a:latin typeface="微软雅黑" pitchFamily="34" charset="-122"/>
                          <a:ea typeface="微软雅黑" pitchFamily="34" charset="-122"/>
                        </a:rPr>
                        <a:t>24</a:t>
                      </a:r>
                      <a:endParaRPr lang="zh-CN" sz="1800" kern="100" dirty="0">
                        <a:effectLst/>
                        <a:latin typeface="微软雅黑" pitchFamily="34" charset="-122"/>
                        <a:ea typeface="微软雅黑" pitchFamily="34" charset="-122"/>
                        <a:cs typeface="Times New Roman"/>
                      </a:endParaRPr>
                    </a:p>
                  </a:txBody>
                  <a:tcPr marL="25400" marR="25400" marT="0" marB="0" anchor="ctr"/>
                </a:tc>
                <a:tc>
                  <a:txBody>
                    <a:bodyPr/>
                    <a:lstStyle/>
                    <a:p>
                      <a:pPr algn="ctr">
                        <a:spcBef>
                          <a:spcPts val="200"/>
                        </a:spcBef>
                        <a:spcAft>
                          <a:spcPts val="200"/>
                        </a:spcAft>
                      </a:pPr>
                      <a:r>
                        <a:rPr lang="en-US" sz="1800" kern="100" dirty="0">
                          <a:effectLst/>
                          <a:latin typeface="微软雅黑" pitchFamily="34" charset="-122"/>
                          <a:ea typeface="微软雅黑" pitchFamily="34" charset="-122"/>
                        </a:rPr>
                        <a:t>0</a:t>
                      </a:r>
                      <a:endParaRPr lang="zh-CN" sz="1800" kern="100" dirty="0">
                        <a:effectLst/>
                        <a:latin typeface="微软雅黑" pitchFamily="34" charset="-122"/>
                        <a:ea typeface="微软雅黑" pitchFamily="34" charset="-122"/>
                        <a:cs typeface="Times New Roman"/>
                      </a:endParaRPr>
                    </a:p>
                  </a:txBody>
                  <a:tcPr marL="25400" marR="25400" marT="0" marB="0" anchor="ctr"/>
                </a:tc>
                <a:tc>
                  <a:txBody>
                    <a:bodyPr/>
                    <a:lstStyle/>
                    <a:p>
                      <a:pPr algn="ctr">
                        <a:spcBef>
                          <a:spcPts val="200"/>
                        </a:spcBef>
                        <a:spcAft>
                          <a:spcPts val="200"/>
                        </a:spcAft>
                      </a:pPr>
                      <a:r>
                        <a:rPr lang="en-US" sz="1800" kern="100" dirty="0">
                          <a:effectLst/>
                          <a:latin typeface="微软雅黑" pitchFamily="34" charset="-122"/>
                          <a:ea typeface="微软雅黑" pitchFamily="34" charset="-122"/>
                        </a:rPr>
                        <a:t>24</a:t>
                      </a:r>
                      <a:endParaRPr lang="zh-CN" sz="1800" kern="100" dirty="0">
                        <a:effectLst/>
                        <a:latin typeface="微软雅黑" pitchFamily="34" charset="-122"/>
                        <a:ea typeface="微软雅黑" pitchFamily="34" charset="-122"/>
                        <a:cs typeface="Times New Roman"/>
                      </a:endParaRPr>
                    </a:p>
                  </a:txBody>
                  <a:tcPr marL="25400" marR="25400" marT="0" marB="0" anchor="ctr"/>
                </a:tc>
                <a:tc>
                  <a:txBody>
                    <a:bodyPr/>
                    <a:lstStyle/>
                    <a:p>
                      <a:pPr algn="ctr">
                        <a:spcAft>
                          <a:spcPts val="0"/>
                        </a:spcAft>
                      </a:pPr>
                      <a:r>
                        <a:rPr lang="en-US" sz="1800" kern="100" dirty="0">
                          <a:solidFill>
                            <a:schemeClr val="dk1"/>
                          </a:solidFill>
                          <a:effectLst/>
                          <a:latin typeface="微软雅黑" pitchFamily="34" charset="-122"/>
                          <a:ea typeface="微软雅黑" pitchFamily="34" charset="-122"/>
                          <a:cs typeface="+mn-cs"/>
                        </a:rPr>
                        <a:t>477</a:t>
                      </a:r>
                      <a:endParaRPr lang="zh-CN" sz="1800" kern="100" dirty="0">
                        <a:solidFill>
                          <a:schemeClr val="dk1"/>
                        </a:solidFill>
                        <a:effectLst/>
                        <a:latin typeface="微软雅黑" pitchFamily="34" charset="-122"/>
                        <a:ea typeface="微软雅黑" pitchFamily="34" charset="-122"/>
                        <a:cs typeface="+mn-cs"/>
                      </a:endParaRPr>
                    </a:p>
                  </a:txBody>
                  <a:tcPr marL="25400" marR="25400" marT="0" marB="0" anchor="ctr"/>
                </a:tc>
                <a:tc>
                  <a:txBody>
                    <a:bodyPr/>
                    <a:lstStyle/>
                    <a:p>
                      <a:pPr algn="ctr">
                        <a:spcAft>
                          <a:spcPts val="0"/>
                        </a:spcAft>
                      </a:pPr>
                      <a:r>
                        <a:rPr lang="en-US" sz="1800" kern="100" dirty="0">
                          <a:solidFill>
                            <a:schemeClr val="dk1"/>
                          </a:solidFill>
                          <a:effectLst/>
                          <a:latin typeface="微软雅黑" pitchFamily="34" charset="-122"/>
                          <a:ea typeface="微软雅黑" pitchFamily="34" charset="-122"/>
                          <a:cs typeface="+mn-cs"/>
                        </a:rPr>
                        <a:t>23</a:t>
                      </a:r>
                      <a:endParaRPr lang="zh-CN" sz="1800" kern="100" dirty="0">
                        <a:solidFill>
                          <a:schemeClr val="dk1"/>
                        </a:solidFill>
                        <a:effectLst/>
                        <a:latin typeface="微软雅黑" pitchFamily="34" charset="-122"/>
                        <a:ea typeface="微软雅黑" pitchFamily="34" charset="-122"/>
                        <a:cs typeface="+mn-cs"/>
                      </a:endParaRPr>
                    </a:p>
                  </a:txBody>
                  <a:tcPr marL="25400" marR="25400" marT="0" marB="0" anchor="ctr"/>
                </a:tc>
              </a:tr>
              <a:tr h="446611">
                <a:tc>
                  <a:txBody>
                    <a:bodyPr/>
                    <a:lstStyle/>
                    <a:p>
                      <a:pPr algn="ctr">
                        <a:spcBef>
                          <a:spcPts val="200"/>
                        </a:spcBef>
                        <a:spcAft>
                          <a:spcPts val="200"/>
                        </a:spcAft>
                      </a:pPr>
                      <a:r>
                        <a:rPr lang="zh-CN" sz="1800" kern="100" dirty="0">
                          <a:effectLst/>
                          <a:latin typeface="微软雅黑" pitchFamily="34" charset="-122"/>
                          <a:ea typeface="微软雅黑" pitchFamily="34" charset="-122"/>
                        </a:rPr>
                        <a:t>小计</a:t>
                      </a:r>
                      <a:endParaRPr lang="zh-CN" sz="1800" kern="100" dirty="0">
                        <a:effectLst/>
                        <a:latin typeface="微软雅黑" pitchFamily="34" charset="-122"/>
                        <a:ea typeface="微软雅黑" pitchFamily="34" charset="-122"/>
                        <a:cs typeface="Times New Roman"/>
                      </a:endParaRPr>
                    </a:p>
                  </a:txBody>
                  <a:tcPr marL="25400" marR="25400" marT="0" marB="0" anchor="ctr"/>
                </a:tc>
                <a:tc>
                  <a:txBody>
                    <a:bodyPr/>
                    <a:lstStyle/>
                    <a:p>
                      <a:pPr algn="ctr">
                        <a:spcBef>
                          <a:spcPts val="200"/>
                        </a:spcBef>
                        <a:spcAft>
                          <a:spcPts val="200"/>
                        </a:spcAft>
                      </a:pPr>
                      <a:r>
                        <a:rPr lang="en-US" sz="1800" kern="100" dirty="0">
                          <a:effectLst/>
                          <a:latin typeface="微软雅黑" pitchFamily="34" charset="-122"/>
                          <a:ea typeface="微软雅黑" pitchFamily="34" charset="-122"/>
                        </a:rPr>
                        <a:t>200</a:t>
                      </a:r>
                      <a:endParaRPr lang="zh-CN" sz="1800" kern="100" dirty="0">
                        <a:effectLst/>
                        <a:latin typeface="微软雅黑" pitchFamily="34" charset="-122"/>
                        <a:ea typeface="微软雅黑" pitchFamily="34" charset="-122"/>
                        <a:cs typeface="Times New Roman"/>
                      </a:endParaRPr>
                    </a:p>
                  </a:txBody>
                  <a:tcPr marL="25400" marR="25400" marT="0" marB="0" anchor="ctr"/>
                </a:tc>
                <a:tc>
                  <a:txBody>
                    <a:bodyPr/>
                    <a:lstStyle/>
                    <a:p>
                      <a:pPr algn="ctr">
                        <a:spcBef>
                          <a:spcPts val="200"/>
                        </a:spcBef>
                        <a:spcAft>
                          <a:spcPts val="200"/>
                        </a:spcAft>
                      </a:pPr>
                      <a:r>
                        <a:rPr lang="en-US" sz="1800" kern="100">
                          <a:effectLst/>
                          <a:latin typeface="微软雅黑" pitchFamily="34" charset="-122"/>
                          <a:ea typeface="微软雅黑" pitchFamily="34" charset="-122"/>
                        </a:rPr>
                        <a:t>1</a:t>
                      </a:r>
                      <a:endParaRPr lang="zh-CN" sz="1800" kern="100">
                        <a:effectLst/>
                        <a:latin typeface="微软雅黑" pitchFamily="34" charset="-122"/>
                        <a:ea typeface="微软雅黑" pitchFamily="34" charset="-122"/>
                        <a:cs typeface="Times New Roman"/>
                      </a:endParaRPr>
                    </a:p>
                  </a:txBody>
                  <a:tcPr marL="25400" marR="25400" marT="0" marB="0" anchor="ctr"/>
                </a:tc>
                <a:tc>
                  <a:txBody>
                    <a:bodyPr/>
                    <a:lstStyle/>
                    <a:p>
                      <a:pPr algn="ctr">
                        <a:spcBef>
                          <a:spcPts val="200"/>
                        </a:spcBef>
                        <a:spcAft>
                          <a:spcPts val="200"/>
                        </a:spcAft>
                      </a:pPr>
                      <a:r>
                        <a:rPr lang="en-US" sz="1800" kern="100" dirty="0">
                          <a:effectLst/>
                          <a:latin typeface="微软雅黑" pitchFamily="34" charset="-122"/>
                          <a:ea typeface="微软雅黑" pitchFamily="34" charset="-122"/>
                        </a:rPr>
                        <a:t>199</a:t>
                      </a:r>
                      <a:endParaRPr lang="zh-CN" sz="1800" kern="100" dirty="0">
                        <a:effectLst/>
                        <a:latin typeface="微软雅黑" pitchFamily="34" charset="-122"/>
                        <a:ea typeface="微软雅黑" pitchFamily="34" charset="-122"/>
                        <a:cs typeface="Times New Roman"/>
                      </a:endParaRPr>
                    </a:p>
                  </a:txBody>
                  <a:tcPr marL="25400" marR="25400" marT="0" marB="0" anchor="ctr"/>
                </a:tc>
                <a:tc>
                  <a:txBody>
                    <a:bodyPr/>
                    <a:lstStyle/>
                    <a:p>
                      <a:pPr algn="ctr">
                        <a:spcAft>
                          <a:spcPts val="0"/>
                        </a:spcAft>
                      </a:pPr>
                      <a:r>
                        <a:rPr lang="en-US" sz="1800" kern="100" dirty="0">
                          <a:solidFill>
                            <a:schemeClr val="dk1"/>
                          </a:solidFill>
                          <a:effectLst/>
                          <a:latin typeface="微软雅黑" pitchFamily="34" charset="-122"/>
                          <a:ea typeface="微软雅黑" pitchFamily="34" charset="-122"/>
                          <a:cs typeface="+mn-cs"/>
                        </a:rPr>
                        <a:t>3925</a:t>
                      </a:r>
                      <a:endParaRPr lang="zh-CN" sz="1800" kern="100" dirty="0">
                        <a:solidFill>
                          <a:schemeClr val="dk1"/>
                        </a:solidFill>
                        <a:effectLst/>
                        <a:latin typeface="微软雅黑" pitchFamily="34" charset="-122"/>
                        <a:ea typeface="微软雅黑" pitchFamily="34" charset="-122"/>
                        <a:cs typeface="+mn-cs"/>
                      </a:endParaRPr>
                    </a:p>
                  </a:txBody>
                  <a:tcPr marL="25400" marR="25400" marT="0" marB="0" anchor="ctr"/>
                </a:tc>
                <a:tc>
                  <a:txBody>
                    <a:bodyPr/>
                    <a:lstStyle/>
                    <a:p>
                      <a:pPr algn="ctr">
                        <a:spcAft>
                          <a:spcPts val="0"/>
                        </a:spcAft>
                      </a:pPr>
                      <a:r>
                        <a:rPr lang="en-US" sz="1800" kern="100" dirty="0">
                          <a:solidFill>
                            <a:schemeClr val="dk1"/>
                          </a:solidFill>
                          <a:effectLst/>
                          <a:latin typeface="微软雅黑" pitchFamily="34" charset="-122"/>
                          <a:ea typeface="微软雅黑" pitchFamily="34" charset="-122"/>
                          <a:cs typeface="+mn-cs"/>
                        </a:rPr>
                        <a:t>193</a:t>
                      </a:r>
                      <a:endParaRPr lang="zh-CN" sz="1800" kern="100" dirty="0">
                        <a:solidFill>
                          <a:schemeClr val="dk1"/>
                        </a:solidFill>
                        <a:effectLst/>
                        <a:latin typeface="微软雅黑" pitchFamily="34" charset="-122"/>
                        <a:ea typeface="微软雅黑" pitchFamily="34" charset="-122"/>
                        <a:cs typeface="+mn-cs"/>
                      </a:endParaRPr>
                    </a:p>
                  </a:txBody>
                  <a:tcPr marL="25400" marR="25400" marT="0" marB="0"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xmlns="" val="1142704419"/>
              </p:ext>
            </p:extLst>
          </p:nvPr>
        </p:nvGraphicFramePr>
        <p:xfrm>
          <a:off x="648071" y="4509120"/>
          <a:ext cx="7992889" cy="1542876"/>
        </p:xfrm>
        <a:graphic>
          <a:graphicData uri="http://schemas.openxmlformats.org/drawingml/2006/table">
            <a:tbl>
              <a:tblPr>
                <a:tableStyleId>{5C22544A-7EE6-4342-B048-85BDC9FD1C3A}</a:tableStyleId>
              </a:tblPr>
              <a:tblGrid>
                <a:gridCol w="1475657"/>
                <a:gridCol w="1184376"/>
                <a:gridCol w="1326820"/>
                <a:gridCol w="1326820"/>
                <a:gridCol w="1341207"/>
                <a:gridCol w="1338009"/>
              </a:tblGrid>
              <a:tr h="1224136">
                <a:tc>
                  <a:txBody>
                    <a:bodyPr/>
                    <a:lstStyle/>
                    <a:p>
                      <a:pPr algn="ctr">
                        <a:spcBef>
                          <a:spcPts val="200"/>
                        </a:spcBef>
                        <a:spcAft>
                          <a:spcPts val="200"/>
                        </a:spcAft>
                      </a:pPr>
                      <a:r>
                        <a:rPr lang="zh-CN" sz="1600" b="1" kern="100" dirty="0" smtClean="0">
                          <a:effectLst/>
                          <a:latin typeface="微软雅黑" pitchFamily="34" charset="-122"/>
                          <a:ea typeface="微软雅黑" pitchFamily="34" charset="-122"/>
                        </a:rPr>
                        <a:t>抽样</a:t>
                      </a:r>
                      <a:endParaRPr lang="en-US" altLang="zh-CN" sz="1600" b="1" kern="100" dirty="0" smtClean="0">
                        <a:effectLst/>
                        <a:latin typeface="微软雅黑" pitchFamily="34" charset="-122"/>
                        <a:ea typeface="微软雅黑" pitchFamily="34" charset="-122"/>
                      </a:endParaRPr>
                    </a:p>
                    <a:p>
                      <a:pPr algn="ctr">
                        <a:spcBef>
                          <a:spcPts val="200"/>
                        </a:spcBef>
                        <a:spcAft>
                          <a:spcPts val="200"/>
                        </a:spcAft>
                      </a:pPr>
                      <a:r>
                        <a:rPr lang="zh-CN" sz="1600" b="1" kern="100" dirty="0" smtClean="0">
                          <a:effectLst/>
                          <a:latin typeface="微软雅黑" pitchFamily="34" charset="-122"/>
                          <a:ea typeface="微软雅黑" pitchFamily="34" charset="-122"/>
                        </a:rPr>
                        <a:t>学校</a:t>
                      </a:r>
                      <a:r>
                        <a:rPr lang="zh-CN" sz="1600" b="1" kern="100" dirty="0">
                          <a:effectLst/>
                          <a:latin typeface="微软雅黑" pitchFamily="34" charset="-122"/>
                          <a:ea typeface="微软雅黑" pitchFamily="34" charset="-122"/>
                        </a:rPr>
                        <a:t>数</a:t>
                      </a:r>
                      <a:endParaRPr lang="zh-CN" sz="1600" b="1" kern="100" dirty="0">
                        <a:effectLst/>
                        <a:latin typeface="微软雅黑" pitchFamily="34" charset="-122"/>
                        <a:ea typeface="微软雅黑" pitchFamily="34" charset="-122"/>
                        <a:cs typeface="Times New Roman"/>
                      </a:endParaRPr>
                    </a:p>
                  </a:txBody>
                  <a:tcPr marL="25400" marR="25400" marT="0" marB="0" anchor="ctr">
                    <a:solidFill>
                      <a:schemeClr val="tx2">
                        <a:lumMod val="20000"/>
                        <a:lumOff val="80000"/>
                      </a:schemeClr>
                    </a:solidFill>
                  </a:tcPr>
                </a:tc>
                <a:tc>
                  <a:txBody>
                    <a:bodyPr/>
                    <a:lstStyle/>
                    <a:p>
                      <a:pPr algn="ctr">
                        <a:spcBef>
                          <a:spcPts val="200"/>
                        </a:spcBef>
                        <a:spcAft>
                          <a:spcPts val="200"/>
                        </a:spcAft>
                      </a:pPr>
                      <a:r>
                        <a:rPr lang="zh-CN" sz="1600" b="1" kern="100" dirty="0" smtClean="0">
                          <a:effectLst/>
                          <a:latin typeface="微软雅黑" pitchFamily="34" charset="-122"/>
                          <a:ea typeface="微软雅黑" pitchFamily="34" charset="-122"/>
                        </a:rPr>
                        <a:t>参与</a:t>
                      </a:r>
                      <a:endParaRPr lang="en-US" altLang="zh-CN" sz="1600" b="1" kern="100" dirty="0" smtClean="0">
                        <a:effectLst/>
                        <a:latin typeface="微软雅黑" pitchFamily="34" charset="-122"/>
                        <a:ea typeface="微软雅黑" pitchFamily="34" charset="-122"/>
                      </a:endParaRPr>
                    </a:p>
                    <a:p>
                      <a:pPr algn="ctr">
                        <a:spcBef>
                          <a:spcPts val="200"/>
                        </a:spcBef>
                        <a:spcAft>
                          <a:spcPts val="200"/>
                        </a:spcAft>
                      </a:pPr>
                      <a:r>
                        <a:rPr lang="zh-CN" sz="1600" b="1" kern="100" dirty="0" smtClean="0">
                          <a:effectLst/>
                          <a:latin typeface="微软雅黑" pitchFamily="34" charset="-122"/>
                          <a:ea typeface="微软雅黑" pitchFamily="34" charset="-122"/>
                        </a:rPr>
                        <a:t>学校</a:t>
                      </a:r>
                      <a:r>
                        <a:rPr lang="zh-CN" sz="1600" b="1" kern="100" dirty="0">
                          <a:effectLst/>
                          <a:latin typeface="微软雅黑" pitchFamily="34" charset="-122"/>
                          <a:ea typeface="微软雅黑" pitchFamily="34" charset="-122"/>
                        </a:rPr>
                        <a:t>数</a:t>
                      </a:r>
                      <a:endParaRPr lang="zh-CN" sz="1600" b="1" kern="100" dirty="0">
                        <a:effectLst/>
                        <a:latin typeface="微软雅黑" pitchFamily="34" charset="-122"/>
                        <a:ea typeface="微软雅黑" pitchFamily="34" charset="-122"/>
                        <a:cs typeface="Times New Roman"/>
                      </a:endParaRPr>
                    </a:p>
                  </a:txBody>
                  <a:tcPr marL="25400" marR="25400" marT="0" marB="0" anchor="ctr">
                    <a:solidFill>
                      <a:schemeClr val="tx2">
                        <a:lumMod val="20000"/>
                        <a:lumOff val="80000"/>
                      </a:schemeClr>
                    </a:solidFill>
                  </a:tcPr>
                </a:tc>
                <a:tc>
                  <a:txBody>
                    <a:bodyPr/>
                    <a:lstStyle/>
                    <a:p>
                      <a:pPr algn="ctr">
                        <a:spcBef>
                          <a:spcPts val="200"/>
                        </a:spcBef>
                        <a:spcAft>
                          <a:spcPts val="200"/>
                        </a:spcAft>
                      </a:pPr>
                      <a:r>
                        <a:rPr lang="zh-CN" sz="1600" b="1" kern="100" dirty="0">
                          <a:effectLst/>
                          <a:latin typeface="微软雅黑" pitchFamily="34" charset="-122"/>
                          <a:ea typeface="微软雅黑" pitchFamily="34" charset="-122"/>
                        </a:rPr>
                        <a:t>学校参与率（加权后）（</a:t>
                      </a:r>
                      <a:r>
                        <a:rPr lang="en-US" sz="1600" b="1" kern="100" dirty="0">
                          <a:effectLst/>
                          <a:latin typeface="微软雅黑" pitchFamily="34" charset="-122"/>
                          <a:ea typeface="微软雅黑" pitchFamily="34" charset="-122"/>
                        </a:rPr>
                        <a:t>%</a:t>
                      </a:r>
                      <a:r>
                        <a:rPr lang="zh-CN" sz="1600" b="1" kern="100" dirty="0">
                          <a:effectLst/>
                          <a:latin typeface="微软雅黑" pitchFamily="34" charset="-122"/>
                          <a:ea typeface="微软雅黑" pitchFamily="34" charset="-122"/>
                        </a:rPr>
                        <a:t>）</a:t>
                      </a:r>
                      <a:endParaRPr lang="zh-CN" sz="1600" b="1" kern="100" dirty="0">
                        <a:effectLst/>
                        <a:latin typeface="微软雅黑" pitchFamily="34" charset="-122"/>
                        <a:ea typeface="微软雅黑" pitchFamily="34" charset="-122"/>
                        <a:cs typeface="Times New Roman"/>
                      </a:endParaRPr>
                    </a:p>
                  </a:txBody>
                  <a:tcPr marL="25400" marR="25400" marT="0" marB="0" anchor="ctr">
                    <a:solidFill>
                      <a:schemeClr val="tx2">
                        <a:lumMod val="20000"/>
                        <a:lumOff val="80000"/>
                      </a:schemeClr>
                    </a:solidFill>
                  </a:tcPr>
                </a:tc>
                <a:tc>
                  <a:txBody>
                    <a:bodyPr/>
                    <a:lstStyle/>
                    <a:p>
                      <a:pPr algn="ctr">
                        <a:spcBef>
                          <a:spcPts val="200"/>
                        </a:spcBef>
                        <a:spcAft>
                          <a:spcPts val="200"/>
                        </a:spcAft>
                      </a:pPr>
                      <a:r>
                        <a:rPr lang="zh-CN" sz="1600" b="1" kern="100" dirty="0">
                          <a:effectLst/>
                          <a:latin typeface="微软雅黑" pitchFamily="34" charset="-122"/>
                          <a:ea typeface="微软雅黑" pitchFamily="34" charset="-122"/>
                        </a:rPr>
                        <a:t>参与学校</a:t>
                      </a:r>
                      <a:r>
                        <a:rPr lang="zh-CN" sz="1600" b="1" kern="100" dirty="0" smtClean="0">
                          <a:effectLst/>
                          <a:latin typeface="微软雅黑" pitchFamily="34" charset="-122"/>
                          <a:ea typeface="微软雅黑" pitchFamily="34" charset="-122"/>
                        </a:rPr>
                        <a:t>的</a:t>
                      </a:r>
                      <a:endParaRPr lang="en-US" altLang="zh-CN" sz="1600" b="1" kern="100" dirty="0" smtClean="0">
                        <a:effectLst/>
                        <a:latin typeface="微软雅黑" pitchFamily="34" charset="-122"/>
                        <a:ea typeface="微软雅黑" pitchFamily="34" charset="-122"/>
                      </a:endParaRPr>
                    </a:p>
                    <a:p>
                      <a:pPr algn="ctr">
                        <a:spcBef>
                          <a:spcPts val="200"/>
                        </a:spcBef>
                        <a:spcAft>
                          <a:spcPts val="200"/>
                        </a:spcAft>
                      </a:pPr>
                      <a:r>
                        <a:rPr lang="zh-CN" sz="1600" b="1" kern="100" dirty="0" smtClean="0">
                          <a:effectLst/>
                          <a:latin typeface="微软雅黑" pitchFamily="34" charset="-122"/>
                          <a:ea typeface="微软雅黑" pitchFamily="34" charset="-122"/>
                        </a:rPr>
                        <a:t>教师参与率</a:t>
                      </a:r>
                      <a:endParaRPr lang="en-US" altLang="zh-CN" sz="1600" b="1" kern="100" dirty="0" smtClean="0">
                        <a:effectLst/>
                        <a:latin typeface="微软雅黑" pitchFamily="34" charset="-122"/>
                        <a:ea typeface="微软雅黑" pitchFamily="34" charset="-122"/>
                      </a:endParaRPr>
                    </a:p>
                    <a:p>
                      <a:pPr algn="ctr">
                        <a:spcBef>
                          <a:spcPts val="200"/>
                        </a:spcBef>
                        <a:spcAft>
                          <a:spcPts val="200"/>
                        </a:spcAft>
                      </a:pPr>
                      <a:r>
                        <a:rPr lang="zh-CN" sz="1600" b="1" kern="100" dirty="0" smtClean="0">
                          <a:effectLst/>
                          <a:latin typeface="微软雅黑" pitchFamily="34" charset="-122"/>
                          <a:ea typeface="微软雅黑" pitchFamily="34" charset="-122"/>
                        </a:rPr>
                        <a:t>（</a:t>
                      </a:r>
                      <a:r>
                        <a:rPr lang="zh-CN" sz="1600" b="1" kern="100" dirty="0">
                          <a:effectLst/>
                          <a:latin typeface="微软雅黑" pitchFamily="34" charset="-122"/>
                          <a:ea typeface="微软雅黑" pitchFamily="34" charset="-122"/>
                        </a:rPr>
                        <a:t>加权后）</a:t>
                      </a:r>
                    </a:p>
                    <a:p>
                      <a:pPr algn="ctr">
                        <a:spcBef>
                          <a:spcPts val="200"/>
                        </a:spcBef>
                        <a:spcAft>
                          <a:spcPts val="200"/>
                        </a:spcAft>
                      </a:pPr>
                      <a:r>
                        <a:rPr lang="zh-CN" sz="1600" b="1" kern="100" dirty="0">
                          <a:effectLst/>
                          <a:latin typeface="微软雅黑" pitchFamily="34" charset="-122"/>
                          <a:ea typeface="微软雅黑" pitchFamily="34" charset="-122"/>
                        </a:rPr>
                        <a:t>（</a:t>
                      </a:r>
                      <a:r>
                        <a:rPr lang="en-US" sz="1600" b="1" kern="100" dirty="0">
                          <a:effectLst/>
                          <a:latin typeface="微软雅黑" pitchFamily="34" charset="-122"/>
                          <a:ea typeface="微软雅黑" pitchFamily="34" charset="-122"/>
                        </a:rPr>
                        <a:t>%</a:t>
                      </a:r>
                      <a:r>
                        <a:rPr lang="zh-CN" sz="1600" b="1" kern="100" dirty="0">
                          <a:effectLst/>
                          <a:latin typeface="微软雅黑" pitchFamily="34" charset="-122"/>
                          <a:ea typeface="微软雅黑" pitchFamily="34" charset="-122"/>
                        </a:rPr>
                        <a:t>）</a:t>
                      </a:r>
                      <a:endParaRPr lang="zh-CN" sz="1600" b="1" kern="100" dirty="0">
                        <a:effectLst/>
                        <a:latin typeface="微软雅黑" pitchFamily="34" charset="-122"/>
                        <a:ea typeface="微软雅黑" pitchFamily="34" charset="-122"/>
                        <a:cs typeface="Times New Roman"/>
                      </a:endParaRPr>
                    </a:p>
                  </a:txBody>
                  <a:tcPr marL="25400" marR="25400" marT="0" marB="0" anchor="ctr">
                    <a:solidFill>
                      <a:schemeClr val="tx2">
                        <a:lumMod val="20000"/>
                        <a:lumOff val="80000"/>
                      </a:schemeClr>
                    </a:solidFill>
                  </a:tcPr>
                </a:tc>
                <a:tc>
                  <a:txBody>
                    <a:bodyPr/>
                    <a:lstStyle/>
                    <a:p>
                      <a:pPr algn="ctr">
                        <a:spcBef>
                          <a:spcPts val="200"/>
                        </a:spcBef>
                        <a:spcAft>
                          <a:spcPts val="200"/>
                        </a:spcAft>
                      </a:pPr>
                      <a:r>
                        <a:rPr lang="zh-CN" sz="1600" b="1" kern="100" dirty="0">
                          <a:effectLst/>
                          <a:latin typeface="微软雅黑" pitchFamily="34" charset="-122"/>
                          <a:ea typeface="微软雅黑" pitchFamily="34" charset="-122"/>
                        </a:rPr>
                        <a:t>总参与</a:t>
                      </a:r>
                      <a:r>
                        <a:rPr lang="zh-CN" sz="1600" b="1" kern="100" dirty="0" smtClean="0">
                          <a:effectLst/>
                          <a:latin typeface="微软雅黑" pitchFamily="34" charset="-122"/>
                          <a:ea typeface="微软雅黑" pitchFamily="34" charset="-122"/>
                        </a:rPr>
                        <a:t>率</a:t>
                      </a:r>
                      <a:endParaRPr lang="en-US" altLang="zh-CN" sz="1600" b="1" kern="100" dirty="0" smtClean="0">
                        <a:effectLst/>
                        <a:latin typeface="微软雅黑" pitchFamily="34" charset="-122"/>
                        <a:ea typeface="微软雅黑" pitchFamily="34" charset="-122"/>
                      </a:endParaRPr>
                    </a:p>
                    <a:p>
                      <a:pPr algn="ctr">
                        <a:spcBef>
                          <a:spcPts val="200"/>
                        </a:spcBef>
                        <a:spcAft>
                          <a:spcPts val="200"/>
                        </a:spcAft>
                      </a:pPr>
                      <a:r>
                        <a:rPr lang="zh-CN" sz="1600" b="1" kern="100" dirty="0" smtClean="0">
                          <a:effectLst/>
                          <a:latin typeface="微软雅黑" pitchFamily="34" charset="-122"/>
                          <a:ea typeface="微软雅黑" pitchFamily="34" charset="-122"/>
                        </a:rPr>
                        <a:t>（</a:t>
                      </a:r>
                      <a:r>
                        <a:rPr lang="zh-CN" sz="1600" b="1" kern="100" dirty="0">
                          <a:effectLst/>
                          <a:latin typeface="微软雅黑" pitchFamily="34" charset="-122"/>
                          <a:ea typeface="微软雅黑" pitchFamily="34" charset="-122"/>
                        </a:rPr>
                        <a:t>加权后）</a:t>
                      </a:r>
                      <a:r>
                        <a:rPr lang="en-US" sz="1600" b="1" kern="100" dirty="0">
                          <a:effectLst/>
                          <a:latin typeface="微软雅黑" pitchFamily="34" charset="-122"/>
                          <a:ea typeface="微软雅黑" pitchFamily="34" charset="-122"/>
                        </a:rPr>
                        <a:t/>
                      </a:r>
                      <a:br>
                        <a:rPr lang="en-US" sz="1600" b="1" kern="100" dirty="0">
                          <a:effectLst/>
                          <a:latin typeface="微软雅黑" pitchFamily="34" charset="-122"/>
                          <a:ea typeface="微软雅黑" pitchFamily="34" charset="-122"/>
                        </a:rPr>
                      </a:br>
                      <a:r>
                        <a:rPr lang="zh-CN" sz="1600" b="1" kern="100" dirty="0">
                          <a:effectLst/>
                          <a:latin typeface="微软雅黑" pitchFamily="34" charset="-122"/>
                          <a:ea typeface="微软雅黑" pitchFamily="34" charset="-122"/>
                        </a:rPr>
                        <a:t>（</a:t>
                      </a:r>
                      <a:r>
                        <a:rPr lang="en-US" sz="1600" b="1" kern="100" dirty="0">
                          <a:effectLst/>
                          <a:latin typeface="微软雅黑" pitchFamily="34" charset="-122"/>
                          <a:ea typeface="微软雅黑" pitchFamily="34" charset="-122"/>
                        </a:rPr>
                        <a:t>%</a:t>
                      </a:r>
                      <a:r>
                        <a:rPr lang="zh-CN" sz="1600" b="1" kern="100" dirty="0">
                          <a:effectLst/>
                          <a:latin typeface="微软雅黑" pitchFamily="34" charset="-122"/>
                          <a:ea typeface="微软雅黑" pitchFamily="34" charset="-122"/>
                        </a:rPr>
                        <a:t>）</a:t>
                      </a:r>
                      <a:endParaRPr lang="zh-CN" sz="1600" b="1" kern="100" dirty="0">
                        <a:effectLst/>
                        <a:latin typeface="微软雅黑" pitchFamily="34" charset="-122"/>
                        <a:ea typeface="微软雅黑" pitchFamily="34" charset="-122"/>
                        <a:cs typeface="Times New Roman"/>
                      </a:endParaRPr>
                    </a:p>
                  </a:txBody>
                  <a:tcPr marL="25400" marR="25400" marT="0" marB="0" anchor="ctr">
                    <a:solidFill>
                      <a:schemeClr val="tx2">
                        <a:lumMod val="20000"/>
                        <a:lumOff val="80000"/>
                      </a:schemeClr>
                    </a:solidFill>
                  </a:tcPr>
                </a:tc>
                <a:tc>
                  <a:txBody>
                    <a:bodyPr/>
                    <a:lstStyle/>
                    <a:p>
                      <a:pPr algn="ctr">
                        <a:spcBef>
                          <a:spcPts val="200"/>
                        </a:spcBef>
                        <a:spcAft>
                          <a:spcPts val="200"/>
                        </a:spcAft>
                      </a:pPr>
                      <a:r>
                        <a:rPr lang="zh-CN" sz="1600" b="1" kern="100" dirty="0">
                          <a:effectLst/>
                          <a:latin typeface="微软雅黑" pitchFamily="34" charset="-122"/>
                          <a:ea typeface="微软雅黑" pitchFamily="34" charset="-122"/>
                        </a:rPr>
                        <a:t>估计</a:t>
                      </a:r>
                      <a:r>
                        <a:rPr lang="zh-CN" sz="1600" b="1" kern="100" dirty="0" smtClean="0">
                          <a:effectLst/>
                          <a:latin typeface="微软雅黑" pitchFamily="34" charset="-122"/>
                          <a:ea typeface="微软雅黑" pitchFamily="34" charset="-122"/>
                        </a:rPr>
                        <a:t>的</a:t>
                      </a:r>
                      <a:endParaRPr lang="en-US" altLang="zh-CN" sz="1600" b="1" kern="100" dirty="0" smtClean="0">
                        <a:effectLst/>
                        <a:latin typeface="微软雅黑" pitchFamily="34" charset="-122"/>
                        <a:ea typeface="微软雅黑" pitchFamily="34" charset="-122"/>
                      </a:endParaRPr>
                    </a:p>
                    <a:p>
                      <a:pPr algn="ctr">
                        <a:spcBef>
                          <a:spcPts val="200"/>
                        </a:spcBef>
                        <a:spcAft>
                          <a:spcPts val="200"/>
                        </a:spcAft>
                      </a:pPr>
                      <a:r>
                        <a:rPr lang="zh-CN" sz="1600" b="1" kern="100" dirty="0" smtClean="0">
                          <a:effectLst/>
                          <a:latin typeface="微软雅黑" pitchFamily="34" charset="-122"/>
                          <a:ea typeface="微软雅黑" pitchFamily="34" charset="-122"/>
                        </a:rPr>
                        <a:t>教师</a:t>
                      </a:r>
                      <a:r>
                        <a:rPr lang="zh-CN" sz="1600" b="1" kern="100" dirty="0">
                          <a:effectLst/>
                          <a:latin typeface="微软雅黑" pitchFamily="34" charset="-122"/>
                          <a:ea typeface="微软雅黑" pitchFamily="34" charset="-122"/>
                        </a:rPr>
                        <a:t>总体</a:t>
                      </a:r>
                      <a:endParaRPr lang="zh-CN" sz="1600" b="1" kern="100" dirty="0">
                        <a:effectLst/>
                        <a:latin typeface="微软雅黑" pitchFamily="34" charset="-122"/>
                        <a:ea typeface="微软雅黑" pitchFamily="34" charset="-122"/>
                        <a:cs typeface="Times New Roman"/>
                      </a:endParaRPr>
                    </a:p>
                  </a:txBody>
                  <a:tcPr marL="25400" marR="25400" marT="0" marB="0" anchor="ctr">
                    <a:solidFill>
                      <a:schemeClr val="tx2">
                        <a:lumMod val="20000"/>
                        <a:lumOff val="80000"/>
                      </a:schemeClr>
                    </a:solidFill>
                  </a:tcPr>
                </a:tc>
              </a:tr>
              <a:tr h="318740">
                <a:tc>
                  <a:txBody>
                    <a:bodyPr/>
                    <a:lstStyle/>
                    <a:p>
                      <a:pPr algn="ctr">
                        <a:spcBef>
                          <a:spcPts val="200"/>
                        </a:spcBef>
                        <a:spcAft>
                          <a:spcPts val="200"/>
                        </a:spcAft>
                      </a:pPr>
                      <a:r>
                        <a:rPr lang="en-US" sz="1600" kern="100" dirty="0">
                          <a:effectLst/>
                          <a:latin typeface="微软雅黑" pitchFamily="34" charset="-122"/>
                          <a:ea typeface="微软雅黑" pitchFamily="34" charset="-122"/>
                        </a:rPr>
                        <a:t>200</a:t>
                      </a:r>
                      <a:endParaRPr lang="zh-CN" sz="1600" kern="100" dirty="0">
                        <a:effectLst/>
                        <a:latin typeface="微软雅黑" pitchFamily="34" charset="-122"/>
                        <a:ea typeface="微软雅黑" pitchFamily="34" charset="-122"/>
                        <a:cs typeface="Times New Roman"/>
                      </a:endParaRPr>
                    </a:p>
                  </a:txBody>
                  <a:tcPr marL="25400" marR="25400" marT="0" marB="0"/>
                </a:tc>
                <a:tc>
                  <a:txBody>
                    <a:bodyPr/>
                    <a:lstStyle/>
                    <a:p>
                      <a:pPr algn="ctr">
                        <a:spcBef>
                          <a:spcPts val="200"/>
                        </a:spcBef>
                        <a:spcAft>
                          <a:spcPts val="200"/>
                        </a:spcAft>
                      </a:pPr>
                      <a:r>
                        <a:rPr lang="en-US" sz="1600" kern="100" dirty="0">
                          <a:effectLst/>
                          <a:latin typeface="微软雅黑" pitchFamily="34" charset="-122"/>
                          <a:ea typeface="微软雅黑" pitchFamily="34" charset="-122"/>
                        </a:rPr>
                        <a:t>199</a:t>
                      </a:r>
                      <a:endParaRPr lang="zh-CN" sz="1600" kern="100" dirty="0">
                        <a:effectLst/>
                        <a:latin typeface="微软雅黑" pitchFamily="34" charset="-122"/>
                        <a:ea typeface="微软雅黑" pitchFamily="34" charset="-122"/>
                        <a:cs typeface="Times New Roman"/>
                      </a:endParaRPr>
                    </a:p>
                  </a:txBody>
                  <a:tcPr marL="25400" marR="25400" marT="0" marB="0"/>
                </a:tc>
                <a:tc>
                  <a:txBody>
                    <a:bodyPr/>
                    <a:lstStyle/>
                    <a:p>
                      <a:pPr algn="ctr">
                        <a:spcBef>
                          <a:spcPts val="200"/>
                        </a:spcBef>
                        <a:spcAft>
                          <a:spcPts val="200"/>
                        </a:spcAft>
                      </a:pPr>
                      <a:r>
                        <a:rPr lang="en-US" sz="1600" kern="100" dirty="0">
                          <a:effectLst/>
                          <a:latin typeface="微软雅黑" pitchFamily="34" charset="-122"/>
                          <a:ea typeface="微软雅黑" pitchFamily="34" charset="-122"/>
                        </a:rPr>
                        <a:t>100.0</a:t>
                      </a:r>
                      <a:endParaRPr lang="zh-CN" sz="1600" kern="100" dirty="0">
                        <a:effectLst/>
                        <a:latin typeface="微软雅黑" pitchFamily="34" charset="-122"/>
                        <a:ea typeface="微软雅黑" pitchFamily="34" charset="-122"/>
                        <a:cs typeface="Times New Roman"/>
                      </a:endParaRPr>
                    </a:p>
                  </a:txBody>
                  <a:tcPr marL="25400" marR="25400" marT="0" marB="0"/>
                </a:tc>
                <a:tc>
                  <a:txBody>
                    <a:bodyPr/>
                    <a:lstStyle/>
                    <a:p>
                      <a:pPr algn="ctr">
                        <a:spcBef>
                          <a:spcPts val="200"/>
                        </a:spcBef>
                        <a:spcAft>
                          <a:spcPts val="200"/>
                        </a:spcAft>
                      </a:pPr>
                      <a:r>
                        <a:rPr lang="en-US" sz="1600" kern="100" dirty="0">
                          <a:effectLst/>
                          <a:latin typeface="微软雅黑" pitchFamily="34" charset="-122"/>
                          <a:ea typeface="微软雅黑" pitchFamily="34" charset="-122"/>
                        </a:rPr>
                        <a:t>99.0</a:t>
                      </a:r>
                      <a:endParaRPr lang="zh-CN" sz="1600" kern="100" dirty="0">
                        <a:effectLst/>
                        <a:latin typeface="微软雅黑" pitchFamily="34" charset="-122"/>
                        <a:ea typeface="微软雅黑" pitchFamily="34" charset="-122"/>
                        <a:cs typeface="Times New Roman"/>
                      </a:endParaRPr>
                    </a:p>
                  </a:txBody>
                  <a:tcPr marL="25400" marR="25400" marT="0" marB="0"/>
                </a:tc>
                <a:tc>
                  <a:txBody>
                    <a:bodyPr/>
                    <a:lstStyle/>
                    <a:p>
                      <a:pPr algn="ctr">
                        <a:spcBef>
                          <a:spcPts val="200"/>
                        </a:spcBef>
                        <a:spcAft>
                          <a:spcPts val="200"/>
                        </a:spcAft>
                      </a:pPr>
                      <a:r>
                        <a:rPr lang="en-US" sz="1600" kern="100" dirty="0">
                          <a:effectLst/>
                          <a:latin typeface="微软雅黑" pitchFamily="34" charset="-122"/>
                          <a:ea typeface="微软雅黑" pitchFamily="34" charset="-122"/>
                        </a:rPr>
                        <a:t>99.0</a:t>
                      </a:r>
                      <a:endParaRPr lang="zh-CN" sz="1600" kern="100" dirty="0">
                        <a:effectLst/>
                        <a:latin typeface="微软雅黑" pitchFamily="34" charset="-122"/>
                        <a:ea typeface="微软雅黑" pitchFamily="34" charset="-122"/>
                        <a:cs typeface="Times New Roman"/>
                      </a:endParaRPr>
                    </a:p>
                  </a:txBody>
                  <a:tcPr marL="25400" marR="25400" marT="0" marB="0"/>
                </a:tc>
                <a:tc>
                  <a:txBody>
                    <a:bodyPr/>
                    <a:lstStyle/>
                    <a:p>
                      <a:pPr algn="ctr">
                        <a:spcBef>
                          <a:spcPts val="200"/>
                        </a:spcBef>
                        <a:spcAft>
                          <a:spcPts val="200"/>
                        </a:spcAft>
                      </a:pPr>
                      <a:r>
                        <a:rPr lang="en-US" sz="1600" kern="100" dirty="0">
                          <a:effectLst/>
                          <a:latin typeface="微软雅黑" pitchFamily="34" charset="-122"/>
                          <a:ea typeface="微软雅黑" pitchFamily="34" charset="-122"/>
                        </a:rPr>
                        <a:t>36,628</a:t>
                      </a:r>
                      <a:endParaRPr lang="zh-CN" sz="1600" kern="100" dirty="0">
                        <a:effectLst/>
                        <a:latin typeface="微软雅黑" pitchFamily="34" charset="-122"/>
                        <a:ea typeface="微软雅黑" pitchFamily="34" charset="-122"/>
                        <a:cs typeface="Times New Roman"/>
                      </a:endParaRPr>
                    </a:p>
                  </a:txBody>
                  <a:tcPr marL="25400" marR="25400" marT="0" marB="0"/>
                </a:tc>
              </a:tr>
            </a:tbl>
          </a:graphicData>
        </a:graphic>
      </p:graphicFrame>
      <p:sp>
        <p:nvSpPr>
          <p:cNvPr id="5"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8" name="TextBox 2"/>
          <p:cNvSpPr txBox="1"/>
          <p:nvPr/>
        </p:nvSpPr>
        <p:spPr>
          <a:xfrm>
            <a:off x="7956370" y="188640"/>
            <a:ext cx="1008118" cy="3684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50" dirty="0" smtClean="0">
                <a:solidFill>
                  <a:prstClr val="white"/>
                </a:solidFill>
                <a:latin typeface="Arial" panose="020B0604020202020204" pitchFamily="34" charset="0"/>
                <a:cs typeface="Arial" pitchFamily="34" charset="0"/>
              </a:rPr>
              <a:t>Fig II.3.3</a:t>
            </a:r>
            <a:endParaRPr lang="en-GB" sz="1050" dirty="0">
              <a:solidFill>
                <a:prstClr val="white"/>
              </a:solidFill>
              <a:latin typeface="Arial" pitchFamily="34" charset="0"/>
              <a:cs typeface="Arial" pitchFamily="34" charset="0"/>
            </a:endParaRPr>
          </a:p>
        </p:txBody>
      </p:sp>
      <p:sp>
        <p:nvSpPr>
          <p:cNvPr id="9"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56</a:t>
            </a:fld>
            <a:endParaRPr lang="ko-KR" altLang="en-US" sz="1600">
              <a:solidFill>
                <a:prstClr val="black"/>
              </a:solidFill>
              <a:latin typeface="Arial" pitchFamily="34" charset="0"/>
              <a:cs typeface="Arial" pitchFamily="34" charset="0"/>
            </a:endParaRPr>
          </a:p>
        </p:txBody>
      </p:sp>
      <p:pic>
        <p:nvPicPr>
          <p:cNvPr id="10" name="내용 개체 틀 19" descr="calculator.png"/>
          <p:cNvPicPr>
            <a:picLocks noChangeAspect="1"/>
          </p:cNvPicPr>
          <p:nvPr/>
        </p:nvPicPr>
        <p:blipFill>
          <a:blip r:embed="rId2"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11" name="평행 사변형 10"/>
          <p:cNvSpPr/>
          <p:nvPr/>
        </p:nvSpPr>
        <p:spPr>
          <a:xfrm>
            <a:off x="-180528" y="0"/>
            <a:ext cx="10081120"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2" name="평행 사변형 11"/>
          <p:cNvSpPr/>
          <p:nvPr/>
        </p:nvSpPr>
        <p:spPr>
          <a:xfrm>
            <a:off x="-540568" y="0"/>
            <a:ext cx="9684568"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13" name="평행 사변형 12"/>
          <p:cNvSpPr/>
          <p:nvPr/>
        </p:nvSpPr>
        <p:spPr>
          <a:xfrm>
            <a:off x="-904149" y="0"/>
            <a:ext cx="1359768"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5" name="제목 31"/>
          <p:cNvSpPr txBox="1">
            <a:spLocks/>
          </p:cNvSpPr>
          <p:nvPr/>
        </p:nvSpPr>
        <p:spPr>
          <a:xfrm>
            <a:off x="827584" y="29144"/>
            <a:ext cx="6552728"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en-US" sz="3600" dirty="0" smtClean="0">
                <a:latin typeface="黑体" panose="02010609060101010101" pitchFamily="49" charset="-122"/>
                <a:ea typeface="黑体" panose="02010609060101010101" pitchFamily="49" charset="-122"/>
              </a:rPr>
              <a:t>上海学校和教师</a:t>
            </a:r>
            <a:r>
              <a:rPr lang="zh-CN" altLang="en-US" sz="3600" dirty="0">
                <a:latin typeface="黑体" panose="02010609060101010101" pitchFamily="49" charset="-122"/>
                <a:ea typeface="黑体" panose="02010609060101010101" pitchFamily="49" charset="-122"/>
              </a:rPr>
              <a:t>样本</a:t>
            </a:r>
            <a:r>
              <a:rPr lang="zh-CN" altLang="en-US" sz="3600" dirty="0" smtClean="0">
                <a:latin typeface="黑体" panose="02010609060101010101" pitchFamily="49" charset="-122"/>
                <a:ea typeface="黑体" panose="02010609060101010101" pitchFamily="49" charset="-122"/>
              </a:rPr>
              <a:t>和</a:t>
            </a:r>
            <a:r>
              <a:rPr lang="zh-CN" altLang="en-US" sz="3600" dirty="0">
                <a:latin typeface="黑体" panose="02010609060101010101" pitchFamily="49" charset="-122"/>
                <a:ea typeface="黑体" panose="02010609060101010101" pitchFamily="49" charset="-122"/>
              </a:rPr>
              <a:t>应答率</a:t>
            </a:r>
            <a:endParaRPr lang="ko-KR" altLang="en-US" sz="3600" dirty="0">
              <a:solidFill>
                <a:prstClr val="white"/>
              </a:solidFill>
              <a:latin typeface="黑体" panose="02010609060101010101" pitchFamily="49" charset="-122"/>
              <a:cs typeface="Arial" pitchFamily="34" charset="0"/>
            </a:endParaRPr>
          </a:p>
        </p:txBody>
      </p:sp>
    </p:spTree>
    <p:extLst>
      <p:ext uri="{BB962C8B-B14F-4D97-AF65-F5344CB8AC3E}">
        <p14:creationId xmlns:p14="http://schemas.microsoft.com/office/powerpoint/2010/main" xmlns="" val="82931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68314" y="2636838"/>
            <a:ext cx="8229600" cy="1143000"/>
          </a:xfrm>
        </p:spPr>
        <p:txBody>
          <a:bodyPr>
            <a:normAutofit/>
          </a:bodyPr>
          <a:lstStyle/>
          <a:p>
            <a:r>
              <a:rPr lang="en-US" altLang="zh-CN" sz="4800" b="1" dirty="0" smtClean="0">
                <a:latin typeface="微软雅黑" pitchFamily="34" charset="-122"/>
                <a:ea typeface="微软雅黑" pitchFamily="34" charset="-122"/>
              </a:rPr>
              <a:t>2</a:t>
            </a:r>
            <a:r>
              <a:rPr lang="zh-CN" altLang="zh-CN" sz="4800" b="1" dirty="0" smtClean="0">
                <a:latin typeface="微软雅黑" pitchFamily="34" charset="-122"/>
                <a:ea typeface="微软雅黑" pitchFamily="34" charset="-122"/>
              </a:rPr>
              <a:t>：</a:t>
            </a:r>
            <a:r>
              <a:rPr lang="zh-CN" altLang="zh-CN" sz="4800" b="1" dirty="0">
                <a:latin typeface="微软雅黑" pitchFamily="34" charset="-122"/>
                <a:ea typeface="微软雅黑" pitchFamily="34" charset="-122"/>
              </a:rPr>
              <a:t>主要结果</a:t>
            </a:r>
          </a:p>
        </p:txBody>
      </p:sp>
      <p:sp>
        <p:nvSpPr>
          <p:cNvPr id="3"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5" name="TextBox 2"/>
          <p:cNvSpPr txBox="1"/>
          <p:nvPr/>
        </p:nvSpPr>
        <p:spPr>
          <a:xfrm>
            <a:off x="7956370" y="188640"/>
            <a:ext cx="1008118" cy="3684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50" dirty="0" smtClean="0">
                <a:solidFill>
                  <a:prstClr val="white"/>
                </a:solidFill>
                <a:latin typeface="Arial" panose="020B0604020202020204" pitchFamily="34" charset="0"/>
                <a:cs typeface="Arial" pitchFamily="34" charset="0"/>
              </a:rPr>
              <a:t>Fig II.3.3</a:t>
            </a:r>
            <a:endParaRPr lang="en-GB" sz="1050" dirty="0">
              <a:solidFill>
                <a:prstClr val="white"/>
              </a:solidFill>
              <a:latin typeface="Arial" pitchFamily="34" charset="0"/>
              <a:cs typeface="Arial" pitchFamily="34" charset="0"/>
            </a:endParaRPr>
          </a:p>
        </p:txBody>
      </p:sp>
      <p:sp>
        <p:nvSpPr>
          <p:cNvPr id="6"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57</a:t>
            </a:fld>
            <a:endParaRPr lang="ko-KR" altLang="en-US" sz="1600">
              <a:solidFill>
                <a:prstClr val="black"/>
              </a:solidFill>
              <a:latin typeface="Arial" pitchFamily="34" charset="0"/>
              <a:cs typeface="Arial" pitchFamily="34" charset="0"/>
            </a:endParaRPr>
          </a:p>
        </p:txBody>
      </p:sp>
      <p:pic>
        <p:nvPicPr>
          <p:cNvPr id="7" name="내용 개체 틀 19" descr="calculator.png"/>
          <p:cNvPicPr>
            <a:picLocks noChangeAspect="1"/>
          </p:cNvPicPr>
          <p:nvPr/>
        </p:nvPicPr>
        <p:blipFill>
          <a:blip r:embed="rId2"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8" name="평행 사변형 10"/>
          <p:cNvSpPr/>
          <p:nvPr/>
        </p:nvSpPr>
        <p:spPr>
          <a:xfrm>
            <a:off x="-180528" y="0"/>
            <a:ext cx="9289032"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9" name="평행 사변형 11"/>
          <p:cNvSpPr/>
          <p:nvPr/>
        </p:nvSpPr>
        <p:spPr>
          <a:xfrm>
            <a:off x="-540568" y="0"/>
            <a:ext cx="9649072"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10" name="평행 사변형 12"/>
          <p:cNvSpPr/>
          <p:nvPr/>
        </p:nvSpPr>
        <p:spPr>
          <a:xfrm>
            <a:off x="-860412" y="-17837"/>
            <a:ext cx="1359768" cy="690197"/>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2" name="제목 31"/>
          <p:cNvSpPr txBox="1">
            <a:spLocks/>
          </p:cNvSpPr>
          <p:nvPr/>
        </p:nvSpPr>
        <p:spPr>
          <a:xfrm>
            <a:off x="827584" y="29144"/>
            <a:ext cx="6552728"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endParaRPr lang="ko-KR" altLang="en-US" sz="2000" dirty="0">
              <a:solidFill>
                <a:prstClr val="white"/>
              </a:solidFill>
              <a:latin typeface="Arial" pitchFamily="34" charset="0"/>
              <a:cs typeface="Arial" pitchFamily="34" charset="0"/>
            </a:endParaRPr>
          </a:p>
        </p:txBody>
      </p:sp>
    </p:spTree>
    <p:extLst>
      <p:ext uri="{BB962C8B-B14F-4D97-AF65-F5344CB8AC3E}">
        <p14:creationId xmlns:p14="http://schemas.microsoft.com/office/powerpoint/2010/main" xmlns="" val="5007720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xmlns="" val="3097822324"/>
              </p:ext>
            </p:extLst>
          </p:nvPr>
        </p:nvGraphicFramePr>
        <p:xfrm>
          <a:off x="799008" y="672360"/>
          <a:ext cx="6365280" cy="605042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6" name="TextBox 2"/>
          <p:cNvSpPr txBox="1"/>
          <p:nvPr/>
        </p:nvSpPr>
        <p:spPr>
          <a:xfrm>
            <a:off x="7956370" y="188640"/>
            <a:ext cx="1008118" cy="3684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50" dirty="0" smtClean="0">
                <a:solidFill>
                  <a:prstClr val="white"/>
                </a:solidFill>
                <a:latin typeface="Arial" panose="020B0604020202020204" pitchFamily="34" charset="0"/>
                <a:cs typeface="Arial" pitchFamily="34" charset="0"/>
              </a:rPr>
              <a:t>Fig II.3.3</a:t>
            </a:r>
            <a:endParaRPr lang="en-GB" sz="1050" dirty="0">
              <a:solidFill>
                <a:prstClr val="white"/>
              </a:solidFill>
              <a:latin typeface="Arial" pitchFamily="34" charset="0"/>
              <a:cs typeface="Arial" pitchFamily="34" charset="0"/>
            </a:endParaRPr>
          </a:p>
        </p:txBody>
      </p:sp>
      <p:sp>
        <p:nvSpPr>
          <p:cNvPr id="7"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58</a:t>
            </a:fld>
            <a:endParaRPr lang="ko-KR" altLang="en-US" sz="1600">
              <a:solidFill>
                <a:prstClr val="black"/>
              </a:solidFill>
              <a:latin typeface="Arial" pitchFamily="34" charset="0"/>
              <a:cs typeface="Arial" pitchFamily="34" charset="0"/>
            </a:endParaRPr>
          </a:p>
        </p:txBody>
      </p:sp>
      <p:pic>
        <p:nvPicPr>
          <p:cNvPr id="8" name="내용 개체 틀 19" descr="calculator.png"/>
          <p:cNvPicPr>
            <a:picLocks noChangeAspect="1"/>
          </p:cNvPicPr>
          <p:nvPr/>
        </p:nvPicPr>
        <p:blipFill>
          <a:blip r:embed="rId3"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9" name="평행 사변형 10"/>
          <p:cNvSpPr/>
          <p:nvPr/>
        </p:nvSpPr>
        <p:spPr>
          <a:xfrm>
            <a:off x="-180528" y="0"/>
            <a:ext cx="9289032"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0" name="평행 사변형 11"/>
          <p:cNvSpPr/>
          <p:nvPr/>
        </p:nvSpPr>
        <p:spPr>
          <a:xfrm>
            <a:off x="-540568" y="0"/>
            <a:ext cx="9684568"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11" name="평행 사변형 12"/>
          <p:cNvSpPr/>
          <p:nvPr/>
        </p:nvSpPr>
        <p:spPr>
          <a:xfrm>
            <a:off x="-726492" y="-127966"/>
            <a:ext cx="1359768" cy="87662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4" name="线形标注 1 13"/>
          <p:cNvSpPr/>
          <p:nvPr/>
        </p:nvSpPr>
        <p:spPr>
          <a:xfrm>
            <a:off x="7308304" y="3586086"/>
            <a:ext cx="1584176" cy="2664296"/>
          </a:xfrm>
          <a:prstGeom prst="borderCallout1">
            <a:avLst>
              <a:gd name="adj1" fmla="val 18750"/>
              <a:gd name="adj2" fmla="val -8333"/>
              <a:gd name="adj3" fmla="val 102567"/>
              <a:gd name="adj4" fmla="val -223370"/>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000"/>
              </a:lnSpc>
            </a:pPr>
            <a:r>
              <a:rPr lang="zh-CN" altLang="zh-CN" sz="1600" dirty="0">
                <a:solidFill>
                  <a:schemeClr val="tx1"/>
                </a:solidFill>
                <a:latin typeface="微软雅黑" pitchFamily="34" charset="-122"/>
                <a:ea typeface="微软雅黑" pitchFamily="34" charset="-122"/>
              </a:rPr>
              <a:t>上海初中教师的平均年龄为</a:t>
            </a:r>
            <a:r>
              <a:rPr lang="en-US" altLang="zh-CN" sz="1600" dirty="0">
                <a:solidFill>
                  <a:schemeClr val="tx1"/>
                </a:solidFill>
                <a:latin typeface="微软雅黑" pitchFamily="34" charset="-122"/>
                <a:ea typeface="微软雅黑" pitchFamily="34" charset="-122"/>
              </a:rPr>
              <a:t>38</a:t>
            </a:r>
            <a:r>
              <a:rPr lang="zh-CN" altLang="zh-CN" sz="1600" dirty="0">
                <a:solidFill>
                  <a:schemeClr val="tx1"/>
                </a:solidFill>
                <a:latin typeface="微软雅黑" pitchFamily="34" charset="-122"/>
                <a:ea typeface="微软雅黑" pitchFamily="34" charset="-122"/>
              </a:rPr>
              <a:t>岁，比国际均值低</a:t>
            </a:r>
            <a:r>
              <a:rPr lang="en-US" altLang="zh-CN" sz="1600" dirty="0">
                <a:solidFill>
                  <a:schemeClr val="tx1"/>
                </a:solidFill>
                <a:latin typeface="微软雅黑" pitchFamily="34" charset="-122"/>
                <a:ea typeface="微软雅黑" pitchFamily="34" charset="-122"/>
              </a:rPr>
              <a:t>5</a:t>
            </a:r>
            <a:r>
              <a:rPr lang="zh-CN" altLang="zh-CN" sz="1600" dirty="0">
                <a:solidFill>
                  <a:schemeClr val="tx1"/>
                </a:solidFill>
                <a:latin typeface="微软雅黑" pitchFamily="34" charset="-122"/>
                <a:ea typeface="微软雅黑" pitchFamily="34" charset="-122"/>
              </a:rPr>
              <a:t>岁，是所有参加</a:t>
            </a:r>
            <a:r>
              <a:rPr lang="en-US" altLang="zh-CN" sz="1600" dirty="0">
                <a:solidFill>
                  <a:schemeClr val="tx1"/>
                </a:solidFill>
                <a:latin typeface="微软雅黑" pitchFamily="34" charset="-122"/>
                <a:ea typeface="微软雅黑" pitchFamily="34" charset="-122"/>
              </a:rPr>
              <a:t>TALIS</a:t>
            </a:r>
            <a:r>
              <a:rPr lang="zh-CN" altLang="zh-CN" sz="1600" dirty="0">
                <a:solidFill>
                  <a:schemeClr val="tx1"/>
                </a:solidFill>
                <a:latin typeface="微软雅黑" pitchFamily="34" charset="-122"/>
                <a:ea typeface="微软雅黑" pitchFamily="34" charset="-122"/>
              </a:rPr>
              <a:t>的国家（地区）中</a:t>
            </a:r>
            <a:r>
              <a:rPr lang="zh-CN" altLang="en-US" sz="1600" dirty="0" smtClean="0">
                <a:solidFill>
                  <a:schemeClr val="tx1"/>
                </a:solidFill>
                <a:latin typeface="微软雅黑" pitchFamily="34" charset="-122"/>
                <a:ea typeface="微软雅黑" pitchFamily="34" charset="-122"/>
              </a:rPr>
              <a:t>除新加坡（</a:t>
            </a:r>
            <a:r>
              <a:rPr lang="en-US" altLang="zh-CN" sz="1600" dirty="0" smtClean="0">
                <a:solidFill>
                  <a:schemeClr val="tx1"/>
                </a:solidFill>
                <a:latin typeface="微软雅黑" pitchFamily="34" charset="-122"/>
                <a:ea typeface="微软雅黑" pitchFamily="34" charset="-122"/>
              </a:rPr>
              <a:t>36</a:t>
            </a:r>
            <a:r>
              <a:rPr lang="zh-CN" altLang="en-US" sz="1600" dirty="0" smtClean="0">
                <a:solidFill>
                  <a:schemeClr val="tx1"/>
                </a:solidFill>
                <a:latin typeface="微软雅黑" pitchFamily="34" charset="-122"/>
                <a:ea typeface="微软雅黑" pitchFamily="34" charset="-122"/>
              </a:rPr>
              <a:t>）外</a:t>
            </a:r>
            <a:r>
              <a:rPr lang="zh-CN" altLang="zh-CN" sz="1600" dirty="0" smtClean="0">
                <a:solidFill>
                  <a:schemeClr val="tx1"/>
                </a:solidFill>
                <a:latin typeface="微软雅黑" pitchFamily="34" charset="-122"/>
                <a:ea typeface="微软雅黑" pitchFamily="34" charset="-122"/>
              </a:rPr>
              <a:t>最</a:t>
            </a:r>
            <a:r>
              <a:rPr lang="zh-CN" altLang="zh-CN" sz="1600" dirty="0">
                <a:solidFill>
                  <a:schemeClr val="tx1"/>
                </a:solidFill>
                <a:latin typeface="微软雅黑" pitchFamily="34" charset="-122"/>
                <a:ea typeface="微软雅黑" pitchFamily="34" charset="-122"/>
              </a:rPr>
              <a:t>年轻的群体</a:t>
            </a:r>
            <a:r>
              <a:rPr lang="zh-CN" altLang="zh-CN" sz="1600" dirty="0" smtClean="0">
                <a:solidFill>
                  <a:schemeClr val="tx1"/>
                </a:solidFill>
                <a:latin typeface="微软雅黑" pitchFamily="34" charset="-122"/>
                <a:ea typeface="微软雅黑" pitchFamily="34" charset="-122"/>
              </a:rPr>
              <a:t>。</a:t>
            </a:r>
            <a:endParaRPr lang="zh-CN" altLang="en-US" sz="1600" dirty="0">
              <a:solidFill>
                <a:schemeClr val="tx1"/>
              </a:solidFill>
              <a:latin typeface="微软雅黑" pitchFamily="34" charset="-122"/>
              <a:ea typeface="微软雅黑" pitchFamily="34" charset="-122"/>
            </a:endParaRPr>
          </a:p>
        </p:txBody>
      </p:sp>
      <p:sp>
        <p:nvSpPr>
          <p:cNvPr id="17" name="제목 31"/>
          <p:cNvSpPr txBox="1">
            <a:spLocks/>
          </p:cNvSpPr>
          <p:nvPr/>
        </p:nvSpPr>
        <p:spPr>
          <a:xfrm>
            <a:off x="799008" y="48578"/>
            <a:ext cx="7805440" cy="620688"/>
          </a:xfrm>
          <a:prstGeom prst="rect">
            <a:avLst/>
          </a:prstGeom>
        </p:spPr>
        <p:txBody>
          <a:bodyPr vert="horz" lIns="91440" tIns="45720" rIns="91440" bIns="45720" rtlCol="0" anchor="ctr">
            <a:noAutofit/>
          </a:bodyPr>
          <a:lstStyle>
            <a:lvl1pPr algn="l">
              <a:defRPr sz="2800" b="1">
                <a:solidFill>
                  <a:schemeClr val="bg1"/>
                </a:solidFill>
              </a:defRPr>
            </a:lvl1pPr>
          </a:lstStyle>
          <a:p>
            <a:r>
              <a:rPr lang="zh-CN" altLang="en-US" sz="3200" dirty="0" smtClean="0">
                <a:latin typeface="黑体" panose="02010609060101010101" pitchFamily="49" charset="-122"/>
                <a:ea typeface="黑体" panose="02010609060101010101" pitchFamily="49" charset="-122"/>
              </a:rPr>
              <a:t>一、</a:t>
            </a:r>
            <a:r>
              <a:rPr lang="zh-CN" altLang="zh-CN" sz="3200" dirty="0" smtClean="0">
                <a:latin typeface="黑体" panose="02010609060101010101" pitchFamily="49" charset="-122"/>
                <a:ea typeface="黑体" panose="02010609060101010101" pitchFamily="49" charset="-122"/>
              </a:rPr>
              <a:t>上海</a:t>
            </a:r>
            <a:r>
              <a:rPr lang="zh-CN" altLang="zh-CN" sz="3200" dirty="0">
                <a:latin typeface="黑体" panose="02010609060101010101" pitchFamily="49" charset="-122"/>
                <a:ea typeface="黑体" panose="02010609060101010101" pitchFamily="49" charset="-122"/>
              </a:rPr>
              <a:t>教师的基本</a:t>
            </a:r>
            <a:r>
              <a:rPr lang="zh-CN" altLang="zh-CN" sz="3200" dirty="0" smtClean="0">
                <a:latin typeface="黑体" panose="02010609060101010101" pitchFamily="49" charset="-122"/>
                <a:ea typeface="黑体" panose="02010609060101010101" pitchFamily="49" charset="-122"/>
              </a:rPr>
              <a:t>特征</a:t>
            </a:r>
            <a:r>
              <a:rPr lang="zh-CN" altLang="en-US" sz="3200" dirty="0" smtClean="0">
                <a:latin typeface="黑体" panose="02010609060101010101" pitchFamily="49" charset="-122"/>
                <a:ea typeface="黑体" panose="02010609060101010101" pitchFamily="49" charset="-122"/>
              </a:rPr>
              <a:t>：</a:t>
            </a:r>
            <a:r>
              <a:rPr lang="zh-CN" altLang="en-US" sz="3200" dirty="0" smtClean="0">
                <a:solidFill>
                  <a:srgbClr val="FFC000"/>
                </a:solidFill>
                <a:latin typeface="黑体" panose="02010609060101010101" pitchFamily="49" charset="-122"/>
                <a:ea typeface="黑体" panose="02010609060101010101" pitchFamily="49" charset="-122"/>
              </a:rPr>
              <a:t>年纪轻</a:t>
            </a:r>
            <a:endParaRPr lang="ko-KR" altLang="en-US" sz="3200" dirty="0">
              <a:solidFill>
                <a:srgbClr val="FFC000"/>
              </a:solidFill>
              <a:latin typeface="黑体" panose="02010609060101010101" pitchFamily="49" charset="-122"/>
            </a:endParaRPr>
          </a:p>
        </p:txBody>
      </p:sp>
    </p:spTree>
    <p:extLst>
      <p:ext uri="{BB962C8B-B14F-4D97-AF65-F5344CB8AC3E}">
        <p14:creationId xmlns:p14="http://schemas.microsoft.com/office/powerpoint/2010/main" xmlns="" val="131794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left)">
                                      <p:cBhvr>
                                        <p:cTn id="7" dur="500"/>
                                        <p:tgtEl>
                                          <p:spTgt spid="4">
                                            <p:graphicEl>
                                              <a:chart seriesIdx="0" categoryIdx="-4" bldStep="series"/>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left)">
                                      <p:cBhvr>
                                        <p:cTn id="11" dur="500"/>
                                        <p:tgtEl>
                                          <p:spTgt spid="4">
                                            <p:graphicEl>
                                              <a:chart seriesIdx="1" categoryIdx="-4" bldStep="series"/>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graphicEl>
                                              <a:chart seriesIdx="2" categoryIdx="-4" bldStep="series"/>
                                            </p:graphicEl>
                                          </p:spTgt>
                                        </p:tgtEl>
                                        <p:attrNameLst>
                                          <p:attrName>style.visibility</p:attrName>
                                        </p:attrNameLst>
                                      </p:cBhvr>
                                      <p:to>
                                        <p:strVal val="visible"/>
                                      </p:to>
                                    </p:set>
                                    <p:animEffect transition="in" filter="wipe(left)">
                                      <p:cBhvr>
                                        <p:cTn id="15" dur="500"/>
                                        <p:tgtEl>
                                          <p:spTgt spid="4">
                                            <p:graphicEl>
                                              <a:chart seriesIdx="2" categoryIdx="-4" bldStep="series"/>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
                                            <p:graphicEl>
                                              <a:chart seriesIdx="3" categoryIdx="-4" bldStep="series"/>
                                            </p:graphicEl>
                                          </p:spTgt>
                                        </p:tgtEl>
                                        <p:attrNameLst>
                                          <p:attrName>style.visibility</p:attrName>
                                        </p:attrNameLst>
                                      </p:cBhvr>
                                      <p:to>
                                        <p:strVal val="visible"/>
                                      </p:to>
                                    </p:set>
                                    <p:animEffect transition="in" filter="wipe(left)">
                                      <p:cBhvr>
                                        <p:cTn id="19" dur="500"/>
                                        <p:tgtEl>
                                          <p:spTgt spid="4">
                                            <p:graphicEl>
                                              <a:chart seriesIdx="3" categoryIdx="-4" bldStep="series"/>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
                                            <p:graphicEl>
                                              <a:chart seriesIdx="4" categoryIdx="-4" bldStep="series"/>
                                            </p:graphicEl>
                                          </p:spTgt>
                                        </p:tgtEl>
                                        <p:attrNameLst>
                                          <p:attrName>style.visibility</p:attrName>
                                        </p:attrNameLst>
                                      </p:cBhvr>
                                      <p:to>
                                        <p:strVal val="visible"/>
                                      </p:to>
                                    </p:set>
                                    <p:animEffect transition="in" filter="wipe(left)">
                                      <p:cBhvr>
                                        <p:cTn id="23" dur="500"/>
                                        <p:tgtEl>
                                          <p:spTgt spid="4">
                                            <p:graphicEl>
                                              <a:chart seriesIdx="4" categoryIdx="-4" bldStep="series"/>
                                            </p:graphic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
                                            <p:graphicEl>
                                              <a:chart seriesIdx="5" categoryIdx="-4" bldStep="series"/>
                                            </p:graphicEl>
                                          </p:spTgt>
                                        </p:tgtEl>
                                        <p:attrNameLst>
                                          <p:attrName>style.visibility</p:attrName>
                                        </p:attrNameLst>
                                      </p:cBhvr>
                                      <p:to>
                                        <p:strVal val="visible"/>
                                      </p:to>
                                    </p:set>
                                    <p:animEffect transition="in" filter="wipe(left)">
                                      <p:cBhvr>
                                        <p:cTn id="27" dur="500"/>
                                        <p:tgtEl>
                                          <p:spTgt spid="4">
                                            <p:graphicEl>
                                              <a:chart seriesIdx="5" categoryIdx="-4" bldStep="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 animBg="0"/>
        </p:bldSub>
      </p:bldGraphic>
      <p:bldP spid="1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extLst>
              <p:ext uri="{D42A27DB-BD31-4B8C-83A1-F6EECF244321}">
                <p14:modId xmlns:p14="http://schemas.microsoft.com/office/powerpoint/2010/main" xmlns="" val="4155822718"/>
              </p:ext>
            </p:extLst>
          </p:nvPr>
        </p:nvGraphicFramePr>
        <p:xfrm>
          <a:off x="119124" y="946582"/>
          <a:ext cx="8229600" cy="5904656"/>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7" name="TextBox 2"/>
          <p:cNvSpPr txBox="1"/>
          <p:nvPr/>
        </p:nvSpPr>
        <p:spPr>
          <a:xfrm>
            <a:off x="7956370" y="188640"/>
            <a:ext cx="1008118" cy="3684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50" dirty="0" smtClean="0">
                <a:solidFill>
                  <a:prstClr val="white"/>
                </a:solidFill>
                <a:latin typeface="Arial" panose="020B0604020202020204" pitchFamily="34" charset="0"/>
                <a:cs typeface="Arial" pitchFamily="34" charset="0"/>
              </a:rPr>
              <a:t>Fig II.3.3</a:t>
            </a:r>
            <a:endParaRPr lang="en-GB" sz="1050" dirty="0">
              <a:solidFill>
                <a:prstClr val="white"/>
              </a:solidFill>
              <a:latin typeface="Arial" pitchFamily="34" charset="0"/>
              <a:cs typeface="Arial" pitchFamily="34" charset="0"/>
            </a:endParaRPr>
          </a:p>
        </p:txBody>
      </p:sp>
      <p:sp>
        <p:nvSpPr>
          <p:cNvPr id="8"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59</a:t>
            </a:fld>
            <a:endParaRPr lang="ko-KR" altLang="en-US" sz="1600">
              <a:solidFill>
                <a:prstClr val="black"/>
              </a:solidFill>
              <a:latin typeface="Arial" pitchFamily="34" charset="0"/>
              <a:cs typeface="Arial" pitchFamily="34" charset="0"/>
            </a:endParaRPr>
          </a:p>
        </p:txBody>
      </p:sp>
      <p:pic>
        <p:nvPicPr>
          <p:cNvPr id="9" name="내용 개체 틀 19" descr="calculator.png"/>
          <p:cNvPicPr>
            <a:picLocks noChangeAspect="1"/>
          </p:cNvPicPr>
          <p:nvPr/>
        </p:nvPicPr>
        <p:blipFill>
          <a:blip r:embed="rId3"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10" name="평행 사변형 10"/>
          <p:cNvSpPr/>
          <p:nvPr/>
        </p:nvSpPr>
        <p:spPr>
          <a:xfrm>
            <a:off x="-180528" y="0"/>
            <a:ext cx="9289032" cy="672360"/>
          </a:xfrm>
          <a:prstGeom prst="parallelogram">
            <a:avLst>
              <a:gd name="adj" fmla="val 79101"/>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1" name="평행 사변형 11"/>
          <p:cNvSpPr/>
          <p:nvPr/>
        </p:nvSpPr>
        <p:spPr>
          <a:xfrm>
            <a:off x="-540568" y="0"/>
            <a:ext cx="9684568"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12" name="평행 사변형 12"/>
          <p:cNvSpPr/>
          <p:nvPr/>
        </p:nvSpPr>
        <p:spPr>
          <a:xfrm>
            <a:off x="-820213" y="-3525"/>
            <a:ext cx="1359768" cy="711447"/>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4" name="제목 31"/>
          <p:cNvSpPr txBox="1">
            <a:spLocks/>
          </p:cNvSpPr>
          <p:nvPr/>
        </p:nvSpPr>
        <p:spPr>
          <a:xfrm>
            <a:off x="425893" y="41854"/>
            <a:ext cx="8568949"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en-US" sz="3200" dirty="0" smtClean="0">
                <a:latin typeface="黑体" panose="02010609060101010101" pitchFamily="49" charset="-122"/>
                <a:ea typeface="黑体" panose="02010609060101010101" pitchFamily="49" charset="-122"/>
              </a:rPr>
              <a:t>一</a:t>
            </a:r>
            <a:r>
              <a:rPr lang="zh-CN" altLang="en-US" sz="3200" dirty="0">
                <a:latin typeface="黑体" panose="02010609060101010101" pitchFamily="49" charset="-122"/>
                <a:ea typeface="黑体" panose="02010609060101010101" pitchFamily="49" charset="-122"/>
              </a:rPr>
              <a:t>、</a:t>
            </a:r>
            <a:r>
              <a:rPr lang="zh-CN" altLang="zh-CN" sz="3200" dirty="0" smtClean="0">
                <a:latin typeface="黑体" panose="02010609060101010101" pitchFamily="49" charset="-122"/>
                <a:ea typeface="黑体" panose="02010609060101010101" pitchFamily="49" charset="-122"/>
              </a:rPr>
              <a:t>上海</a:t>
            </a:r>
            <a:r>
              <a:rPr lang="zh-CN" altLang="zh-CN" sz="3200" dirty="0">
                <a:latin typeface="黑体" panose="02010609060101010101" pitchFamily="49" charset="-122"/>
                <a:ea typeface="黑体" panose="02010609060101010101" pitchFamily="49" charset="-122"/>
              </a:rPr>
              <a:t>教师的基本特征</a:t>
            </a:r>
            <a:r>
              <a:rPr lang="zh-CN" altLang="en-US" sz="3200" dirty="0">
                <a:latin typeface="黑体" panose="02010609060101010101" pitchFamily="49" charset="-122"/>
                <a:ea typeface="黑体" panose="02010609060101010101" pitchFamily="49" charset="-122"/>
              </a:rPr>
              <a:t>：</a:t>
            </a:r>
            <a:r>
              <a:rPr lang="zh-CN" altLang="zh-CN" sz="3200" dirty="0" smtClean="0">
                <a:solidFill>
                  <a:srgbClr val="FFC000"/>
                </a:solidFill>
                <a:latin typeface="黑体" panose="02010609060101010101" pitchFamily="49" charset="-122"/>
                <a:ea typeface="黑体" panose="02010609060101010101" pitchFamily="49" charset="-122"/>
              </a:rPr>
              <a:t>专业</a:t>
            </a:r>
            <a:r>
              <a:rPr lang="zh-CN" altLang="zh-CN" sz="3200" dirty="0">
                <a:solidFill>
                  <a:srgbClr val="FFC000"/>
                </a:solidFill>
                <a:latin typeface="黑体" panose="02010609060101010101" pitchFamily="49" charset="-122"/>
                <a:ea typeface="黑体" panose="02010609060101010101" pitchFamily="49" charset="-122"/>
              </a:rPr>
              <a:t>准备</a:t>
            </a:r>
            <a:r>
              <a:rPr lang="zh-CN" altLang="zh-CN" sz="3200" dirty="0" smtClean="0">
                <a:solidFill>
                  <a:srgbClr val="FFC000"/>
                </a:solidFill>
                <a:latin typeface="黑体" panose="02010609060101010101" pitchFamily="49" charset="-122"/>
                <a:ea typeface="黑体" panose="02010609060101010101" pitchFamily="49" charset="-122"/>
              </a:rPr>
              <a:t>充分</a:t>
            </a:r>
            <a:endParaRPr lang="ko-KR" altLang="en-US" sz="3200" dirty="0">
              <a:solidFill>
                <a:srgbClr val="FFC000"/>
              </a:solidFill>
              <a:latin typeface="黑体" panose="02010609060101010101" pitchFamily="49" charset="-122"/>
              <a:cs typeface="Arial" pitchFamily="34" charset="0"/>
            </a:endParaRPr>
          </a:p>
        </p:txBody>
      </p:sp>
      <p:sp>
        <p:nvSpPr>
          <p:cNvPr id="15" name="矩形 14"/>
          <p:cNvSpPr/>
          <p:nvPr/>
        </p:nvSpPr>
        <p:spPr>
          <a:xfrm>
            <a:off x="662051" y="3259495"/>
            <a:ext cx="7412463" cy="144016"/>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6" name="矩形 15"/>
          <p:cNvSpPr/>
          <p:nvPr/>
        </p:nvSpPr>
        <p:spPr>
          <a:xfrm>
            <a:off x="719230" y="4242792"/>
            <a:ext cx="7397210" cy="144016"/>
          </a:xfrm>
          <a:prstGeom prst="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7" name="线形标注 1 16"/>
          <p:cNvSpPr/>
          <p:nvPr/>
        </p:nvSpPr>
        <p:spPr>
          <a:xfrm>
            <a:off x="8074514" y="1196752"/>
            <a:ext cx="1069486" cy="5040560"/>
          </a:xfrm>
          <a:prstGeom prst="borderCallout1">
            <a:avLst>
              <a:gd name="adj1" fmla="val 22562"/>
              <a:gd name="adj2" fmla="val 260"/>
              <a:gd name="adj3" fmla="val 42463"/>
              <a:gd name="adj4" fmla="val -33994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800"/>
              </a:lnSpc>
            </a:pPr>
            <a:r>
              <a:rPr lang="zh-CN" altLang="zh-CN" sz="1400" dirty="0">
                <a:solidFill>
                  <a:schemeClr val="tx1"/>
                </a:solidFill>
                <a:latin typeface="微软雅黑" pitchFamily="34" charset="-122"/>
                <a:ea typeface="微软雅黑" pitchFamily="34" charset="-122"/>
              </a:rPr>
              <a:t>上海教师认为在所教科目学科内容方面准备比较充分和非常充分的占</a:t>
            </a:r>
            <a:r>
              <a:rPr lang="en-US" altLang="zh-CN" sz="1400" dirty="0">
                <a:solidFill>
                  <a:schemeClr val="tx1"/>
                </a:solidFill>
                <a:latin typeface="微软雅黑" pitchFamily="34" charset="-122"/>
                <a:ea typeface="微软雅黑" pitchFamily="34" charset="-122"/>
              </a:rPr>
              <a:t>97.9%</a:t>
            </a:r>
            <a:r>
              <a:rPr lang="zh-CN" altLang="zh-CN" sz="1400" dirty="0">
                <a:solidFill>
                  <a:schemeClr val="tx1"/>
                </a:solidFill>
                <a:latin typeface="微软雅黑" pitchFamily="34" charset="-122"/>
                <a:ea typeface="微软雅黑" pitchFamily="34" charset="-122"/>
              </a:rPr>
              <a:t>，认为在所教科目</a:t>
            </a:r>
            <a:r>
              <a:rPr lang="zh-CN" altLang="zh-CN" sz="1400" dirty="0" smtClean="0">
                <a:solidFill>
                  <a:schemeClr val="tx1"/>
                </a:solidFill>
                <a:latin typeface="微软雅黑" pitchFamily="34" charset="-122"/>
                <a:ea typeface="微软雅黑" pitchFamily="34" charset="-122"/>
              </a:rPr>
              <a:t>的</a:t>
            </a:r>
            <a:r>
              <a:rPr lang="zh-CN" altLang="en-US" sz="1400" dirty="0">
                <a:solidFill>
                  <a:schemeClr val="tx1"/>
                </a:solidFill>
                <a:latin typeface="微软雅黑" pitchFamily="34" charset="-122"/>
                <a:ea typeface="微软雅黑" pitchFamily="34" charset="-122"/>
              </a:rPr>
              <a:t>教育</a:t>
            </a:r>
            <a:r>
              <a:rPr lang="zh-CN" altLang="en-US" sz="1400" dirty="0" smtClean="0">
                <a:solidFill>
                  <a:schemeClr val="tx1"/>
                </a:solidFill>
                <a:latin typeface="微软雅黑" pitchFamily="34" charset="-122"/>
                <a:ea typeface="微软雅黑" pitchFamily="34" charset="-122"/>
              </a:rPr>
              <a:t>教学方</a:t>
            </a:r>
            <a:r>
              <a:rPr lang="zh-CN" altLang="zh-CN" sz="1400" dirty="0" smtClean="0">
                <a:solidFill>
                  <a:schemeClr val="tx1"/>
                </a:solidFill>
                <a:latin typeface="微软雅黑" pitchFamily="34" charset="-122"/>
                <a:ea typeface="微软雅黑" pitchFamily="34" charset="-122"/>
              </a:rPr>
              <a:t>法</a:t>
            </a:r>
            <a:r>
              <a:rPr lang="zh-CN" altLang="zh-CN" sz="1400" dirty="0">
                <a:solidFill>
                  <a:schemeClr val="tx1"/>
                </a:solidFill>
                <a:latin typeface="微软雅黑" pitchFamily="34" charset="-122"/>
                <a:ea typeface="微软雅黑" pitchFamily="34" charset="-122"/>
              </a:rPr>
              <a:t>方面准备比较充分和非常充分的占</a:t>
            </a:r>
            <a:r>
              <a:rPr lang="en-US" altLang="zh-CN" sz="1400" dirty="0">
                <a:solidFill>
                  <a:schemeClr val="tx1"/>
                </a:solidFill>
                <a:latin typeface="微软雅黑" pitchFamily="34" charset="-122"/>
                <a:ea typeface="微软雅黑" pitchFamily="34" charset="-122"/>
              </a:rPr>
              <a:t>96%</a:t>
            </a:r>
            <a:r>
              <a:rPr lang="zh-CN" altLang="zh-CN" sz="1400" dirty="0" smtClean="0">
                <a:solidFill>
                  <a:schemeClr val="tx1"/>
                </a:solidFill>
                <a:latin typeface="微软雅黑" pitchFamily="34" charset="-122"/>
                <a:ea typeface="微软雅黑" pitchFamily="34" charset="-122"/>
              </a:rPr>
              <a:t>。</a:t>
            </a:r>
            <a:r>
              <a:rPr lang="en-US" altLang="zh-CN" sz="1400" dirty="0">
                <a:solidFill>
                  <a:schemeClr val="tx1"/>
                </a:solidFill>
                <a:latin typeface="微软雅黑" pitchFamily="34" charset="-122"/>
                <a:ea typeface="微软雅黑" pitchFamily="34" charset="-122"/>
              </a:rPr>
              <a:t>TALIS</a:t>
            </a:r>
            <a:r>
              <a:rPr lang="zh-CN" altLang="zh-CN" sz="1400" dirty="0">
                <a:solidFill>
                  <a:schemeClr val="tx1"/>
                </a:solidFill>
                <a:latin typeface="微软雅黑" pitchFamily="34" charset="-122"/>
                <a:ea typeface="微软雅黑" pitchFamily="34" charset="-122"/>
              </a:rPr>
              <a:t>平均水平分别为</a:t>
            </a:r>
            <a:r>
              <a:rPr lang="en-US" altLang="zh-CN" sz="1400" dirty="0">
                <a:solidFill>
                  <a:schemeClr val="tx1"/>
                </a:solidFill>
                <a:latin typeface="微软雅黑" pitchFamily="34" charset="-122"/>
                <a:ea typeface="微软雅黑" pitchFamily="34" charset="-122"/>
              </a:rPr>
              <a:t>93.9%</a:t>
            </a:r>
            <a:r>
              <a:rPr lang="zh-CN" altLang="zh-CN" sz="1400" dirty="0">
                <a:solidFill>
                  <a:schemeClr val="tx1"/>
                </a:solidFill>
                <a:latin typeface="微软雅黑" pitchFamily="34" charset="-122"/>
                <a:ea typeface="微软雅黑" pitchFamily="34" charset="-122"/>
              </a:rPr>
              <a:t>和</a:t>
            </a:r>
            <a:r>
              <a:rPr lang="en-US" altLang="zh-CN" sz="1400" dirty="0">
                <a:solidFill>
                  <a:schemeClr val="tx1"/>
                </a:solidFill>
                <a:latin typeface="微软雅黑" pitchFamily="34" charset="-122"/>
                <a:ea typeface="微软雅黑" pitchFamily="34" charset="-122"/>
              </a:rPr>
              <a:t>89.7%</a:t>
            </a:r>
            <a:r>
              <a:rPr lang="zh-CN" altLang="zh-CN" sz="1400" dirty="0">
                <a:solidFill>
                  <a:schemeClr val="tx1"/>
                </a:solidFill>
                <a:latin typeface="微软雅黑" pitchFamily="34" charset="-122"/>
                <a:ea typeface="微软雅黑" pitchFamily="34" charset="-122"/>
              </a:rPr>
              <a:t>。</a:t>
            </a:r>
            <a:endParaRPr lang="zh-CN" altLang="en-US" sz="1400" dirty="0">
              <a:solidFill>
                <a:schemeClr val="tx1"/>
              </a:solidFill>
              <a:latin typeface="微软雅黑" pitchFamily="34" charset="-122"/>
              <a:ea typeface="微软雅黑" pitchFamily="34" charset="-122"/>
            </a:endParaRPr>
          </a:p>
        </p:txBody>
      </p:sp>
      <p:sp>
        <p:nvSpPr>
          <p:cNvPr id="19" name="矩形 18"/>
          <p:cNvSpPr/>
          <p:nvPr/>
        </p:nvSpPr>
        <p:spPr>
          <a:xfrm>
            <a:off x="5220072" y="693284"/>
            <a:ext cx="2592288" cy="288032"/>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800" b="1" dirty="0" smtClean="0">
                <a:solidFill>
                  <a:schemeClr val="tx1"/>
                </a:solidFill>
                <a:latin typeface="黑体" panose="02010609060101010101" pitchFamily="49" charset="-122"/>
                <a:ea typeface="黑体" panose="02010609060101010101" pitchFamily="49" charset="-122"/>
              </a:rPr>
              <a:t>学科内容</a:t>
            </a:r>
            <a:endParaRPr lang="zh-CN" altLang="en-US" sz="1800" b="1" dirty="0">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a:xfrm>
            <a:off x="1691680" y="693284"/>
            <a:ext cx="2592288" cy="288032"/>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黑体" panose="02010609060101010101" pitchFamily="49" charset="-122"/>
                <a:ea typeface="黑体" panose="02010609060101010101" pitchFamily="49" charset="-122"/>
              </a:rPr>
              <a:t>教育教学方法</a:t>
            </a:r>
            <a:endParaRPr lang="zh-CN" altLang="en-US" b="1"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304272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left)">
                                      <p:cBhvr>
                                        <p:cTn id="7" dur="750"/>
                                        <p:tgtEl>
                                          <p:spTgt spid="5">
                                            <p:graphicEl>
                                              <a:chart seriesIdx="-3" categoryIdx="-3" bldStep="gridLegend"/>
                                            </p:graphicEl>
                                          </p:spTgt>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left)">
                                      <p:cBhvr>
                                        <p:cTn id="11" dur="750"/>
                                        <p:tgtEl>
                                          <p:spTgt spid="5">
                                            <p:graphicEl>
                                              <a:chart seriesIdx="0" categoryIdx="-4" bldStep="series"/>
                                            </p:graphicEl>
                                          </p:spTgt>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wipe(left)">
                                      <p:cBhvr>
                                        <p:cTn id="15" dur="750"/>
                                        <p:tgtEl>
                                          <p:spTgt spid="5">
                                            <p:graphicEl>
                                              <a:chart seriesIdx="1" categoryIdx="-4" bldStep="series"/>
                                            </p:graphicEl>
                                          </p:spTgt>
                                        </p:tgtEl>
                                      </p:cBhvr>
                                    </p:animEffect>
                                  </p:childTnLst>
                                </p:cTn>
                              </p:par>
                            </p:childTnLst>
                          </p:cTn>
                        </p:par>
                        <p:par>
                          <p:cTn id="16" fill="hold">
                            <p:stCondLst>
                              <p:cond delay="2250"/>
                            </p:stCondLst>
                            <p:childTnLst>
                              <p:par>
                                <p:cTn id="17" presetID="22" presetClass="entr" presetSubtype="8" fill="hold" grpId="0" nodeType="afterEffect">
                                  <p:stCondLst>
                                    <p:cond delay="0"/>
                                  </p:stCondLst>
                                  <p:childTnLst>
                                    <p:set>
                                      <p:cBhvr>
                                        <p:cTn id="18" dur="1" fill="hold">
                                          <p:stCondLst>
                                            <p:cond delay="0"/>
                                          </p:stCondLst>
                                        </p:cTn>
                                        <p:tgtEl>
                                          <p:spTgt spid="5">
                                            <p:graphicEl>
                                              <a:chart seriesIdx="2" categoryIdx="-4" bldStep="series"/>
                                            </p:graphicEl>
                                          </p:spTgt>
                                        </p:tgtEl>
                                        <p:attrNameLst>
                                          <p:attrName>style.visibility</p:attrName>
                                        </p:attrNameLst>
                                      </p:cBhvr>
                                      <p:to>
                                        <p:strVal val="visible"/>
                                      </p:to>
                                    </p:set>
                                    <p:animEffect transition="in" filter="wipe(left)">
                                      <p:cBhvr>
                                        <p:cTn id="19" dur="750"/>
                                        <p:tgtEl>
                                          <p:spTgt spid="5">
                                            <p:graphicEl>
                                              <a:chart seriesIdx="2" categoryIdx="-4" bldStep="series"/>
                                            </p:graphicEl>
                                          </p:spTgt>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5">
                                            <p:graphicEl>
                                              <a:chart seriesIdx="3" categoryIdx="-4" bldStep="series"/>
                                            </p:graphicEl>
                                          </p:spTgt>
                                        </p:tgtEl>
                                        <p:attrNameLst>
                                          <p:attrName>style.visibility</p:attrName>
                                        </p:attrNameLst>
                                      </p:cBhvr>
                                      <p:to>
                                        <p:strVal val="visible"/>
                                      </p:to>
                                    </p:set>
                                    <p:animEffect transition="in" filter="wipe(left)">
                                      <p:cBhvr>
                                        <p:cTn id="23" dur="750"/>
                                        <p:tgtEl>
                                          <p:spTgt spid="5">
                                            <p:graphicEl>
                                              <a:chart seriesIdx="3" categoryIdx="-4" bldStep="series"/>
                                            </p:graphicEl>
                                          </p:spTgt>
                                        </p:tgtEl>
                                      </p:cBhvr>
                                    </p:animEffect>
                                  </p:childTnLst>
                                </p:cTn>
                              </p:par>
                            </p:childTnLst>
                          </p:cTn>
                        </p:par>
                        <p:par>
                          <p:cTn id="24" fill="hold">
                            <p:stCondLst>
                              <p:cond delay="3750"/>
                            </p:stCondLst>
                            <p:childTnLst>
                              <p:par>
                                <p:cTn id="25" presetID="22" presetClass="entr" presetSubtype="8" fill="hold" grpId="0" nodeType="afterEffect">
                                  <p:stCondLst>
                                    <p:cond delay="0"/>
                                  </p:stCondLst>
                                  <p:childTnLst>
                                    <p:set>
                                      <p:cBhvr>
                                        <p:cTn id="26" dur="1" fill="hold">
                                          <p:stCondLst>
                                            <p:cond delay="0"/>
                                          </p:stCondLst>
                                        </p:cTn>
                                        <p:tgtEl>
                                          <p:spTgt spid="5">
                                            <p:graphicEl>
                                              <a:chart seriesIdx="4" categoryIdx="-4" bldStep="series"/>
                                            </p:graphicEl>
                                          </p:spTgt>
                                        </p:tgtEl>
                                        <p:attrNameLst>
                                          <p:attrName>style.visibility</p:attrName>
                                        </p:attrNameLst>
                                      </p:cBhvr>
                                      <p:to>
                                        <p:strVal val="visible"/>
                                      </p:to>
                                    </p:set>
                                    <p:animEffect transition="in" filter="wipe(left)">
                                      <p:cBhvr>
                                        <p:cTn id="27" dur="750"/>
                                        <p:tgtEl>
                                          <p:spTgt spid="5">
                                            <p:graphicEl>
                                              <a:chart seriesIdx="4" categoryIdx="-4" bldStep="series"/>
                                            </p:graphicEl>
                                          </p:spTgt>
                                        </p:tgtEl>
                                      </p:cBhvr>
                                    </p:animEffect>
                                  </p:childTnLst>
                                </p:cTn>
                              </p:par>
                            </p:childTnLst>
                          </p:cTn>
                        </p:par>
                        <p:par>
                          <p:cTn id="28" fill="hold">
                            <p:stCondLst>
                              <p:cond delay="4500"/>
                            </p:stCondLst>
                            <p:childTnLst>
                              <p:par>
                                <p:cTn id="29" presetID="22" presetClass="entr" presetSubtype="8" fill="hold" grpId="0" nodeType="afterEffect">
                                  <p:stCondLst>
                                    <p:cond delay="0"/>
                                  </p:stCondLst>
                                  <p:childTnLst>
                                    <p:set>
                                      <p:cBhvr>
                                        <p:cTn id="30" dur="1" fill="hold">
                                          <p:stCondLst>
                                            <p:cond delay="0"/>
                                          </p:stCondLst>
                                        </p:cTn>
                                        <p:tgtEl>
                                          <p:spTgt spid="5">
                                            <p:graphicEl>
                                              <a:chart seriesIdx="5" categoryIdx="-4" bldStep="series"/>
                                            </p:graphicEl>
                                          </p:spTgt>
                                        </p:tgtEl>
                                        <p:attrNameLst>
                                          <p:attrName>style.visibility</p:attrName>
                                        </p:attrNameLst>
                                      </p:cBhvr>
                                      <p:to>
                                        <p:strVal val="visible"/>
                                      </p:to>
                                    </p:set>
                                    <p:animEffect transition="in" filter="wipe(left)">
                                      <p:cBhvr>
                                        <p:cTn id="31" dur="750"/>
                                        <p:tgtEl>
                                          <p:spTgt spid="5">
                                            <p:graphicEl>
                                              <a:chart seriesIdx="5" categoryIdx="-4" bldStep="series"/>
                                            </p:graphicEl>
                                          </p:spTgt>
                                        </p:tgtEl>
                                      </p:cBhvr>
                                    </p:animEffect>
                                  </p:childTnLst>
                                </p:cTn>
                              </p:par>
                            </p:childTnLst>
                          </p:cTn>
                        </p:par>
                        <p:par>
                          <p:cTn id="32" fill="hold">
                            <p:stCondLst>
                              <p:cond delay="5250"/>
                            </p:stCondLst>
                            <p:childTnLst>
                              <p:par>
                                <p:cTn id="33" presetID="22" presetClass="entr" presetSubtype="8" fill="hold" grpId="0" nodeType="afterEffect">
                                  <p:stCondLst>
                                    <p:cond delay="0"/>
                                  </p:stCondLst>
                                  <p:childTnLst>
                                    <p:set>
                                      <p:cBhvr>
                                        <p:cTn id="34" dur="1" fill="hold">
                                          <p:stCondLst>
                                            <p:cond delay="0"/>
                                          </p:stCondLst>
                                        </p:cTn>
                                        <p:tgtEl>
                                          <p:spTgt spid="5">
                                            <p:graphicEl>
                                              <a:chart seriesIdx="6" categoryIdx="-4" bldStep="series"/>
                                            </p:graphicEl>
                                          </p:spTgt>
                                        </p:tgtEl>
                                        <p:attrNameLst>
                                          <p:attrName>style.visibility</p:attrName>
                                        </p:attrNameLst>
                                      </p:cBhvr>
                                      <p:to>
                                        <p:strVal val="visible"/>
                                      </p:to>
                                    </p:set>
                                    <p:animEffect transition="in" filter="wipe(left)">
                                      <p:cBhvr>
                                        <p:cTn id="35" dur="750"/>
                                        <p:tgtEl>
                                          <p:spTgt spid="5">
                                            <p:graphicEl>
                                              <a:chart seriesIdx="6" categoryIdx="-4" bldStep="series"/>
                                            </p:graphicEl>
                                          </p:spTgt>
                                        </p:tgtEl>
                                      </p:cBhvr>
                                    </p:animEffect>
                                  </p:childTnLst>
                                </p:cTn>
                              </p:par>
                            </p:childTnLst>
                          </p:cTn>
                        </p:par>
                        <p:par>
                          <p:cTn id="36" fill="hold">
                            <p:stCondLst>
                              <p:cond delay="6000"/>
                            </p:stCondLst>
                            <p:childTnLst>
                              <p:par>
                                <p:cTn id="37" presetID="22" presetClass="entr" presetSubtype="8" fill="hold" grpId="0" nodeType="afterEffect">
                                  <p:stCondLst>
                                    <p:cond delay="0"/>
                                  </p:stCondLst>
                                  <p:childTnLst>
                                    <p:set>
                                      <p:cBhvr>
                                        <p:cTn id="38" dur="1" fill="hold">
                                          <p:stCondLst>
                                            <p:cond delay="0"/>
                                          </p:stCondLst>
                                        </p:cTn>
                                        <p:tgtEl>
                                          <p:spTgt spid="5">
                                            <p:graphicEl>
                                              <a:chart seriesIdx="7" categoryIdx="-4" bldStep="series"/>
                                            </p:graphicEl>
                                          </p:spTgt>
                                        </p:tgtEl>
                                        <p:attrNameLst>
                                          <p:attrName>style.visibility</p:attrName>
                                        </p:attrNameLst>
                                      </p:cBhvr>
                                      <p:to>
                                        <p:strVal val="visible"/>
                                      </p:to>
                                    </p:set>
                                    <p:animEffect transition="in" filter="wipe(left)">
                                      <p:cBhvr>
                                        <p:cTn id="39" dur="750"/>
                                        <p:tgtEl>
                                          <p:spTgt spid="5">
                                            <p:graphicEl>
                                              <a:chart seriesIdx="7" categoryIdx="-4" bldStep="series"/>
                                            </p:graphicEl>
                                          </p:spTgt>
                                        </p:tgtEl>
                                      </p:cBhvr>
                                    </p:animEffect>
                                  </p:childTnLst>
                                </p:cTn>
                              </p:par>
                            </p:childTnLst>
                          </p:cTn>
                        </p:par>
                        <p:par>
                          <p:cTn id="40" fill="hold">
                            <p:stCondLst>
                              <p:cond delay="6750"/>
                            </p:stCondLst>
                            <p:childTnLst>
                              <p:par>
                                <p:cTn id="41" presetID="22" presetClass="entr" presetSubtype="8" fill="hold" grpId="0" nodeType="afterEffect">
                                  <p:stCondLst>
                                    <p:cond delay="0"/>
                                  </p:stCondLst>
                                  <p:childTnLst>
                                    <p:set>
                                      <p:cBhvr>
                                        <p:cTn id="42" dur="1" fill="hold">
                                          <p:stCondLst>
                                            <p:cond delay="0"/>
                                          </p:stCondLst>
                                        </p:cTn>
                                        <p:tgtEl>
                                          <p:spTgt spid="5">
                                            <p:graphicEl>
                                              <a:chart seriesIdx="8" categoryIdx="-4" bldStep="series"/>
                                            </p:graphicEl>
                                          </p:spTgt>
                                        </p:tgtEl>
                                        <p:attrNameLst>
                                          <p:attrName>style.visibility</p:attrName>
                                        </p:attrNameLst>
                                      </p:cBhvr>
                                      <p:to>
                                        <p:strVal val="visible"/>
                                      </p:to>
                                    </p:set>
                                    <p:animEffect transition="in" filter="wipe(left)">
                                      <p:cBhvr>
                                        <p:cTn id="43" dur="750"/>
                                        <p:tgtEl>
                                          <p:spTgt spid="5">
                                            <p:graphicEl>
                                              <a:chart seriesIdx="8" categoryIdx="-4" bldStep="series"/>
                                            </p:graphicEl>
                                          </p:spTgt>
                                        </p:tgtEl>
                                      </p:cBhvr>
                                    </p:animEffect>
                                  </p:childTnLst>
                                </p:cTn>
                              </p:par>
                            </p:childTnLst>
                          </p:cTn>
                        </p:par>
                        <p:par>
                          <p:cTn id="44" fill="hold">
                            <p:stCondLst>
                              <p:cond delay="7500"/>
                            </p:stCondLst>
                            <p:childTnLst>
                              <p:par>
                                <p:cTn id="45" presetID="22" presetClass="entr" presetSubtype="8" fill="hold" grpId="0" nodeType="afterEffect">
                                  <p:stCondLst>
                                    <p:cond delay="0"/>
                                  </p:stCondLst>
                                  <p:childTnLst>
                                    <p:set>
                                      <p:cBhvr>
                                        <p:cTn id="46" dur="1" fill="hold">
                                          <p:stCondLst>
                                            <p:cond delay="0"/>
                                          </p:stCondLst>
                                        </p:cTn>
                                        <p:tgtEl>
                                          <p:spTgt spid="5">
                                            <p:graphicEl>
                                              <a:chart seriesIdx="9" categoryIdx="-4" bldStep="series"/>
                                            </p:graphicEl>
                                          </p:spTgt>
                                        </p:tgtEl>
                                        <p:attrNameLst>
                                          <p:attrName>style.visibility</p:attrName>
                                        </p:attrNameLst>
                                      </p:cBhvr>
                                      <p:to>
                                        <p:strVal val="visible"/>
                                      </p:to>
                                    </p:set>
                                    <p:animEffect transition="in" filter="wipe(left)">
                                      <p:cBhvr>
                                        <p:cTn id="47" dur="750"/>
                                        <p:tgtEl>
                                          <p:spTgt spid="5">
                                            <p:graphicEl>
                                              <a:chart seriesIdx="9" categoryIdx="-4" bldStep="series"/>
                                            </p:graphicEl>
                                          </p:spTgt>
                                        </p:tgtEl>
                                      </p:cBhvr>
                                    </p:animEffect>
                                  </p:childTnLst>
                                </p:cTn>
                              </p:par>
                            </p:childTnLst>
                          </p:cTn>
                        </p:par>
                        <p:par>
                          <p:cTn id="48" fill="hold">
                            <p:stCondLst>
                              <p:cond delay="8250"/>
                            </p:stCondLst>
                            <p:childTnLst>
                              <p:par>
                                <p:cTn id="49" presetID="1"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90265"/>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tLang="zh-CN" sz="4000" b="1" dirty="0" smtClean="0">
                <a:solidFill>
                  <a:srgbClr val="0070C0"/>
                </a:solidFill>
                <a:latin typeface="方正大标宋简体" pitchFamily="2" charset="-122"/>
                <a:ea typeface="方正大标宋简体" pitchFamily="2" charset="-122"/>
                <a:cs typeface="+mn-cs"/>
              </a:rPr>
              <a:t>20</a:t>
            </a:r>
            <a:r>
              <a:rPr lang="zh-CN" altLang="en-US" sz="4000" b="1" dirty="0" smtClean="0">
                <a:solidFill>
                  <a:srgbClr val="0070C0"/>
                </a:solidFill>
                <a:latin typeface="方正大标宋简体" pitchFamily="2" charset="-122"/>
                <a:ea typeface="方正大标宋简体" pitchFamily="2" charset="-122"/>
                <a:cs typeface="+mn-cs"/>
              </a:rPr>
              <a:t>年前，</a:t>
            </a:r>
            <a:r>
              <a:rPr lang="zh-CN" altLang="en-US" sz="4000" b="1" dirty="0">
                <a:solidFill>
                  <a:srgbClr val="0070C0"/>
                </a:solidFill>
                <a:latin typeface="方正大标宋简体" pitchFamily="2" charset="-122"/>
                <a:ea typeface="方正大标宋简体" pitchFamily="2" charset="-122"/>
                <a:cs typeface="+mn-cs"/>
              </a:rPr>
              <a:t>土豪</a:t>
            </a:r>
            <a:r>
              <a:rPr lang="zh-CN" altLang="en-US" sz="4000" b="1" dirty="0" smtClean="0">
                <a:solidFill>
                  <a:srgbClr val="0070C0"/>
                </a:solidFill>
                <a:latin typeface="方正大标宋简体" pitchFamily="2" charset="-122"/>
                <a:ea typeface="方正大标宋简体" pitchFamily="2" charset="-122"/>
                <a:cs typeface="+mn-cs"/>
              </a:rPr>
              <a:t>这样用</a:t>
            </a:r>
            <a:endParaRPr lang="en-US" altLang="zh-CN" sz="4000" b="1" dirty="0" smtClean="0">
              <a:solidFill>
                <a:srgbClr val="0070C0"/>
              </a:solidFill>
              <a:latin typeface="方正大标宋简体" pitchFamily="2" charset="-122"/>
              <a:ea typeface="方正大标宋简体" pitchFamily="2" charset="-122"/>
              <a:cs typeface="+mn-cs"/>
            </a:endParaRPr>
          </a:p>
        </p:txBody>
      </p:sp>
      <p:pic>
        <p:nvPicPr>
          <p:cNvPr id="3" name="Picture 6" descr="http://epaper.xuanwww.com/wnck/res/1/20081203/71721228355540010.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46642" y="1340768"/>
            <a:ext cx="6450715" cy="430585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2972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a:graphicFrameLocks/>
          </p:cNvGraphicFramePr>
          <p:nvPr>
            <p:extLst>
              <p:ext uri="{D42A27DB-BD31-4B8C-83A1-F6EECF244321}">
                <p14:modId xmlns:p14="http://schemas.microsoft.com/office/powerpoint/2010/main" xmlns="" val="808473886"/>
              </p:ext>
            </p:extLst>
          </p:nvPr>
        </p:nvGraphicFramePr>
        <p:xfrm>
          <a:off x="1187624" y="672360"/>
          <a:ext cx="6192688" cy="6069008"/>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6"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60</a:t>
            </a:fld>
            <a:endParaRPr lang="ko-KR" altLang="en-US" sz="1600">
              <a:solidFill>
                <a:prstClr val="black"/>
              </a:solidFill>
              <a:latin typeface="Arial" pitchFamily="34" charset="0"/>
              <a:cs typeface="Arial" pitchFamily="34" charset="0"/>
            </a:endParaRPr>
          </a:p>
        </p:txBody>
      </p:sp>
      <p:pic>
        <p:nvPicPr>
          <p:cNvPr id="7" name="내용 개체 틀 19" descr="calculator.png"/>
          <p:cNvPicPr>
            <a:picLocks noChangeAspect="1"/>
          </p:cNvPicPr>
          <p:nvPr/>
        </p:nvPicPr>
        <p:blipFill>
          <a:blip r:embed="rId3"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8" name="평행 사변형 11"/>
          <p:cNvSpPr/>
          <p:nvPr/>
        </p:nvSpPr>
        <p:spPr>
          <a:xfrm>
            <a:off x="-540568" y="0"/>
            <a:ext cx="9684568"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9" name="평행 사변형 12"/>
          <p:cNvSpPr/>
          <p:nvPr/>
        </p:nvSpPr>
        <p:spPr>
          <a:xfrm>
            <a:off x="-721677" y="0"/>
            <a:ext cx="1359768"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1" name="제목 31"/>
          <p:cNvSpPr txBox="1">
            <a:spLocks/>
          </p:cNvSpPr>
          <p:nvPr/>
        </p:nvSpPr>
        <p:spPr>
          <a:xfrm>
            <a:off x="467544" y="29144"/>
            <a:ext cx="8676456"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zh-CN" sz="3200" dirty="0">
                <a:latin typeface="黑体" panose="02010609060101010101" pitchFamily="49" charset="-122"/>
                <a:ea typeface="黑体" panose="02010609060101010101" pitchFamily="49" charset="-122"/>
              </a:rPr>
              <a:t>二．职前教育和入职</a:t>
            </a:r>
            <a:r>
              <a:rPr lang="zh-CN" altLang="zh-CN" sz="3200" dirty="0" smtClean="0">
                <a:latin typeface="黑体" panose="02010609060101010101" pitchFamily="49" charset="-122"/>
                <a:ea typeface="黑体" panose="02010609060101010101" pitchFamily="49" charset="-122"/>
              </a:rPr>
              <a:t>培训</a:t>
            </a:r>
            <a:r>
              <a:rPr lang="zh-CN" altLang="en-US" sz="3200" dirty="0" smtClean="0">
                <a:latin typeface="黑体" panose="02010609060101010101" pitchFamily="49" charset="-122"/>
                <a:ea typeface="黑体" panose="02010609060101010101" pitchFamily="49" charset="-122"/>
              </a:rPr>
              <a:t>：</a:t>
            </a:r>
            <a:r>
              <a:rPr lang="zh-CN" altLang="zh-CN" sz="3200" dirty="0">
                <a:solidFill>
                  <a:srgbClr val="FFC000"/>
                </a:solidFill>
                <a:latin typeface="黑体" panose="02010609060101010101" pitchFamily="49" charset="-122"/>
                <a:ea typeface="黑体" panose="02010609060101010101" pitchFamily="49" charset="-122"/>
              </a:rPr>
              <a:t>学历</a:t>
            </a:r>
            <a:r>
              <a:rPr lang="zh-CN" altLang="zh-CN" sz="3200" dirty="0" smtClean="0">
                <a:solidFill>
                  <a:srgbClr val="FFC000"/>
                </a:solidFill>
                <a:latin typeface="黑体" panose="02010609060101010101" pitchFamily="49" charset="-122"/>
                <a:ea typeface="黑体" panose="02010609060101010101" pitchFamily="49" charset="-122"/>
              </a:rPr>
              <a:t>水平高</a:t>
            </a:r>
            <a:endParaRPr lang="ko-KR" altLang="en-US" sz="3200" dirty="0">
              <a:solidFill>
                <a:srgbClr val="FFC000"/>
              </a:solidFill>
              <a:latin typeface="黑体" panose="02010609060101010101" pitchFamily="49" charset="-122"/>
              <a:cs typeface="Arial" pitchFamily="34" charset="0"/>
            </a:endParaRPr>
          </a:p>
        </p:txBody>
      </p:sp>
      <p:sp>
        <p:nvSpPr>
          <p:cNvPr id="12" name="矩形 11"/>
          <p:cNvSpPr/>
          <p:nvPr/>
        </p:nvSpPr>
        <p:spPr>
          <a:xfrm>
            <a:off x="1187625" y="1871398"/>
            <a:ext cx="6034684" cy="119984"/>
          </a:xfrm>
          <a:prstGeom prst="rect">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3" name="矩形 12"/>
          <p:cNvSpPr/>
          <p:nvPr/>
        </p:nvSpPr>
        <p:spPr>
          <a:xfrm>
            <a:off x="1259630" y="5589240"/>
            <a:ext cx="5962677" cy="108012"/>
          </a:xfrm>
          <a:prstGeom prst="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4" name="线形标注 1 13"/>
          <p:cNvSpPr/>
          <p:nvPr/>
        </p:nvSpPr>
        <p:spPr>
          <a:xfrm>
            <a:off x="7452320" y="1628800"/>
            <a:ext cx="1390554" cy="3816424"/>
          </a:xfrm>
          <a:prstGeom prst="borderCallout1">
            <a:avLst>
              <a:gd name="adj1" fmla="val 48724"/>
              <a:gd name="adj2" fmla="val -1609"/>
              <a:gd name="adj3" fmla="val 8052"/>
              <a:gd name="adj4" fmla="val -366487"/>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000"/>
              </a:lnSpc>
            </a:pPr>
            <a:r>
              <a:rPr lang="zh-CN" altLang="zh-CN" sz="1400" dirty="0">
                <a:solidFill>
                  <a:schemeClr val="tx1"/>
                </a:solidFill>
                <a:latin typeface="微软雅黑" pitchFamily="34" charset="-122"/>
                <a:ea typeface="微软雅黑" pitchFamily="34" charset="-122"/>
              </a:rPr>
              <a:t>上海初中教师学历处于较高的</a:t>
            </a:r>
            <a:r>
              <a:rPr lang="zh-CN" altLang="zh-CN" sz="1400" dirty="0" smtClean="0">
                <a:solidFill>
                  <a:schemeClr val="tx1"/>
                </a:solidFill>
                <a:latin typeface="微软雅黑" pitchFamily="34" charset="-122"/>
                <a:ea typeface="微软雅黑" pitchFamily="34" charset="-122"/>
              </a:rPr>
              <a:t>水平</a:t>
            </a:r>
            <a:r>
              <a:rPr lang="zh-CN" altLang="en-US" sz="1400" dirty="0" smtClean="0">
                <a:solidFill>
                  <a:schemeClr val="tx1"/>
                </a:solidFill>
                <a:latin typeface="微软雅黑" pitchFamily="34" charset="-122"/>
                <a:ea typeface="微软雅黑" pitchFamily="34" charset="-122"/>
              </a:rPr>
              <a:t>，</a:t>
            </a:r>
            <a:r>
              <a:rPr lang="zh-CN" altLang="zh-CN" sz="1400" dirty="0" smtClean="0">
                <a:solidFill>
                  <a:schemeClr val="tx1"/>
                </a:solidFill>
                <a:latin typeface="微软雅黑" pitchFamily="34" charset="-122"/>
                <a:ea typeface="微软雅黑" pitchFamily="34" charset="-122"/>
              </a:rPr>
              <a:t>接受过大学</a:t>
            </a:r>
            <a:r>
              <a:rPr lang="zh-CN" altLang="zh-CN" sz="1400" dirty="0">
                <a:solidFill>
                  <a:schemeClr val="tx1"/>
                </a:solidFill>
                <a:latin typeface="微软雅黑" pitchFamily="34" charset="-122"/>
                <a:ea typeface="微软雅黑" pitchFamily="34" charset="-122"/>
              </a:rPr>
              <a:t>本科及以上水平教育的初中教师占</a:t>
            </a:r>
            <a:r>
              <a:rPr lang="en-US" altLang="zh-CN" sz="1400" dirty="0">
                <a:solidFill>
                  <a:schemeClr val="tx1"/>
                </a:solidFill>
                <a:latin typeface="微软雅黑" pitchFamily="34" charset="-122"/>
                <a:ea typeface="微软雅黑" pitchFamily="34" charset="-122"/>
              </a:rPr>
              <a:t>98.5%</a:t>
            </a:r>
            <a:r>
              <a:rPr lang="zh-CN" altLang="zh-CN" sz="1400" dirty="0">
                <a:solidFill>
                  <a:schemeClr val="tx1"/>
                </a:solidFill>
                <a:latin typeface="微软雅黑" pitchFamily="34" charset="-122"/>
                <a:ea typeface="微软雅黑" pitchFamily="34" charset="-122"/>
              </a:rPr>
              <a:t>，（其中，大学本科学历的教师占</a:t>
            </a:r>
            <a:r>
              <a:rPr lang="en-US" altLang="zh-CN" sz="1400" dirty="0">
                <a:solidFill>
                  <a:schemeClr val="tx1"/>
                </a:solidFill>
                <a:latin typeface="微软雅黑" pitchFamily="34" charset="-122"/>
                <a:ea typeface="微软雅黑" pitchFamily="34" charset="-122"/>
              </a:rPr>
              <a:t>89.4%</a:t>
            </a:r>
            <a:r>
              <a:rPr lang="zh-CN" altLang="zh-CN" sz="1400" dirty="0">
                <a:solidFill>
                  <a:schemeClr val="tx1"/>
                </a:solidFill>
                <a:latin typeface="微软雅黑" pitchFamily="34" charset="-122"/>
                <a:ea typeface="微软雅黑" pitchFamily="34" charset="-122"/>
              </a:rPr>
              <a:t>，研究生</a:t>
            </a:r>
            <a:r>
              <a:rPr lang="zh-CN" altLang="zh-CN" sz="1400" dirty="0" smtClean="0">
                <a:solidFill>
                  <a:schemeClr val="tx1"/>
                </a:solidFill>
                <a:latin typeface="微软雅黑" pitchFamily="34" charset="-122"/>
                <a:ea typeface="微软雅黑" pitchFamily="34" charset="-122"/>
              </a:rPr>
              <a:t>学历教师</a:t>
            </a:r>
            <a:r>
              <a:rPr lang="zh-CN" altLang="zh-CN" sz="1400" dirty="0">
                <a:solidFill>
                  <a:schemeClr val="tx1"/>
                </a:solidFill>
                <a:latin typeface="微软雅黑" pitchFamily="34" charset="-122"/>
                <a:ea typeface="微软雅黑" pitchFamily="34" charset="-122"/>
              </a:rPr>
              <a:t>占</a:t>
            </a:r>
            <a:r>
              <a:rPr lang="en-US" altLang="zh-CN" sz="1400" dirty="0">
                <a:solidFill>
                  <a:schemeClr val="tx1"/>
                </a:solidFill>
                <a:latin typeface="微软雅黑" pitchFamily="34" charset="-122"/>
                <a:ea typeface="微软雅黑" pitchFamily="34" charset="-122"/>
              </a:rPr>
              <a:t>9.1%</a:t>
            </a:r>
            <a:r>
              <a:rPr lang="zh-CN" altLang="zh-CN" sz="1400" dirty="0" smtClean="0">
                <a:solidFill>
                  <a:schemeClr val="tx1"/>
                </a:solidFill>
                <a:latin typeface="微软雅黑" pitchFamily="34" charset="-122"/>
                <a:ea typeface="微软雅黑" pitchFamily="34" charset="-122"/>
              </a:rPr>
              <a:t>），</a:t>
            </a:r>
            <a:r>
              <a:rPr lang="zh-CN" altLang="en-US" sz="1400" dirty="0" smtClean="0">
                <a:solidFill>
                  <a:schemeClr val="tx1"/>
                </a:solidFill>
                <a:latin typeface="微软雅黑" pitchFamily="34" charset="-122"/>
                <a:ea typeface="微软雅黑" pitchFamily="34" charset="-122"/>
              </a:rPr>
              <a:t>显著高于</a:t>
            </a:r>
            <a:r>
              <a:rPr lang="en-US" altLang="zh-CN" sz="1400" dirty="0" smtClean="0">
                <a:solidFill>
                  <a:schemeClr val="tx1"/>
                </a:solidFill>
                <a:latin typeface="微软雅黑" pitchFamily="34" charset="-122"/>
                <a:ea typeface="微软雅黑" pitchFamily="34" charset="-122"/>
              </a:rPr>
              <a:t>92.7%</a:t>
            </a:r>
            <a:r>
              <a:rPr lang="zh-CN" altLang="en-US" sz="1400" dirty="0" smtClean="0">
                <a:solidFill>
                  <a:schemeClr val="tx1"/>
                </a:solidFill>
                <a:latin typeface="微软雅黑" pitchFamily="34" charset="-122"/>
                <a:ea typeface="微软雅黑" pitchFamily="34" charset="-122"/>
              </a:rPr>
              <a:t>的国际平均水平。</a:t>
            </a:r>
            <a:endParaRPr lang="zh-CN" altLang="en-US" sz="1400" dirty="0">
              <a:solidFill>
                <a:schemeClr val="tx1"/>
              </a:solidFill>
              <a:latin typeface="微软雅黑" pitchFamily="34" charset="-122"/>
              <a:ea typeface="微软雅黑" pitchFamily="34" charset="-122"/>
            </a:endParaRPr>
          </a:p>
        </p:txBody>
      </p:sp>
      <p:sp>
        <p:nvSpPr>
          <p:cNvPr id="15" name="矩形 14"/>
          <p:cNvSpPr/>
          <p:nvPr/>
        </p:nvSpPr>
        <p:spPr>
          <a:xfrm>
            <a:off x="1204061" y="3188545"/>
            <a:ext cx="5962677" cy="146131"/>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Tree>
    <p:extLst>
      <p:ext uri="{BB962C8B-B14F-4D97-AF65-F5344CB8AC3E}">
        <p14:creationId xmlns:p14="http://schemas.microsoft.com/office/powerpoint/2010/main" xmlns="" val="418519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left)">
                                      <p:cBhvr>
                                        <p:cTn id="7" dur="500"/>
                                        <p:tgtEl>
                                          <p:spTgt spid="4">
                                            <p:graphicEl>
                                              <a:chart seriesIdx="-3" categoryIdx="-3" bldStep="gridLegen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left)">
                                      <p:cBhvr>
                                        <p:cTn id="11" dur="500"/>
                                        <p:tgtEl>
                                          <p:spTgt spid="4">
                                            <p:graphicEl>
                                              <a:chart seriesIdx="0" categoryIdx="-4" bldStep="series"/>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left)">
                                      <p:cBhvr>
                                        <p:cTn id="15" dur="500"/>
                                        <p:tgtEl>
                                          <p:spTgt spid="4">
                                            <p:graphicEl>
                                              <a:chart seriesIdx="1" categoryIdx="-4" bldStep="series"/>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
                                            <p:graphicEl>
                                              <a:chart seriesIdx="2" categoryIdx="-4" bldStep="series"/>
                                            </p:graphicEl>
                                          </p:spTgt>
                                        </p:tgtEl>
                                        <p:attrNameLst>
                                          <p:attrName>style.visibility</p:attrName>
                                        </p:attrNameLst>
                                      </p:cBhvr>
                                      <p:to>
                                        <p:strVal val="visible"/>
                                      </p:to>
                                    </p:set>
                                    <p:animEffect transition="in" filter="wipe(left)">
                                      <p:cBhvr>
                                        <p:cTn id="19" dur="500"/>
                                        <p:tgtEl>
                                          <p:spTgt spid="4">
                                            <p:graphicEl>
                                              <a:chart seriesIdx="2" categoryIdx="-4" bldStep="series"/>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
                                            <p:graphicEl>
                                              <a:chart seriesIdx="3" categoryIdx="-4" bldStep="series"/>
                                            </p:graphicEl>
                                          </p:spTgt>
                                        </p:tgtEl>
                                        <p:attrNameLst>
                                          <p:attrName>style.visibility</p:attrName>
                                        </p:attrNameLst>
                                      </p:cBhvr>
                                      <p:to>
                                        <p:strVal val="visible"/>
                                      </p:to>
                                    </p:set>
                                    <p:animEffect transition="in" filter="wipe(left)">
                                      <p:cBhvr>
                                        <p:cTn id="23" dur="500"/>
                                        <p:tgtEl>
                                          <p:spTgt spid="4">
                                            <p:graphicEl>
                                              <a:chart seriesIdx="3" categoryIdx="-4" bldStep="series"/>
                                            </p:graphicEl>
                                          </p:spTgt>
                                        </p:tgtEl>
                                      </p:cBhvr>
                                    </p:animEffect>
                                  </p:childTnLst>
                                </p:cTn>
                              </p:par>
                            </p:childTnLst>
                          </p:cTn>
                        </p:par>
                        <p:par>
                          <p:cTn id="24" fill="hold">
                            <p:stCondLst>
                              <p:cond delay="25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
        </p:bldSub>
      </p:bldGraphic>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6" name="TextBox 2"/>
          <p:cNvSpPr txBox="1"/>
          <p:nvPr/>
        </p:nvSpPr>
        <p:spPr>
          <a:xfrm>
            <a:off x="7956370" y="188640"/>
            <a:ext cx="1008118" cy="3684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50" dirty="0" smtClean="0">
                <a:solidFill>
                  <a:prstClr val="white"/>
                </a:solidFill>
                <a:latin typeface="Arial" panose="020B0604020202020204" pitchFamily="34" charset="0"/>
                <a:cs typeface="Arial" pitchFamily="34" charset="0"/>
              </a:rPr>
              <a:t>Fig II.3.3</a:t>
            </a:r>
            <a:endParaRPr lang="en-GB" sz="1050" dirty="0">
              <a:solidFill>
                <a:prstClr val="white"/>
              </a:solidFill>
              <a:latin typeface="Arial" pitchFamily="34" charset="0"/>
              <a:cs typeface="Arial" pitchFamily="34" charset="0"/>
            </a:endParaRPr>
          </a:p>
        </p:txBody>
      </p:sp>
      <p:sp>
        <p:nvSpPr>
          <p:cNvPr id="7"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61</a:t>
            </a:fld>
            <a:endParaRPr lang="ko-KR" altLang="en-US" sz="1600">
              <a:solidFill>
                <a:prstClr val="black"/>
              </a:solidFill>
              <a:latin typeface="Arial" pitchFamily="34" charset="0"/>
              <a:cs typeface="Arial" pitchFamily="34" charset="0"/>
            </a:endParaRPr>
          </a:p>
        </p:txBody>
      </p:sp>
      <p:pic>
        <p:nvPicPr>
          <p:cNvPr id="8" name="내용 개체 틀 19" descr="calculator.png"/>
          <p:cNvPicPr>
            <a:picLocks noChangeAspect="1"/>
          </p:cNvPicPr>
          <p:nvPr/>
        </p:nvPicPr>
        <p:blipFill>
          <a:blip r:embed="rId2"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9" name="평행 사변형 10"/>
          <p:cNvSpPr/>
          <p:nvPr/>
        </p:nvSpPr>
        <p:spPr>
          <a:xfrm>
            <a:off x="-180528" y="0"/>
            <a:ext cx="9289032"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0" name="평행 사변형 11"/>
          <p:cNvSpPr/>
          <p:nvPr/>
        </p:nvSpPr>
        <p:spPr>
          <a:xfrm>
            <a:off x="-432556" y="0"/>
            <a:ext cx="9576556" cy="684214"/>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11" name="평행 사변형 12"/>
          <p:cNvSpPr/>
          <p:nvPr/>
        </p:nvSpPr>
        <p:spPr>
          <a:xfrm>
            <a:off x="-820213" y="29144"/>
            <a:ext cx="1359768"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3" name="제목 31"/>
          <p:cNvSpPr txBox="1">
            <a:spLocks/>
          </p:cNvSpPr>
          <p:nvPr/>
        </p:nvSpPr>
        <p:spPr>
          <a:xfrm>
            <a:off x="442452" y="29144"/>
            <a:ext cx="8846581"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zh-CN" sz="3200" dirty="0" smtClean="0">
                <a:latin typeface="黑体" panose="02010609060101010101" pitchFamily="49" charset="-122"/>
                <a:ea typeface="黑体" panose="02010609060101010101" pitchFamily="49" charset="-122"/>
              </a:rPr>
              <a:t>二</a:t>
            </a:r>
            <a:r>
              <a:rPr lang="zh-CN" altLang="en-US" sz="3200" dirty="0" smtClean="0">
                <a:latin typeface="黑体" panose="02010609060101010101" pitchFamily="49" charset="-122"/>
                <a:ea typeface="黑体" panose="02010609060101010101" pitchFamily="49" charset="-122"/>
              </a:rPr>
              <a:t>、</a:t>
            </a:r>
            <a:r>
              <a:rPr lang="zh-CN" altLang="zh-CN" sz="3200" dirty="0" smtClean="0">
                <a:latin typeface="黑体" panose="02010609060101010101" pitchFamily="49" charset="-122"/>
                <a:ea typeface="黑体" panose="02010609060101010101" pitchFamily="49" charset="-122"/>
              </a:rPr>
              <a:t>职</a:t>
            </a:r>
            <a:r>
              <a:rPr lang="zh-CN" altLang="zh-CN" sz="3200" dirty="0">
                <a:latin typeface="黑体" panose="02010609060101010101" pitchFamily="49" charset="-122"/>
                <a:ea typeface="黑体" panose="02010609060101010101" pitchFamily="49" charset="-122"/>
              </a:rPr>
              <a:t>前教育和入职培训</a:t>
            </a:r>
            <a:r>
              <a:rPr lang="zh-CN" altLang="en-US" sz="3200" dirty="0" smtClean="0">
                <a:latin typeface="黑体" panose="02010609060101010101" pitchFamily="49" charset="-122"/>
                <a:ea typeface="黑体" panose="02010609060101010101" pitchFamily="49" charset="-122"/>
              </a:rPr>
              <a:t>：</a:t>
            </a:r>
            <a:r>
              <a:rPr lang="zh-CN" altLang="en-US" sz="3200" dirty="0" smtClean="0">
                <a:solidFill>
                  <a:srgbClr val="FFC000"/>
                </a:solidFill>
                <a:latin typeface="黑体" panose="02010609060101010101" pitchFamily="49" charset="-122"/>
                <a:ea typeface="黑体" panose="02010609060101010101" pitchFamily="49" charset="-122"/>
              </a:rPr>
              <a:t>重视入职</a:t>
            </a:r>
            <a:r>
              <a:rPr lang="zh-CN" altLang="zh-CN" sz="3200" dirty="0" smtClean="0">
                <a:solidFill>
                  <a:srgbClr val="FFC000"/>
                </a:solidFill>
                <a:latin typeface="黑体" panose="02010609060101010101" pitchFamily="49" charset="-122"/>
                <a:ea typeface="黑体" panose="02010609060101010101" pitchFamily="49" charset="-122"/>
              </a:rPr>
              <a:t>培训</a:t>
            </a:r>
            <a:endParaRPr lang="ko-KR" altLang="en-US" sz="3200" dirty="0">
              <a:solidFill>
                <a:srgbClr val="FFC000"/>
              </a:solidFill>
              <a:latin typeface="黑体" panose="02010609060101010101" pitchFamily="49" charset="-122"/>
              <a:cs typeface="Arial" pitchFamily="34" charset="0"/>
            </a:endParaRPr>
          </a:p>
        </p:txBody>
      </p:sp>
      <p:graphicFrame>
        <p:nvGraphicFramePr>
          <p:cNvPr id="14" name="图表 13"/>
          <p:cNvGraphicFramePr>
            <a:graphicFrameLocks/>
          </p:cNvGraphicFramePr>
          <p:nvPr>
            <p:extLst>
              <p:ext uri="{D42A27DB-BD31-4B8C-83A1-F6EECF244321}">
                <p14:modId xmlns:p14="http://schemas.microsoft.com/office/powerpoint/2010/main" xmlns="" val="2246090608"/>
              </p:ext>
            </p:extLst>
          </p:nvPr>
        </p:nvGraphicFramePr>
        <p:xfrm>
          <a:off x="264943" y="924280"/>
          <a:ext cx="7056784" cy="6170061"/>
        </p:xfrm>
        <a:graphic>
          <a:graphicData uri="http://schemas.openxmlformats.org/drawingml/2006/chart">
            <c:chart xmlns:c="http://schemas.openxmlformats.org/drawingml/2006/chart" xmlns:r="http://schemas.openxmlformats.org/officeDocument/2006/relationships" r:id="rId3"/>
          </a:graphicData>
        </a:graphic>
      </p:graphicFrame>
      <p:sp>
        <p:nvSpPr>
          <p:cNvPr id="15" name="矩形 14"/>
          <p:cNvSpPr/>
          <p:nvPr/>
        </p:nvSpPr>
        <p:spPr>
          <a:xfrm>
            <a:off x="5593535" y="3505888"/>
            <a:ext cx="3456384" cy="1694375"/>
          </a:xfrm>
          <a:prstGeom prst="rect">
            <a:avLst/>
          </a:prstGeom>
        </p:spPr>
        <p:txBody>
          <a:bodyPr wrap="square">
            <a:spAutoFit/>
          </a:bodyPr>
          <a:lstStyle/>
          <a:p>
            <a:pPr>
              <a:lnSpc>
                <a:spcPts val="1800"/>
              </a:lnSpc>
            </a:pPr>
            <a:r>
              <a:rPr lang="zh-CN" altLang="zh-CN" sz="1400" dirty="0">
                <a:latin typeface="微软雅黑" pitchFamily="34" charset="-122"/>
                <a:ea typeface="微软雅黑" pitchFamily="34" charset="-122"/>
              </a:rPr>
              <a:t>上海几乎所有学校（</a:t>
            </a:r>
            <a:r>
              <a:rPr lang="en-US" altLang="zh-CN" sz="1400" dirty="0">
                <a:latin typeface="微软雅黑" pitchFamily="34" charset="-122"/>
                <a:ea typeface="微软雅黑" pitchFamily="34" charset="-122"/>
              </a:rPr>
              <a:t>99.2%</a:t>
            </a:r>
            <a:r>
              <a:rPr lang="zh-CN" altLang="zh-CN" sz="1400" dirty="0">
                <a:latin typeface="微软雅黑" pitchFamily="34" charset="-122"/>
                <a:ea typeface="微软雅黑" pitchFamily="34" charset="-122"/>
              </a:rPr>
              <a:t>）都向教师提供正式入职培训</a:t>
            </a:r>
            <a:r>
              <a:rPr lang="zh-CN" altLang="zh-CN" sz="1400" dirty="0" smtClean="0">
                <a:latin typeface="微软雅黑" pitchFamily="34" charset="-122"/>
                <a:ea typeface="微软雅黑" pitchFamily="34" charset="-122"/>
              </a:rPr>
              <a:t>，接近</a:t>
            </a:r>
            <a:r>
              <a:rPr lang="en-US" altLang="zh-CN" sz="1400" dirty="0">
                <a:latin typeface="微软雅黑" pitchFamily="34" charset="-122"/>
                <a:ea typeface="微软雅黑" pitchFamily="34" charset="-122"/>
              </a:rPr>
              <a:t>9</a:t>
            </a:r>
            <a:r>
              <a:rPr lang="zh-CN" altLang="zh-CN" sz="1400" dirty="0">
                <a:latin typeface="微软雅黑" pitchFamily="34" charset="-122"/>
                <a:ea typeface="微软雅黑" pitchFamily="34" charset="-122"/>
              </a:rPr>
              <a:t>成（</a:t>
            </a:r>
            <a:r>
              <a:rPr lang="en-US" altLang="zh-CN" sz="1400" dirty="0" smtClean="0">
                <a:latin typeface="微软雅黑" pitchFamily="34" charset="-122"/>
                <a:ea typeface="微软雅黑" pitchFamily="34" charset="-122"/>
              </a:rPr>
              <a:t>89.8%</a:t>
            </a:r>
            <a:r>
              <a:rPr lang="zh-CN" altLang="zh-CN" sz="1400" dirty="0" smtClean="0">
                <a:latin typeface="微软雅黑" pitchFamily="34" charset="-122"/>
                <a:ea typeface="微软雅黑" pitchFamily="34" charset="-122"/>
              </a:rPr>
              <a:t>）</a:t>
            </a:r>
            <a:r>
              <a:rPr lang="zh-CN" altLang="zh-CN" sz="1400" dirty="0">
                <a:latin typeface="微软雅黑" pitchFamily="34" charset="-122"/>
                <a:ea typeface="微软雅黑" pitchFamily="34" charset="-122"/>
              </a:rPr>
              <a:t>的教师报告参与正式的入职培训</a:t>
            </a:r>
            <a:r>
              <a:rPr lang="zh-CN" altLang="zh-CN"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a:lnSpc>
                <a:spcPts val="1800"/>
              </a:lnSpc>
            </a:pPr>
            <a:r>
              <a:rPr lang="zh-CN" altLang="zh-CN" sz="1400" dirty="0" smtClean="0">
                <a:latin typeface="微软雅黑" pitchFamily="34" charset="-122"/>
                <a:ea typeface="微软雅黑" pitchFamily="34" charset="-122"/>
              </a:rPr>
              <a:t>新加坡</a:t>
            </a:r>
            <a:r>
              <a:rPr lang="zh-CN" altLang="zh-CN"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100%</a:t>
            </a:r>
            <a:r>
              <a:rPr lang="zh-CN" altLang="zh-CN" sz="1400" dirty="0">
                <a:latin typeface="微软雅黑" pitchFamily="34" charset="-122"/>
                <a:ea typeface="微软雅黑" pitchFamily="34" charset="-122"/>
              </a:rPr>
              <a:t>）、英格兰（</a:t>
            </a:r>
            <a:r>
              <a:rPr lang="en-US" altLang="zh-CN" sz="1400" dirty="0">
                <a:latin typeface="微软雅黑" pitchFamily="34" charset="-122"/>
                <a:ea typeface="微软雅黑" pitchFamily="34" charset="-122"/>
              </a:rPr>
              <a:t>99.4%</a:t>
            </a:r>
            <a:r>
              <a:rPr lang="zh-CN" altLang="zh-CN" sz="1400" dirty="0">
                <a:latin typeface="微软雅黑" pitchFamily="34" charset="-122"/>
                <a:ea typeface="微软雅黑" pitchFamily="34" charset="-122"/>
              </a:rPr>
              <a:t>）的学校也几乎都向教师提供正式入职培训，但教师报告参加的比例却明显低于上海，分别是</a:t>
            </a:r>
            <a:r>
              <a:rPr lang="en-US" altLang="zh-CN" sz="1400" dirty="0">
                <a:latin typeface="微软雅黑" pitchFamily="34" charset="-122"/>
                <a:ea typeface="微软雅黑" pitchFamily="34" charset="-122"/>
              </a:rPr>
              <a:t>80.0%</a:t>
            </a:r>
            <a:r>
              <a:rPr lang="zh-CN" altLang="zh-CN" sz="1400" dirty="0">
                <a:latin typeface="微软雅黑" pitchFamily="34" charset="-122"/>
                <a:ea typeface="微软雅黑" pitchFamily="34" charset="-122"/>
              </a:rPr>
              <a:t>和</a:t>
            </a:r>
            <a:r>
              <a:rPr lang="en-US" altLang="zh-CN" sz="1400" dirty="0">
                <a:latin typeface="微软雅黑" pitchFamily="34" charset="-122"/>
                <a:ea typeface="微软雅黑" pitchFamily="34" charset="-122"/>
              </a:rPr>
              <a:t>75.8%</a:t>
            </a:r>
            <a:r>
              <a:rPr lang="zh-CN" altLang="zh-CN" sz="1400" dirty="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p:txBody>
      </p:sp>
      <p:sp>
        <p:nvSpPr>
          <p:cNvPr id="16" name="矩形 15"/>
          <p:cNvSpPr/>
          <p:nvPr/>
        </p:nvSpPr>
        <p:spPr>
          <a:xfrm>
            <a:off x="499374" y="6271846"/>
            <a:ext cx="7056784" cy="108012"/>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7" name="矩形 16"/>
          <p:cNvSpPr/>
          <p:nvPr/>
        </p:nvSpPr>
        <p:spPr>
          <a:xfrm>
            <a:off x="3059832" y="924280"/>
            <a:ext cx="5904656" cy="4029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zh-CN" altLang="en-US" sz="2400" b="1" dirty="0" smtClean="0">
                <a:solidFill>
                  <a:schemeClr val="tx1"/>
                </a:solidFill>
                <a:latin typeface="黑体" panose="02010609060101010101" pitchFamily="49" charset="-122"/>
                <a:ea typeface="黑体" panose="02010609060101010101" pitchFamily="49" charset="-122"/>
              </a:rPr>
              <a:t>参与或正在参与正式入职培训的教师比例</a:t>
            </a:r>
            <a:endParaRPr lang="zh-CN" sz="2400" b="1" dirty="0">
              <a:solidFill>
                <a:schemeClr val="tx1"/>
              </a:solidFill>
              <a:latin typeface="黑体" panose="02010609060101010101" pitchFamily="49" charset="-122"/>
              <a:ea typeface="黑体" panose="02010609060101010101" pitchFamily="49" charset="-122"/>
            </a:endParaRPr>
          </a:p>
        </p:txBody>
      </p:sp>
      <p:sp>
        <p:nvSpPr>
          <p:cNvPr id="18" name="矩形 17"/>
          <p:cNvSpPr/>
          <p:nvPr/>
        </p:nvSpPr>
        <p:spPr>
          <a:xfrm>
            <a:off x="539555" y="5797151"/>
            <a:ext cx="7051993" cy="144016"/>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9" name="矩形 18"/>
          <p:cNvSpPr/>
          <p:nvPr/>
        </p:nvSpPr>
        <p:spPr>
          <a:xfrm>
            <a:off x="539555" y="1436900"/>
            <a:ext cx="7051993" cy="144016"/>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Tree>
    <p:extLst>
      <p:ext uri="{BB962C8B-B14F-4D97-AF65-F5344CB8AC3E}">
        <p14:creationId xmlns:p14="http://schemas.microsoft.com/office/powerpoint/2010/main" xmlns="" val="89229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fade">
                                      <p:cBhvr>
                                        <p:cTn id="7" dur="500"/>
                                        <p:tgtEl>
                                          <p:spTgt spid="14">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graphicEl>
                                              <a:chart seriesIdx="0" categoryIdx="-4" bldStep="series"/>
                                            </p:graphicEl>
                                          </p:spTgt>
                                        </p:tgtEl>
                                        <p:attrNameLst>
                                          <p:attrName>style.visibility</p:attrName>
                                        </p:attrNameLst>
                                      </p:cBhvr>
                                      <p:to>
                                        <p:strVal val="visible"/>
                                      </p:to>
                                    </p:set>
                                    <p:animEffect transition="in" filter="fade">
                                      <p:cBhvr>
                                        <p:cTn id="11" dur="500"/>
                                        <p:tgtEl>
                                          <p:spTgt spid="14">
                                            <p:graphicEl>
                                              <a:chart seriesIdx="0" categoryIdx="-4" bldStep="series"/>
                                            </p:graphicEl>
                                          </p:spTgt>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Chart bld="series"/>
        </p:bldSub>
      </p:bldGraphic>
      <p:bldP spid="1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13" name="TextBox 2"/>
          <p:cNvSpPr txBox="1"/>
          <p:nvPr/>
        </p:nvSpPr>
        <p:spPr>
          <a:xfrm>
            <a:off x="7956370" y="188640"/>
            <a:ext cx="1008118" cy="3684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50" dirty="0" smtClean="0">
                <a:solidFill>
                  <a:prstClr val="white"/>
                </a:solidFill>
                <a:latin typeface="Arial" panose="020B0604020202020204" pitchFamily="34" charset="0"/>
                <a:cs typeface="Arial" pitchFamily="34" charset="0"/>
              </a:rPr>
              <a:t>Fig II.3.3</a:t>
            </a:r>
            <a:endParaRPr lang="en-GB" sz="1050" dirty="0">
              <a:solidFill>
                <a:prstClr val="white"/>
              </a:solidFill>
              <a:latin typeface="Arial" pitchFamily="34" charset="0"/>
              <a:cs typeface="Arial" pitchFamily="34" charset="0"/>
            </a:endParaRPr>
          </a:p>
        </p:txBody>
      </p:sp>
      <p:sp>
        <p:nvSpPr>
          <p:cNvPr id="14"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62</a:t>
            </a:fld>
            <a:endParaRPr lang="ko-KR" altLang="en-US" sz="1600">
              <a:solidFill>
                <a:prstClr val="black"/>
              </a:solidFill>
              <a:latin typeface="Arial" pitchFamily="34" charset="0"/>
              <a:cs typeface="Arial" pitchFamily="34" charset="0"/>
            </a:endParaRPr>
          </a:p>
        </p:txBody>
      </p:sp>
      <p:pic>
        <p:nvPicPr>
          <p:cNvPr id="15" name="내용 개체 틀 19" descr="calculator.png"/>
          <p:cNvPicPr>
            <a:picLocks noChangeAspect="1"/>
          </p:cNvPicPr>
          <p:nvPr/>
        </p:nvPicPr>
        <p:blipFill>
          <a:blip r:embed="rId2"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16" name="평행 사변형 10"/>
          <p:cNvSpPr/>
          <p:nvPr/>
        </p:nvSpPr>
        <p:spPr>
          <a:xfrm>
            <a:off x="-180528" y="0"/>
            <a:ext cx="9289032"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7" name="평행 사변형 11"/>
          <p:cNvSpPr/>
          <p:nvPr/>
        </p:nvSpPr>
        <p:spPr>
          <a:xfrm>
            <a:off x="-540568" y="0"/>
            <a:ext cx="9684568"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18" name="평행 사변형 12"/>
          <p:cNvSpPr/>
          <p:nvPr/>
        </p:nvSpPr>
        <p:spPr>
          <a:xfrm>
            <a:off x="-820213" y="-25836"/>
            <a:ext cx="1359768" cy="698196"/>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20" name="제목 31"/>
          <p:cNvSpPr txBox="1">
            <a:spLocks/>
          </p:cNvSpPr>
          <p:nvPr/>
        </p:nvSpPr>
        <p:spPr>
          <a:xfrm>
            <a:off x="539555" y="29144"/>
            <a:ext cx="8604445"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zh-CN" sz="3200" dirty="0">
                <a:latin typeface="黑体" panose="02010609060101010101" pitchFamily="49" charset="-122"/>
                <a:ea typeface="黑体" panose="02010609060101010101" pitchFamily="49" charset="-122"/>
              </a:rPr>
              <a:t>二</a:t>
            </a:r>
            <a:r>
              <a:rPr lang="zh-CN" altLang="en-US" sz="3200" dirty="0">
                <a:latin typeface="黑体" panose="02010609060101010101" pitchFamily="49" charset="-122"/>
                <a:ea typeface="黑体" panose="02010609060101010101" pitchFamily="49" charset="-122"/>
              </a:rPr>
              <a:t>、</a:t>
            </a:r>
            <a:r>
              <a:rPr lang="zh-CN" altLang="zh-CN" sz="3200" dirty="0">
                <a:latin typeface="黑体" panose="02010609060101010101" pitchFamily="49" charset="-122"/>
                <a:ea typeface="黑体" panose="02010609060101010101" pitchFamily="49" charset="-122"/>
              </a:rPr>
              <a:t>职前教育和入职培训</a:t>
            </a:r>
            <a:r>
              <a:rPr lang="zh-CN" altLang="en-US" sz="3200" dirty="0">
                <a:latin typeface="黑体" panose="02010609060101010101" pitchFamily="49" charset="-122"/>
                <a:ea typeface="黑体" panose="02010609060101010101" pitchFamily="49" charset="-122"/>
              </a:rPr>
              <a:t>：</a:t>
            </a:r>
            <a:r>
              <a:rPr lang="zh-CN" altLang="zh-CN" sz="3200" dirty="0" smtClean="0">
                <a:solidFill>
                  <a:srgbClr val="FFC000"/>
                </a:solidFill>
                <a:latin typeface="黑体" panose="02010609060101010101" pitchFamily="49" charset="-122"/>
                <a:ea typeface="黑体" panose="02010609060101010101" pitchFamily="49" charset="-122"/>
              </a:rPr>
              <a:t>带</a:t>
            </a:r>
            <a:r>
              <a:rPr lang="zh-CN" altLang="zh-CN" sz="3200" dirty="0">
                <a:solidFill>
                  <a:srgbClr val="FFC000"/>
                </a:solidFill>
                <a:latin typeface="黑体" panose="02010609060101010101" pitchFamily="49" charset="-122"/>
                <a:ea typeface="黑体" panose="02010609060101010101" pitchFamily="49" charset="-122"/>
              </a:rPr>
              <a:t>教活动精专</a:t>
            </a:r>
            <a:endParaRPr lang="ko-KR" altLang="en-US" sz="3200" dirty="0">
              <a:solidFill>
                <a:srgbClr val="FFC000"/>
              </a:solidFill>
              <a:latin typeface="黑体" panose="02010609060101010101" pitchFamily="49" charset="-122"/>
              <a:cs typeface="Arial" pitchFamily="34" charset="0"/>
            </a:endParaRPr>
          </a:p>
        </p:txBody>
      </p:sp>
      <p:sp>
        <p:nvSpPr>
          <p:cNvPr id="19" name="TextBox 4"/>
          <p:cNvSpPr txBox="1"/>
          <p:nvPr/>
        </p:nvSpPr>
        <p:spPr>
          <a:xfrm>
            <a:off x="4176997" y="6093296"/>
            <a:ext cx="4102374" cy="399984"/>
          </a:xfrm>
          <a:prstGeom prst="rect">
            <a:avLst/>
          </a:prstGeom>
          <a:noFill/>
        </p:spPr>
        <p:txBody>
          <a:bodyPr vert="horz"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zh-CN" altLang="en-US" sz="1400" dirty="0" smtClean="0">
                <a:latin typeface="微软雅黑" pitchFamily="34" charset="-122"/>
                <a:ea typeface="微软雅黑" pitchFamily="34" charset="-122"/>
              </a:rPr>
              <a:t>校长报告带教教师与被带教教师的学科一致比例</a:t>
            </a:r>
            <a:endParaRPr lang="zh-CN" altLang="en-US" sz="1400" dirty="0">
              <a:latin typeface="微软雅黑" pitchFamily="34" charset="-122"/>
              <a:ea typeface="微软雅黑" pitchFamily="34" charset="-122"/>
            </a:endParaRPr>
          </a:p>
        </p:txBody>
      </p:sp>
      <p:graphicFrame>
        <p:nvGraphicFramePr>
          <p:cNvPr id="22" name="图表 21"/>
          <p:cNvGraphicFramePr>
            <a:graphicFrameLocks/>
          </p:cNvGraphicFramePr>
          <p:nvPr>
            <p:extLst>
              <p:ext uri="{D42A27DB-BD31-4B8C-83A1-F6EECF244321}">
                <p14:modId xmlns:p14="http://schemas.microsoft.com/office/powerpoint/2010/main" xmlns="" val="510076395"/>
              </p:ext>
            </p:extLst>
          </p:nvPr>
        </p:nvGraphicFramePr>
        <p:xfrm>
          <a:off x="575556" y="905978"/>
          <a:ext cx="7452320" cy="557867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524418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a:graphicFrameLocks/>
          </p:cNvGraphicFramePr>
          <p:nvPr>
            <p:extLst>
              <p:ext uri="{D42A27DB-BD31-4B8C-83A1-F6EECF244321}">
                <p14:modId xmlns:p14="http://schemas.microsoft.com/office/powerpoint/2010/main" xmlns="" val="2985176958"/>
              </p:ext>
            </p:extLst>
          </p:nvPr>
        </p:nvGraphicFramePr>
        <p:xfrm>
          <a:off x="4324276" y="2069559"/>
          <a:ext cx="4136156" cy="4464496"/>
        </p:xfrm>
        <a:graphic>
          <a:graphicData uri="http://schemas.openxmlformats.org/drawingml/2006/chart">
            <c:chart xmlns:c="http://schemas.openxmlformats.org/drawingml/2006/chart" xmlns:r="http://schemas.openxmlformats.org/officeDocument/2006/relationships" r:id="rId2"/>
          </a:graphicData>
        </a:graphic>
      </p:graphicFrame>
      <p:sp>
        <p:nvSpPr>
          <p:cNvPr id="6" name="평행 사변형 11"/>
          <p:cNvSpPr/>
          <p:nvPr/>
        </p:nvSpPr>
        <p:spPr>
          <a:xfrm>
            <a:off x="-540568" y="0"/>
            <a:ext cx="9684568"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7" name="제목 31"/>
          <p:cNvSpPr txBox="1">
            <a:spLocks/>
          </p:cNvSpPr>
          <p:nvPr/>
        </p:nvSpPr>
        <p:spPr>
          <a:xfrm>
            <a:off x="534271" y="29144"/>
            <a:ext cx="8214193"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en-US" sz="3200" dirty="0" smtClean="0">
                <a:latin typeface="黑体" panose="02010609060101010101" pitchFamily="49" charset="-122"/>
                <a:ea typeface="黑体" panose="02010609060101010101" pitchFamily="49" charset="-122"/>
              </a:rPr>
              <a:t>三、</a:t>
            </a:r>
            <a:r>
              <a:rPr lang="zh-CN" altLang="zh-CN" sz="3200" dirty="0">
                <a:latin typeface="黑体" panose="02010609060101010101" pitchFamily="49" charset="-122"/>
                <a:ea typeface="黑体" panose="02010609060101010101" pitchFamily="49" charset="-122"/>
              </a:rPr>
              <a:t>教师专业</a:t>
            </a:r>
            <a:r>
              <a:rPr lang="zh-CN" altLang="zh-CN" sz="3200" dirty="0" smtClean="0">
                <a:latin typeface="黑体" panose="02010609060101010101" pitchFamily="49" charset="-122"/>
                <a:ea typeface="黑体" panose="02010609060101010101" pitchFamily="49" charset="-122"/>
              </a:rPr>
              <a:t>发展</a:t>
            </a:r>
            <a:r>
              <a:rPr lang="zh-CN" altLang="en-US" sz="3200" dirty="0" smtClean="0">
                <a:latin typeface="黑体" panose="02010609060101010101" pitchFamily="49" charset="-122"/>
                <a:ea typeface="黑体" panose="02010609060101010101" pitchFamily="49" charset="-122"/>
              </a:rPr>
              <a:t>：</a:t>
            </a:r>
            <a:r>
              <a:rPr lang="zh-CN" altLang="en-US" sz="3200" dirty="0" smtClean="0">
                <a:solidFill>
                  <a:srgbClr val="FFC000"/>
                </a:solidFill>
                <a:latin typeface="黑体" panose="02010609060101010101" pitchFamily="49" charset="-122"/>
                <a:ea typeface="黑体" panose="02010609060101010101" pitchFamily="49" charset="-122"/>
              </a:rPr>
              <a:t>参与率高、强度大</a:t>
            </a:r>
            <a:endParaRPr lang="ko-KR" altLang="en-US" sz="3200" dirty="0">
              <a:solidFill>
                <a:srgbClr val="FFC000"/>
              </a:solidFill>
              <a:latin typeface="黑体" panose="02010609060101010101" pitchFamily="49" charset="-122"/>
              <a:cs typeface="Arial" pitchFamily="34" charset="0"/>
            </a:endParaRPr>
          </a:p>
        </p:txBody>
      </p:sp>
      <p:sp>
        <p:nvSpPr>
          <p:cNvPr id="8" name="TextBox 7"/>
          <p:cNvSpPr txBox="1"/>
          <p:nvPr/>
        </p:nvSpPr>
        <p:spPr>
          <a:xfrm>
            <a:off x="1187624" y="672360"/>
            <a:ext cx="3240360" cy="733534"/>
          </a:xfrm>
          <a:prstGeom prst="rect">
            <a:avLst/>
          </a:prstGeom>
          <a:noFill/>
        </p:spPr>
        <p:txBody>
          <a:bodyPr wrap="square" rtlCol="0">
            <a:spAutoFit/>
          </a:bodyPr>
          <a:lstStyle/>
          <a:p>
            <a:pPr algn="ctr">
              <a:lnSpc>
                <a:spcPts val="2500"/>
              </a:lnSpc>
            </a:pPr>
            <a:r>
              <a:rPr lang="zh-CN" altLang="en-US" b="1" dirty="0" smtClean="0">
                <a:latin typeface="微软雅黑" pitchFamily="34" charset="-122"/>
                <a:ea typeface="微软雅黑" pitchFamily="34" charset="-122"/>
              </a:rPr>
              <a:t>教师在过去一年参与各类专业发展活动的比例</a:t>
            </a:r>
            <a:endParaRPr lang="zh-CN" altLang="en-US" b="1" dirty="0">
              <a:latin typeface="微软雅黑" pitchFamily="34" charset="-122"/>
              <a:ea typeface="微软雅黑" pitchFamily="34" charset="-122"/>
            </a:endParaRPr>
          </a:p>
        </p:txBody>
      </p:sp>
      <p:sp>
        <p:nvSpPr>
          <p:cNvPr id="9" name="TextBox 8"/>
          <p:cNvSpPr txBox="1"/>
          <p:nvPr/>
        </p:nvSpPr>
        <p:spPr>
          <a:xfrm>
            <a:off x="4860032" y="672360"/>
            <a:ext cx="3528392" cy="646331"/>
          </a:xfrm>
          <a:prstGeom prst="rect">
            <a:avLst/>
          </a:prstGeom>
          <a:noFill/>
        </p:spPr>
        <p:txBody>
          <a:bodyPr wrap="square" rtlCol="0">
            <a:spAutoFit/>
          </a:bodyPr>
          <a:lstStyle/>
          <a:p>
            <a:pPr algn="ctr"/>
            <a:r>
              <a:rPr lang="zh-CN" altLang="en-US" b="1" dirty="0" smtClean="0">
                <a:latin typeface="微软雅黑" pitchFamily="34" charset="-122"/>
                <a:ea typeface="微软雅黑" pitchFamily="34" charset="-122"/>
              </a:rPr>
              <a:t>教师在过去一年参与各类专业发展活动的持续天数</a:t>
            </a:r>
            <a:endParaRPr lang="zh-CN" altLang="en-US" b="1" dirty="0">
              <a:latin typeface="微软雅黑" pitchFamily="34" charset="-122"/>
              <a:ea typeface="微软雅黑" pitchFamily="34" charset="-122"/>
            </a:endParaRPr>
          </a:p>
        </p:txBody>
      </p:sp>
      <p:sp>
        <p:nvSpPr>
          <p:cNvPr id="2" name="矩形 1"/>
          <p:cNvSpPr/>
          <p:nvPr/>
        </p:nvSpPr>
        <p:spPr>
          <a:xfrm>
            <a:off x="4725652" y="1409116"/>
            <a:ext cx="3662772" cy="784830"/>
          </a:xfrm>
          <a:prstGeom prst="rect">
            <a:avLst/>
          </a:prstGeom>
        </p:spPr>
        <p:txBody>
          <a:bodyPr wrap="square">
            <a:spAutoFit/>
          </a:bodyPr>
          <a:lstStyle/>
          <a:p>
            <a:pPr>
              <a:lnSpc>
                <a:spcPts val="1800"/>
              </a:lnSpc>
            </a:pPr>
            <a:r>
              <a:rPr lang="zh-CN" altLang="zh-CN" sz="1400" dirty="0">
                <a:latin typeface="微软雅黑" pitchFamily="34" charset="-122"/>
                <a:ea typeface="微软雅黑" pitchFamily="34" charset="-122"/>
              </a:rPr>
              <a:t>上海教师一年中用于各项专业发展活动的天数达</a:t>
            </a:r>
            <a:r>
              <a:rPr lang="en-US" altLang="zh-CN" sz="1400" dirty="0">
                <a:latin typeface="微软雅黑" pitchFamily="34" charset="-122"/>
                <a:ea typeface="微软雅黑" pitchFamily="34" charset="-122"/>
              </a:rPr>
              <a:t>62.8</a:t>
            </a:r>
            <a:r>
              <a:rPr lang="zh-CN" altLang="zh-CN" sz="1400" dirty="0" smtClean="0">
                <a:latin typeface="微软雅黑" pitchFamily="34" charset="-122"/>
                <a:ea typeface="微软雅黑" pitchFamily="34" charset="-122"/>
              </a:rPr>
              <a:t>天。</a:t>
            </a:r>
            <a:r>
              <a:rPr lang="zh-CN" altLang="zh-CN" sz="1400" dirty="0">
                <a:latin typeface="微软雅黑" pitchFamily="34" charset="-122"/>
                <a:ea typeface="微软雅黑" pitchFamily="34" charset="-122"/>
              </a:rPr>
              <a:t>相应的国际均值不及上海的一半，仅为</a:t>
            </a:r>
            <a:r>
              <a:rPr lang="en-US" altLang="zh-CN" sz="1400" dirty="0">
                <a:latin typeface="微软雅黑" pitchFamily="34" charset="-122"/>
                <a:ea typeface="微软雅黑" pitchFamily="34" charset="-122"/>
              </a:rPr>
              <a:t>27.6</a:t>
            </a:r>
            <a:r>
              <a:rPr lang="zh-CN" altLang="zh-CN" sz="1400" dirty="0">
                <a:latin typeface="微软雅黑" pitchFamily="34" charset="-122"/>
                <a:ea typeface="微软雅黑" pitchFamily="34" charset="-122"/>
              </a:rPr>
              <a:t>天</a:t>
            </a:r>
            <a:endParaRPr lang="zh-CN" altLang="en-US" sz="1400" dirty="0">
              <a:latin typeface="微软雅黑" pitchFamily="34" charset="-122"/>
              <a:ea typeface="微软雅黑" pitchFamily="34" charset="-122"/>
            </a:endParaRPr>
          </a:p>
        </p:txBody>
      </p:sp>
      <p:sp>
        <p:nvSpPr>
          <p:cNvPr id="10" name="평행 사변형 12"/>
          <p:cNvSpPr/>
          <p:nvPr/>
        </p:nvSpPr>
        <p:spPr>
          <a:xfrm>
            <a:off x="-825497" y="0"/>
            <a:ext cx="1359768"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graphicFrame>
        <p:nvGraphicFramePr>
          <p:cNvPr id="14" name="内容占位符 6"/>
          <p:cNvGraphicFramePr>
            <a:graphicFrameLocks noGrp="1"/>
          </p:cNvGraphicFramePr>
          <p:nvPr>
            <p:extLst>
              <p:ext uri="{D42A27DB-BD31-4B8C-83A1-F6EECF244321}">
                <p14:modId xmlns:p14="http://schemas.microsoft.com/office/powerpoint/2010/main" xmlns="" val="696673298"/>
              </p:ext>
            </p:extLst>
          </p:nvPr>
        </p:nvGraphicFramePr>
        <p:xfrm>
          <a:off x="467544" y="1628800"/>
          <a:ext cx="4114800" cy="504927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266934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par>
                                <p:cTn id="19" presetID="22" presetClass="entr" presetSubtype="8" fill="hold" grpId="0" nodeType="withEffect">
                                  <p:stCondLst>
                                    <p:cond delay="0"/>
                                  </p:stCondLst>
                                  <p:childTnLst>
                                    <p:set>
                                      <p:cBhvr>
                                        <p:cTn id="20"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wipe(left)">
                                      <p:cBhvr>
                                        <p:cTn id="21" dur="500"/>
                                        <p:tgtEl>
                                          <p:spTgt spid="14">
                                            <p:graphicEl>
                                              <a:chart seriesIdx="-3" categoryIdx="-3" bldStep="gridLegend"/>
                                            </p:graphic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4">
                                            <p:graphicEl>
                                              <a:chart seriesIdx="0" categoryIdx="-4" bldStep="series"/>
                                            </p:graphicEl>
                                          </p:spTgt>
                                        </p:tgtEl>
                                        <p:attrNameLst>
                                          <p:attrName>style.visibility</p:attrName>
                                        </p:attrNameLst>
                                      </p:cBhvr>
                                      <p:to>
                                        <p:strVal val="visible"/>
                                      </p:to>
                                    </p:set>
                                    <p:animEffect transition="in" filter="wipe(left)">
                                      <p:cBhvr>
                                        <p:cTn id="24" dur="500"/>
                                        <p:tgtEl>
                                          <p:spTgt spid="14">
                                            <p:graphicEl>
                                              <a:chart seriesIdx="0" categoryIdx="-4" bldStep="series"/>
                                            </p:graphic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4">
                                            <p:graphicEl>
                                              <a:chart seriesIdx="1" categoryIdx="-4" bldStep="series"/>
                                            </p:graphicEl>
                                          </p:spTgt>
                                        </p:tgtEl>
                                        <p:attrNameLst>
                                          <p:attrName>style.visibility</p:attrName>
                                        </p:attrNameLst>
                                      </p:cBhvr>
                                      <p:to>
                                        <p:strVal val="visible"/>
                                      </p:to>
                                    </p:set>
                                    <p:animEffect transition="in" filter="wipe(left)">
                                      <p:cBhvr>
                                        <p:cTn id="27" dur="500"/>
                                        <p:tgtEl>
                                          <p:spTgt spid="14">
                                            <p:graphicEl>
                                              <a:chart seriesIdx="1" categoryIdx="-4" bldStep="series"/>
                                            </p:graphicEl>
                                          </p:spTgt>
                                        </p:tgtEl>
                                      </p:cBhvr>
                                    </p:animEffect>
                                  </p:childTnLst>
                                </p:cTn>
                              </p:par>
                            </p:childTnLst>
                          </p:cTn>
                        </p:par>
                        <p:par>
                          <p:cTn id="28" fill="hold">
                            <p:stCondLst>
                              <p:cond delay="2000"/>
                            </p:stCondLst>
                            <p:childTnLst>
                              <p:par>
                                <p:cTn id="29" presetID="22" presetClass="entr" presetSubtype="4"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8" grpId="0"/>
      <p:bldP spid="9" grpId="0"/>
      <p:bldP spid="2" grpId="0"/>
      <p:bldGraphic spid="14" grpId="0">
        <p:bldSub>
          <a:bldChart bld="series"/>
        </p:bldSub>
      </p:bldGraphic>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xmlns="" val="1876747842"/>
              </p:ext>
            </p:extLst>
          </p:nvPr>
        </p:nvGraphicFramePr>
        <p:xfrm>
          <a:off x="1043609" y="1268760"/>
          <a:ext cx="6984776" cy="511256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5364088" y="4605490"/>
            <a:ext cx="1152128" cy="246221"/>
          </a:xfrm>
          <a:prstGeom prst="rect">
            <a:avLst/>
          </a:prstGeom>
          <a:noFill/>
        </p:spPr>
        <p:txBody>
          <a:bodyPr wrap="square" rtlCol="0">
            <a:spAutoFit/>
          </a:bodyPr>
          <a:lstStyle/>
          <a:p>
            <a:pPr>
              <a:buClr>
                <a:schemeClr val="tx2">
                  <a:lumMod val="60000"/>
                  <a:lumOff val="40000"/>
                </a:schemeClr>
              </a:buClr>
            </a:pPr>
            <a:r>
              <a:rPr lang="zh-CN" altLang="en-US" sz="1000" b="1" dirty="0" smtClean="0">
                <a:solidFill>
                  <a:srgbClr val="FF0000"/>
                </a:solidFill>
              </a:rPr>
              <a:t>国际平均值</a:t>
            </a:r>
            <a:endParaRPr lang="zh-CN" altLang="en-US" sz="1000" b="1" dirty="0">
              <a:solidFill>
                <a:srgbClr val="FF0000"/>
              </a:solidFill>
            </a:endParaRPr>
          </a:p>
        </p:txBody>
      </p:sp>
      <p:sp>
        <p:nvSpPr>
          <p:cNvPr id="6"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7" name="TextBox 2"/>
          <p:cNvSpPr txBox="1"/>
          <p:nvPr/>
        </p:nvSpPr>
        <p:spPr>
          <a:xfrm>
            <a:off x="7956370" y="188640"/>
            <a:ext cx="1008118" cy="3684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50" dirty="0" smtClean="0">
                <a:solidFill>
                  <a:prstClr val="white"/>
                </a:solidFill>
                <a:latin typeface="Arial" panose="020B0604020202020204" pitchFamily="34" charset="0"/>
                <a:cs typeface="Arial" pitchFamily="34" charset="0"/>
              </a:rPr>
              <a:t>Fig II.3.3</a:t>
            </a:r>
            <a:endParaRPr lang="en-GB" sz="1050" dirty="0">
              <a:solidFill>
                <a:prstClr val="white"/>
              </a:solidFill>
              <a:latin typeface="Arial" pitchFamily="34" charset="0"/>
              <a:cs typeface="Arial" pitchFamily="34" charset="0"/>
            </a:endParaRPr>
          </a:p>
        </p:txBody>
      </p:sp>
      <p:sp>
        <p:nvSpPr>
          <p:cNvPr id="8"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64</a:t>
            </a:fld>
            <a:endParaRPr lang="ko-KR" altLang="en-US" sz="1600">
              <a:solidFill>
                <a:prstClr val="black"/>
              </a:solidFill>
              <a:latin typeface="Arial" pitchFamily="34" charset="0"/>
              <a:cs typeface="Arial" pitchFamily="34" charset="0"/>
            </a:endParaRPr>
          </a:p>
        </p:txBody>
      </p:sp>
      <p:pic>
        <p:nvPicPr>
          <p:cNvPr id="9" name="내용 개체 틀 19" descr="calculator.png"/>
          <p:cNvPicPr>
            <a:picLocks noChangeAspect="1"/>
          </p:cNvPicPr>
          <p:nvPr/>
        </p:nvPicPr>
        <p:blipFill>
          <a:blip r:embed="rId3"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10" name="평행 사변형 10"/>
          <p:cNvSpPr/>
          <p:nvPr/>
        </p:nvSpPr>
        <p:spPr>
          <a:xfrm>
            <a:off x="-180528" y="0"/>
            <a:ext cx="9289032"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1" name="평행 사변형 11"/>
          <p:cNvSpPr/>
          <p:nvPr/>
        </p:nvSpPr>
        <p:spPr>
          <a:xfrm>
            <a:off x="-540568" y="0"/>
            <a:ext cx="9684568"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12" name="평행 사변형 12"/>
          <p:cNvSpPr/>
          <p:nvPr/>
        </p:nvSpPr>
        <p:spPr>
          <a:xfrm>
            <a:off x="-860412" y="0"/>
            <a:ext cx="1359768"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4" name="제목 31"/>
          <p:cNvSpPr txBox="1">
            <a:spLocks/>
          </p:cNvSpPr>
          <p:nvPr/>
        </p:nvSpPr>
        <p:spPr>
          <a:xfrm>
            <a:off x="499356" y="29144"/>
            <a:ext cx="8105092"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en-US" sz="3200" dirty="0" smtClean="0">
                <a:latin typeface="黑体" panose="02010609060101010101" pitchFamily="49" charset="-122"/>
                <a:ea typeface="黑体" panose="02010609060101010101" pitchFamily="49" charset="-122"/>
              </a:rPr>
              <a:t>三、</a:t>
            </a:r>
            <a:r>
              <a:rPr lang="zh-CN" altLang="zh-CN" sz="3200" dirty="0">
                <a:latin typeface="黑体" panose="02010609060101010101" pitchFamily="49" charset="-122"/>
                <a:ea typeface="黑体" panose="02010609060101010101" pitchFamily="49" charset="-122"/>
              </a:rPr>
              <a:t>教师专业</a:t>
            </a:r>
            <a:r>
              <a:rPr lang="zh-CN" altLang="zh-CN" sz="3200" dirty="0" smtClean="0">
                <a:latin typeface="黑体" panose="02010609060101010101" pitchFamily="49" charset="-122"/>
                <a:ea typeface="黑体" panose="02010609060101010101" pitchFamily="49" charset="-122"/>
              </a:rPr>
              <a:t>发展</a:t>
            </a:r>
            <a:r>
              <a:rPr lang="zh-CN" altLang="en-US" sz="3200" dirty="0" smtClean="0">
                <a:latin typeface="黑体" panose="02010609060101010101" pitchFamily="49" charset="-122"/>
                <a:ea typeface="黑体" panose="02010609060101010101" pitchFamily="49" charset="-122"/>
              </a:rPr>
              <a:t>：</a:t>
            </a:r>
            <a:r>
              <a:rPr lang="zh-CN" altLang="en-US" sz="3200" dirty="0">
                <a:solidFill>
                  <a:srgbClr val="FFC000"/>
                </a:solidFill>
                <a:latin typeface="黑体" panose="02010609060101010101" pitchFamily="49" charset="-122"/>
                <a:ea typeface="黑体" panose="02010609060101010101" pitchFamily="49" charset="-122"/>
              </a:rPr>
              <a:t>参与率高、强度大</a:t>
            </a:r>
            <a:endParaRPr lang="ko-KR" altLang="en-US" sz="3200" dirty="0">
              <a:solidFill>
                <a:srgbClr val="FFC000"/>
              </a:solidFill>
              <a:latin typeface="黑体" panose="02010609060101010101" pitchFamily="49" charset="-122"/>
              <a:cs typeface="Arial" pitchFamily="34" charset="0"/>
            </a:endParaRPr>
          </a:p>
        </p:txBody>
      </p:sp>
      <p:sp>
        <p:nvSpPr>
          <p:cNvPr id="15" name="TextBox 14"/>
          <p:cNvSpPr txBox="1"/>
          <p:nvPr/>
        </p:nvSpPr>
        <p:spPr>
          <a:xfrm>
            <a:off x="1187624" y="799086"/>
            <a:ext cx="6552728" cy="400110"/>
          </a:xfrm>
          <a:prstGeom prst="rect">
            <a:avLst/>
          </a:prstGeom>
          <a:noFill/>
        </p:spPr>
        <p:txBody>
          <a:bodyPr wrap="square" rtlCol="0">
            <a:spAutoFit/>
          </a:bodyPr>
          <a:lstStyle/>
          <a:p>
            <a:pPr algn="ctr"/>
            <a:r>
              <a:rPr lang="zh-CN" altLang="en-US" sz="2000" b="1" dirty="0" smtClean="0">
                <a:latin typeface="黑体" panose="02010609060101010101" pitchFamily="49" charset="-122"/>
                <a:ea typeface="黑体" panose="02010609060101010101" pitchFamily="49" charset="-122"/>
              </a:rPr>
              <a:t>上海教师在过去一年课程</a:t>
            </a:r>
            <a:r>
              <a:rPr lang="en-US" altLang="zh-CN" sz="2000" b="1" dirty="0" smtClean="0">
                <a:latin typeface="黑体" panose="02010609060101010101" pitchFamily="49" charset="-122"/>
                <a:ea typeface="黑体" panose="02010609060101010101" pitchFamily="49" charset="-122"/>
              </a:rPr>
              <a:t>/</a:t>
            </a:r>
            <a:r>
              <a:rPr lang="zh-CN" altLang="en-US" sz="2000" b="1" dirty="0" smtClean="0">
                <a:latin typeface="黑体" panose="02010609060101010101" pitchFamily="49" charset="-122"/>
                <a:ea typeface="黑体" panose="02010609060101010101" pitchFamily="49" charset="-122"/>
              </a:rPr>
              <a:t>工作坊的参与广度和强度</a:t>
            </a:r>
            <a:endParaRPr lang="zh-CN" altLang="en-US" sz="20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345946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6" name="TextBox 2"/>
          <p:cNvSpPr txBox="1"/>
          <p:nvPr/>
        </p:nvSpPr>
        <p:spPr>
          <a:xfrm>
            <a:off x="7956370" y="188640"/>
            <a:ext cx="1008118" cy="3684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50" dirty="0" smtClean="0">
                <a:solidFill>
                  <a:prstClr val="white"/>
                </a:solidFill>
                <a:latin typeface="Arial" panose="020B0604020202020204" pitchFamily="34" charset="0"/>
                <a:cs typeface="Arial" pitchFamily="34" charset="0"/>
              </a:rPr>
              <a:t>Fig II.3.3</a:t>
            </a:r>
            <a:endParaRPr lang="en-GB" sz="1050" dirty="0">
              <a:solidFill>
                <a:prstClr val="white"/>
              </a:solidFill>
              <a:latin typeface="Arial" pitchFamily="34" charset="0"/>
              <a:cs typeface="Arial" pitchFamily="34" charset="0"/>
            </a:endParaRPr>
          </a:p>
        </p:txBody>
      </p:sp>
      <p:sp>
        <p:nvSpPr>
          <p:cNvPr id="7"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65</a:t>
            </a:fld>
            <a:endParaRPr lang="ko-KR" altLang="en-US" sz="1600">
              <a:solidFill>
                <a:prstClr val="black"/>
              </a:solidFill>
              <a:latin typeface="Arial" pitchFamily="34" charset="0"/>
              <a:cs typeface="Arial" pitchFamily="34" charset="0"/>
            </a:endParaRPr>
          </a:p>
        </p:txBody>
      </p:sp>
      <p:pic>
        <p:nvPicPr>
          <p:cNvPr id="8" name="내용 개체 틀 19" descr="calculator.png"/>
          <p:cNvPicPr>
            <a:picLocks noChangeAspect="1"/>
          </p:cNvPicPr>
          <p:nvPr/>
        </p:nvPicPr>
        <p:blipFill>
          <a:blip r:embed="rId2"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9" name="평행 사변형 10"/>
          <p:cNvSpPr/>
          <p:nvPr/>
        </p:nvSpPr>
        <p:spPr>
          <a:xfrm>
            <a:off x="-180528" y="0"/>
            <a:ext cx="9289032"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0" name="평행 사변형 11"/>
          <p:cNvSpPr/>
          <p:nvPr/>
        </p:nvSpPr>
        <p:spPr>
          <a:xfrm>
            <a:off x="-540568" y="0"/>
            <a:ext cx="9793088"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11" name="평행 사변형 12"/>
          <p:cNvSpPr/>
          <p:nvPr/>
        </p:nvSpPr>
        <p:spPr>
          <a:xfrm>
            <a:off x="-820216" y="13426"/>
            <a:ext cx="1359768"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3" name="제목 31"/>
          <p:cNvSpPr txBox="1">
            <a:spLocks/>
          </p:cNvSpPr>
          <p:nvPr/>
        </p:nvSpPr>
        <p:spPr>
          <a:xfrm>
            <a:off x="467544" y="29144"/>
            <a:ext cx="8227844"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en-US" sz="2400" dirty="0">
                <a:latin typeface="黑体" panose="02010609060101010101" pitchFamily="49" charset="-122"/>
                <a:ea typeface="黑体" panose="02010609060101010101" pitchFamily="49" charset="-122"/>
              </a:rPr>
              <a:t>三</a:t>
            </a:r>
            <a:r>
              <a:rPr lang="zh-CN" altLang="en-US" sz="2400" dirty="0" smtClean="0">
                <a:latin typeface="黑体" panose="02010609060101010101" pitchFamily="49" charset="-122"/>
                <a:ea typeface="黑体" panose="02010609060101010101" pitchFamily="49" charset="-122"/>
              </a:rPr>
              <a:t>、</a:t>
            </a:r>
            <a:r>
              <a:rPr lang="zh-CN" altLang="zh-CN" sz="2400" dirty="0">
                <a:latin typeface="黑体" panose="02010609060101010101" pitchFamily="49" charset="-122"/>
                <a:ea typeface="黑体" panose="02010609060101010101" pitchFamily="49" charset="-122"/>
              </a:rPr>
              <a:t>教师专业</a:t>
            </a:r>
            <a:r>
              <a:rPr lang="zh-CN" altLang="zh-CN" sz="2400" dirty="0" smtClean="0">
                <a:latin typeface="黑体" panose="02010609060101010101" pitchFamily="49" charset="-122"/>
                <a:ea typeface="黑体" panose="02010609060101010101" pitchFamily="49" charset="-122"/>
              </a:rPr>
              <a:t>发展</a:t>
            </a:r>
            <a:r>
              <a:rPr lang="zh-CN" altLang="en-US" sz="2400" dirty="0" smtClean="0">
                <a:latin typeface="黑体" panose="02010609060101010101" pitchFamily="49" charset="-122"/>
                <a:ea typeface="黑体" panose="02010609060101010101" pitchFamily="49" charset="-122"/>
              </a:rPr>
              <a:t>：</a:t>
            </a:r>
            <a:r>
              <a:rPr lang="zh-CN" altLang="zh-CN" sz="2400" dirty="0" smtClean="0">
                <a:solidFill>
                  <a:srgbClr val="FFC000"/>
                </a:solidFill>
                <a:latin typeface="黑体" panose="02010609060101010101" pitchFamily="49" charset="-122"/>
                <a:ea typeface="黑体" panose="02010609060101010101" pitchFamily="49" charset="-122"/>
              </a:rPr>
              <a:t>课程</a:t>
            </a:r>
            <a:r>
              <a:rPr lang="zh-CN" altLang="zh-CN" sz="2400" dirty="0">
                <a:solidFill>
                  <a:srgbClr val="FFC000"/>
                </a:solidFill>
                <a:latin typeface="黑体" panose="02010609060101010101" pitchFamily="49" charset="-122"/>
                <a:ea typeface="黑体" panose="02010609060101010101" pitchFamily="49" charset="-122"/>
              </a:rPr>
              <a:t>与</a:t>
            </a:r>
            <a:r>
              <a:rPr lang="zh-CN" altLang="zh-CN" sz="2400" dirty="0" smtClean="0">
                <a:solidFill>
                  <a:srgbClr val="FFC000"/>
                </a:solidFill>
                <a:latin typeface="黑体" panose="02010609060101010101" pitchFamily="49" charset="-122"/>
                <a:ea typeface="黑体" panose="02010609060101010101" pitchFamily="49" charset="-122"/>
              </a:rPr>
              <a:t>教学活动最多</a:t>
            </a:r>
            <a:r>
              <a:rPr lang="zh-CN" altLang="en-US" sz="2400" dirty="0" smtClean="0">
                <a:solidFill>
                  <a:srgbClr val="FFC000"/>
                </a:solidFill>
                <a:latin typeface="黑体" panose="02010609060101010101" pitchFamily="49" charset="-122"/>
                <a:ea typeface="黑体" panose="02010609060101010101" pitchFamily="49" charset="-122"/>
              </a:rPr>
              <a:t>，</a:t>
            </a:r>
            <a:r>
              <a:rPr lang="zh-CN" altLang="zh-CN" sz="2400" dirty="0">
                <a:solidFill>
                  <a:srgbClr val="FFC000"/>
                </a:solidFill>
                <a:latin typeface="黑体" panose="02010609060101010101" pitchFamily="49" charset="-122"/>
                <a:ea typeface="黑体" panose="02010609060101010101" pitchFamily="49" charset="-122"/>
              </a:rPr>
              <a:t>重视个性化</a:t>
            </a:r>
            <a:r>
              <a:rPr lang="zh-CN" altLang="zh-CN" sz="2400" dirty="0" smtClean="0">
                <a:solidFill>
                  <a:srgbClr val="FFC000"/>
                </a:solidFill>
                <a:latin typeface="黑体" panose="02010609060101010101" pitchFamily="49" charset="-122"/>
                <a:ea typeface="黑体" panose="02010609060101010101" pitchFamily="49" charset="-122"/>
              </a:rPr>
              <a:t>学习</a:t>
            </a:r>
            <a:endParaRPr lang="ko-KR" altLang="en-US" sz="2400" dirty="0">
              <a:solidFill>
                <a:srgbClr val="FFC000"/>
              </a:solidFill>
              <a:latin typeface="黑体" panose="02010609060101010101" pitchFamily="49" charset="-122"/>
              <a:cs typeface="Arial" pitchFamily="34" charset="0"/>
            </a:endParaRPr>
          </a:p>
        </p:txBody>
      </p:sp>
      <p:graphicFrame>
        <p:nvGraphicFramePr>
          <p:cNvPr id="19" name="图表 18"/>
          <p:cNvGraphicFramePr>
            <a:graphicFrameLocks/>
          </p:cNvGraphicFramePr>
          <p:nvPr>
            <p:extLst>
              <p:ext uri="{D42A27DB-BD31-4B8C-83A1-F6EECF244321}">
                <p14:modId xmlns:p14="http://schemas.microsoft.com/office/powerpoint/2010/main" xmlns="" val="2068785157"/>
              </p:ext>
            </p:extLst>
          </p:nvPr>
        </p:nvGraphicFramePr>
        <p:xfrm>
          <a:off x="730768" y="630014"/>
          <a:ext cx="7034392" cy="5997000"/>
        </p:xfrm>
        <a:graphic>
          <a:graphicData uri="http://schemas.openxmlformats.org/drawingml/2006/chart">
            <c:chart xmlns:c="http://schemas.openxmlformats.org/drawingml/2006/chart" xmlns:r="http://schemas.openxmlformats.org/officeDocument/2006/relationships" r:id="rId3"/>
          </a:graphicData>
        </a:graphic>
      </p:graphicFrame>
      <p:sp>
        <p:nvSpPr>
          <p:cNvPr id="15" name="矩形 14"/>
          <p:cNvSpPr/>
          <p:nvPr/>
        </p:nvSpPr>
        <p:spPr>
          <a:xfrm>
            <a:off x="748732" y="685786"/>
            <a:ext cx="6984776" cy="2908448"/>
          </a:xfrm>
          <a:prstGeom prst="rect">
            <a:avLst/>
          </a:prstGeom>
          <a:solidFill>
            <a:schemeClr val="accent3">
              <a:lumMod val="60000"/>
              <a:lumOff val="40000"/>
              <a:alpha val="2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b="1" dirty="0">
              <a:solidFill>
                <a:schemeClr val="accent3">
                  <a:lumMod val="40000"/>
                  <a:lumOff val="60000"/>
                </a:schemeClr>
              </a:solidFill>
            </a:endParaRPr>
          </a:p>
        </p:txBody>
      </p:sp>
      <p:sp>
        <p:nvSpPr>
          <p:cNvPr id="17" name="矩形 16"/>
          <p:cNvSpPr/>
          <p:nvPr/>
        </p:nvSpPr>
        <p:spPr>
          <a:xfrm>
            <a:off x="755576" y="3594234"/>
            <a:ext cx="6984776" cy="2736334"/>
          </a:xfrm>
          <a:prstGeom prst="rect">
            <a:avLst/>
          </a:prstGeom>
          <a:solidFill>
            <a:schemeClr val="accent5">
              <a:lumMod val="60000"/>
              <a:lumOff val="40000"/>
              <a:alpha val="2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solidFill>
                <a:schemeClr val="accent3">
                  <a:lumMod val="40000"/>
                  <a:lumOff val="60000"/>
                </a:schemeClr>
              </a:solidFill>
            </a:endParaRPr>
          </a:p>
        </p:txBody>
      </p:sp>
      <p:sp>
        <p:nvSpPr>
          <p:cNvPr id="18" name="矩形 17"/>
          <p:cNvSpPr/>
          <p:nvPr/>
        </p:nvSpPr>
        <p:spPr>
          <a:xfrm>
            <a:off x="748732" y="3611501"/>
            <a:ext cx="914352" cy="914436"/>
          </a:xfrm>
          <a:prstGeom prst="rect">
            <a:avLst/>
          </a:prstGeom>
          <a:solidFill>
            <a:schemeClr val="accent5">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lnSpc>
                <a:spcPts val="2600"/>
              </a:lnSpc>
            </a:pPr>
            <a:r>
              <a:rPr lang="zh-CN" altLang="en-US" sz="1800" dirty="0" smtClean="0">
                <a:solidFill>
                  <a:schemeClr val="tx1"/>
                </a:solidFill>
                <a:latin typeface="微软雅黑" pitchFamily="34" charset="-122"/>
                <a:ea typeface="微软雅黑" pitchFamily="34" charset="-122"/>
              </a:rPr>
              <a:t>个性化差异化</a:t>
            </a:r>
          </a:p>
        </p:txBody>
      </p:sp>
      <p:sp>
        <p:nvSpPr>
          <p:cNvPr id="16" name="矩形 15"/>
          <p:cNvSpPr/>
          <p:nvPr/>
        </p:nvSpPr>
        <p:spPr>
          <a:xfrm>
            <a:off x="767774" y="685786"/>
            <a:ext cx="914431" cy="914377"/>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lnSpc>
                <a:spcPts val="2600"/>
              </a:lnSpc>
            </a:pPr>
            <a:r>
              <a:rPr lang="zh-CN" altLang="en-US" sz="1800" dirty="0">
                <a:solidFill>
                  <a:schemeClr val="tx1"/>
                </a:solidFill>
                <a:latin typeface="微软雅黑" pitchFamily="34" charset="-122"/>
                <a:ea typeface="微软雅黑" pitchFamily="34" charset="-122"/>
              </a:rPr>
              <a:t>课程和教学</a:t>
            </a:r>
          </a:p>
        </p:txBody>
      </p:sp>
    </p:spTree>
    <p:extLst>
      <p:ext uri="{BB962C8B-B14F-4D97-AF65-F5344CB8AC3E}">
        <p14:creationId xmlns:p14="http://schemas.microsoft.com/office/powerpoint/2010/main" xmlns="" val="391601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xmlns="" val="761367575"/>
              </p:ext>
            </p:extLst>
          </p:nvPr>
        </p:nvGraphicFramePr>
        <p:xfrm>
          <a:off x="1795848" y="980728"/>
          <a:ext cx="5840338" cy="562419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4871274" y="3356990"/>
            <a:ext cx="1512168" cy="246221"/>
          </a:xfrm>
          <a:prstGeom prst="rect">
            <a:avLst/>
          </a:prstGeom>
          <a:noFill/>
        </p:spPr>
        <p:txBody>
          <a:bodyPr wrap="square" rtlCol="0">
            <a:spAutoFit/>
          </a:bodyPr>
          <a:lstStyle/>
          <a:p>
            <a:pPr>
              <a:buClr>
                <a:schemeClr val="tx2">
                  <a:lumMod val="60000"/>
                  <a:lumOff val="40000"/>
                </a:schemeClr>
              </a:buClr>
            </a:pPr>
            <a:r>
              <a:rPr lang="zh-CN" altLang="en-US" sz="1000" b="1" dirty="0" smtClean="0">
                <a:solidFill>
                  <a:srgbClr val="FF0000"/>
                </a:solidFill>
              </a:rPr>
              <a:t>国际平均值</a:t>
            </a:r>
            <a:endParaRPr lang="zh-CN" altLang="en-US" sz="1000" b="1" dirty="0">
              <a:solidFill>
                <a:srgbClr val="FF0000"/>
              </a:solidFill>
            </a:endParaRPr>
          </a:p>
        </p:txBody>
      </p:sp>
      <p:sp>
        <p:nvSpPr>
          <p:cNvPr id="5"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6" name="TextBox 2"/>
          <p:cNvSpPr txBox="1"/>
          <p:nvPr/>
        </p:nvSpPr>
        <p:spPr>
          <a:xfrm>
            <a:off x="7956370" y="188640"/>
            <a:ext cx="1008118" cy="3684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50" dirty="0" smtClean="0">
                <a:solidFill>
                  <a:prstClr val="white"/>
                </a:solidFill>
                <a:latin typeface="Arial" panose="020B0604020202020204" pitchFamily="34" charset="0"/>
                <a:cs typeface="Arial" pitchFamily="34" charset="0"/>
              </a:rPr>
              <a:t>Fig II.3.3</a:t>
            </a:r>
            <a:endParaRPr lang="en-GB" sz="1050" dirty="0">
              <a:solidFill>
                <a:prstClr val="white"/>
              </a:solidFill>
              <a:latin typeface="Arial" pitchFamily="34" charset="0"/>
              <a:cs typeface="Arial" pitchFamily="34" charset="0"/>
            </a:endParaRPr>
          </a:p>
        </p:txBody>
      </p:sp>
      <p:sp>
        <p:nvSpPr>
          <p:cNvPr id="7"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66</a:t>
            </a:fld>
            <a:endParaRPr lang="ko-KR" altLang="en-US" sz="1600">
              <a:solidFill>
                <a:prstClr val="black"/>
              </a:solidFill>
              <a:latin typeface="Arial" pitchFamily="34" charset="0"/>
              <a:cs typeface="Arial" pitchFamily="34" charset="0"/>
            </a:endParaRPr>
          </a:p>
        </p:txBody>
      </p:sp>
      <p:pic>
        <p:nvPicPr>
          <p:cNvPr id="8" name="내용 개체 틀 19" descr="calculator.png"/>
          <p:cNvPicPr>
            <a:picLocks noChangeAspect="1"/>
          </p:cNvPicPr>
          <p:nvPr/>
        </p:nvPicPr>
        <p:blipFill>
          <a:blip r:embed="rId3"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9" name="평행 사변형 10"/>
          <p:cNvSpPr/>
          <p:nvPr/>
        </p:nvSpPr>
        <p:spPr>
          <a:xfrm>
            <a:off x="-180528" y="0"/>
            <a:ext cx="9289032"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0" name="평행 사변형 11"/>
          <p:cNvSpPr/>
          <p:nvPr/>
        </p:nvSpPr>
        <p:spPr>
          <a:xfrm>
            <a:off x="-540568" y="0"/>
            <a:ext cx="9684568"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11" name="평행 사변형 12"/>
          <p:cNvSpPr/>
          <p:nvPr/>
        </p:nvSpPr>
        <p:spPr>
          <a:xfrm>
            <a:off x="-820213" y="-15718"/>
            <a:ext cx="1359768"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3" name="제목 31"/>
          <p:cNvSpPr txBox="1">
            <a:spLocks/>
          </p:cNvSpPr>
          <p:nvPr/>
        </p:nvSpPr>
        <p:spPr>
          <a:xfrm>
            <a:off x="467545" y="29144"/>
            <a:ext cx="8496944"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en-US" dirty="0">
                <a:latin typeface="黑体" panose="02010609060101010101" pitchFamily="49" charset="-122"/>
                <a:ea typeface="黑体" panose="02010609060101010101" pitchFamily="49" charset="-122"/>
              </a:rPr>
              <a:t>三</a:t>
            </a:r>
            <a:r>
              <a:rPr lang="zh-CN" altLang="en-US" dirty="0" smtClean="0">
                <a:latin typeface="黑体" panose="02010609060101010101" pitchFamily="49" charset="-122"/>
                <a:ea typeface="黑体" panose="02010609060101010101" pitchFamily="49" charset="-122"/>
              </a:rPr>
              <a:t>、</a:t>
            </a:r>
            <a:r>
              <a:rPr lang="zh-CN" altLang="zh-CN" dirty="0">
                <a:latin typeface="黑体" panose="02010609060101010101" pitchFamily="49" charset="-122"/>
                <a:ea typeface="黑体" panose="02010609060101010101" pitchFamily="49" charset="-122"/>
              </a:rPr>
              <a:t>教师专业</a:t>
            </a:r>
            <a:r>
              <a:rPr lang="zh-CN" altLang="zh-CN" dirty="0" smtClean="0">
                <a:latin typeface="黑体" panose="02010609060101010101" pitchFamily="49" charset="-122"/>
                <a:ea typeface="黑体" panose="02010609060101010101" pitchFamily="49" charset="-122"/>
              </a:rPr>
              <a:t>发展</a:t>
            </a:r>
            <a:r>
              <a:rPr lang="zh-CN" altLang="en-US" dirty="0" smtClean="0">
                <a:latin typeface="黑体" panose="02010609060101010101" pitchFamily="49" charset="-122"/>
                <a:ea typeface="黑体" panose="02010609060101010101" pitchFamily="49" charset="-122"/>
              </a:rPr>
              <a:t>：</a:t>
            </a:r>
            <a:r>
              <a:rPr lang="zh-CN" altLang="en-US" dirty="0" smtClean="0">
                <a:solidFill>
                  <a:srgbClr val="FFC000"/>
                </a:solidFill>
                <a:latin typeface="黑体" panose="02010609060101010101" pitchFamily="49" charset="-122"/>
                <a:ea typeface="黑体" panose="02010609060101010101" pitchFamily="49" charset="-122"/>
              </a:rPr>
              <a:t>时间支持与教师专业发展参与率</a:t>
            </a:r>
            <a:endParaRPr lang="ko-KR" altLang="en-US" dirty="0">
              <a:solidFill>
                <a:srgbClr val="FFC000"/>
              </a:solidFill>
              <a:latin typeface="黑体" panose="02010609060101010101" pitchFamily="49" charset="-122"/>
              <a:cs typeface="Arial" pitchFamily="34" charset="0"/>
            </a:endParaRPr>
          </a:p>
        </p:txBody>
      </p:sp>
    </p:spTree>
    <p:extLst>
      <p:ext uri="{BB962C8B-B14F-4D97-AF65-F5344CB8AC3E}">
        <p14:creationId xmlns:p14="http://schemas.microsoft.com/office/powerpoint/2010/main" xmlns="" val="182506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fade">
                                      <p:cBhvr>
                                        <p:cTn id="7" dur="500"/>
                                        <p:tgtEl>
                                          <p:spTgt spid="4">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fade">
                                      <p:cBhvr>
                                        <p:cTn id="15" dur="500"/>
                                        <p:tgtEl>
                                          <p:spTgt spid="4">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
        </p:bldSub>
      </p:bldGraphic>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xmlns="" val="185140629"/>
              </p:ext>
            </p:extLst>
          </p:nvPr>
        </p:nvGraphicFramePr>
        <p:xfrm>
          <a:off x="449328" y="861000"/>
          <a:ext cx="8227128" cy="580836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6389463" y="3212550"/>
            <a:ext cx="990849" cy="276999"/>
          </a:xfrm>
          <a:prstGeom prst="rect">
            <a:avLst/>
          </a:prstGeom>
          <a:noFill/>
        </p:spPr>
        <p:txBody>
          <a:bodyPr wrap="square" rtlCol="0">
            <a:spAutoFit/>
          </a:bodyPr>
          <a:lstStyle/>
          <a:p>
            <a:pPr>
              <a:buClr>
                <a:schemeClr val="tx2">
                  <a:lumMod val="60000"/>
                  <a:lumOff val="40000"/>
                </a:schemeClr>
              </a:buClr>
            </a:pPr>
            <a:r>
              <a:rPr lang="zh-CN" altLang="en-US" sz="1200" dirty="0" smtClean="0">
                <a:solidFill>
                  <a:srgbClr val="FF0000"/>
                </a:solidFill>
              </a:rPr>
              <a:t>国际平均值</a:t>
            </a:r>
            <a:endParaRPr lang="zh-CN" altLang="en-US" sz="1200" dirty="0">
              <a:solidFill>
                <a:srgbClr val="FF0000"/>
              </a:solidFill>
            </a:endParaRPr>
          </a:p>
        </p:txBody>
      </p:sp>
      <p:sp>
        <p:nvSpPr>
          <p:cNvPr id="5"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6" name="TextBox 2"/>
          <p:cNvSpPr txBox="1"/>
          <p:nvPr/>
        </p:nvSpPr>
        <p:spPr>
          <a:xfrm>
            <a:off x="7956370" y="188640"/>
            <a:ext cx="1008118" cy="3684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50" dirty="0" smtClean="0">
                <a:solidFill>
                  <a:prstClr val="white"/>
                </a:solidFill>
                <a:latin typeface="Arial" panose="020B0604020202020204" pitchFamily="34" charset="0"/>
                <a:cs typeface="Arial" pitchFamily="34" charset="0"/>
              </a:rPr>
              <a:t>Fig II.3.3</a:t>
            </a:r>
            <a:endParaRPr lang="en-GB" sz="1050" dirty="0">
              <a:solidFill>
                <a:prstClr val="white"/>
              </a:solidFill>
              <a:latin typeface="Arial" pitchFamily="34" charset="0"/>
              <a:cs typeface="Arial" pitchFamily="34" charset="0"/>
            </a:endParaRPr>
          </a:p>
        </p:txBody>
      </p:sp>
      <p:sp>
        <p:nvSpPr>
          <p:cNvPr id="7"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67</a:t>
            </a:fld>
            <a:endParaRPr lang="ko-KR" altLang="en-US" sz="1600">
              <a:solidFill>
                <a:prstClr val="black"/>
              </a:solidFill>
              <a:latin typeface="Arial" pitchFamily="34" charset="0"/>
              <a:cs typeface="Arial" pitchFamily="34" charset="0"/>
            </a:endParaRPr>
          </a:p>
        </p:txBody>
      </p:sp>
      <p:pic>
        <p:nvPicPr>
          <p:cNvPr id="8" name="내용 개체 틀 19" descr="calculator.png"/>
          <p:cNvPicPr>
            <a:picLocks noChangeAspect="1"/>
          </p:cNvPicPr>
          <p:nvPr/>
        </p:nvPicPr>
        <p:blipFill>
          <a:blip r:embed="rId3"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9" name="평행 사변형 10"/>
          <p:cNvSpPr/>
          <p:nvPr/>
        </p:nvSpPr>
        <p:spPr>
          <a:xfrm>
            <a:off x="-180528" y="0"/>
            <a:ext cx="9289032"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0" name="평행 사변형 11"/>
          <p:cNvSpPr/>
          <p:nvPr/>
        </p:nvSpPr>
        <p:spPr>
          <a:xfrm>
            <a:off x="-540568" y="0"/>
            <a:ext cx="9684568"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11" name="평행 사변형 12"/>
          <p:cNvSpPr/>
          <p:nvPr/>
        </p:nvSpPr>
        <p:spPr>
          <a:xfrm>
            <a:off x="-560760" y="0"/>
            <a:ext cx="1028304"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3" name="제목 31"/>
          <p:cNvSpPr txBox="1">
            <a:spLocks/>
          </p:cNvSpPr>
          <p:nvPr/>
        </p:nvSpPr>
        <p:spPr>
          <a:xfrm>
            <a:off x="487736" y="29144"/>
            <a:ext cx="8640960"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en-US" dirty="0">
                <a:latin typeface="黑体" panose="02010609060101010101" pitchFamily="49" charset="-122"/>
                <a:ea typeface="黑体" panose="02010609060101010101" pitchFamily="49" charset="-122"/>
              </a:rPr>
              <a:t>四</a:t>
            </a:r>
            <a:r>
              <a:rPr lang="zh-CN" altLang="en-US" dirty="0" smtClean="0">
                <a:latin typeface="黑体" panose="02010609060101010101" pitchFamily="49" charset="-122"/>
                <a:ea typeface="黑体" panose="02010609060101010101" pitchFamily="49" charset="-122"/>
              </a:rPr>
              <a:t>、</a:t>
            </a:r>
            <a:r>
              <a:rPr lang="zh-CN" altLang="zh-CN" dirty="0" smtClean="0">
                <a:latin typeface="黑体" panose="02010609060101010101" pitchFamily="49" charset="-122"/>
                <a:ea typeface="黑体" panose="02010609060101010101" pitchFamily="49" charset="-122"/>
              </a:rPr>
              <a:t>教师教学</a:t>
            </a:r>
            <a:r>
              <a:rPr lang="zh-CN" altLang="en-US" dirty="0" smtClean="0">
                <a:latin typeface="黑体" panose="02010609060101010101" pitchFamily="49" charset="-122"/>
                <a:ea typeface="黑体" panose="02010609060101010101" pitchFamily="49" charset="-122"/>
              </a:rPr>
              <a:t>理念与实践：</a:t>
            </a:r>
            <a:r>
              <a:rPr lang="zh-CN" altLang="zh-CN" dirty="0" smtClean="0">
                <a:solidFill>
                  <a:srgbClr val="FFC000"/>
                </a:solidFill>
                <a:latin typeface="黑体" panose="02010609060101010101" pitchFamily="49" charset="-122"/>
                <a:ea typeface="黑体" panose="02010609060101010101" pitchFamily="49" charset="-122"/>
              </a:rPr>
              <a:t>认同</a:t>
            </a:r>
            <a:r>
              <a:rPr lang="zh-CN" altLang="zh-CN" dirty="0">
                <a:solidFill>
                  <a:srgbClr val="FFC000"/>
                </a:solidFill>
                <a:latin typeface="黑体" panose="02010609060101010101" pitchFamily="49" charset="-122"/>
                <a:ea typeface="黑体" panose="02010609060101010101" pitchFamily="49" charset="-122"/>
              </a:rPr>
              <a:t>建构主义教学理念</a:t>
            </a:r>
            <a:endParaRPr lang="ko-KR" altLang="en-US" dirty="0">
              <a:solidFill>
                <a:srgbClr val="FFC000"/>
              </a:solidFill>
              <a:latin typeface="黑体" panose="02010609060101010101" pitchFamily="49" charset="-122"/>
              <a:cs typeface="Arial" pitchFamily="34" charset="0"/>
            </a:endParaRPr>
          </a:p>
        </p:txBody>
      </p:sp>
    </p:spTree>
    <p:extLst>
      <p:ext uri="{BB962C8B-B14F-4D97-AF65-F5344CB8AC3E}">
        <p14:creationId xmlns:p14="http://schemas.microsoft.com/office/powerpoint/2010/main" xmlns="" val="32672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fade">
                                      <p:cBhvr>
                                        <p:cTn id="7" dur="500"/>
                                        <p:tgtEl>
                                          <p:spTgt spid="4">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fade">
                                      <p:cBhvr>
                                        <p:cTn id="16" dur="500"/>
                                        <p:tgtEl>
                                          <p:spTgt spid="4">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
        </p:bldSub>
      </p:bldGraphic>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6" name="TextBox 2"/>
          <p:cNvSpPr txBox="1"/>
          <p:nvPr/>
        </p:nvSpPr>
        <p:spPr>
          <a:xfrm>
            <a:off x="7956370" y="188640"/>
            <a:ext cx="1008118" cy="3684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50" dirty="0" smtClean="0">
                <a:solidFill>
                  <a:prstClr val="white"/>
                </a:solidFill>
                <a:latin typeface="Arial" panose="020B0604020202020204" pitchFamily="34" charset="0"/>
                <a:cs typeface="Arial" pitchFamily="34" charset="0"/>
              </a:rPr>
              <a:t>Fig II.3.3</a:t>
            </a:r>
            <a:endParaRPr lang="en-GB" sz="1050" dirty="0">
              <a:solidFill>
                <a:prstClr val="white"/>
              </a:solidFill>
              <a:latin typeface="Arial" pitchFamily="34" charset="0"/>
              <a:cs typeface="Arial" pitchFamily="34" charset="0"/>
            </a:endParaRPr>
          </a:p>
        </p:txBody>
      </p:sp>
      <p:sp>
        <p:nvSpPr>
          <p:cNvPr id="7"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68</a:t>
            </a:fld>
            <a:endParaRPr lang="ko-KR" altLang="en-US" sz="1600">
              <a:solidFill>
                <a:prstClr val="black"/>
              </a:solidFill>
              <a:latin typeface="Arial" pitchFamily="34" charset="0"/>
              <a:cs typeface="Arial" pitchFamily="34" charset="0"/>
            </a:endParaRPr>
          </a:p>
        </p:txBody>
      </p:sp>
      <p:pic>
        <p:nvPicPr>
          <p:cNvPr id="8" name="내용 개체 틀 19" descr="calculator.png"/>
          <p:cNvPicPr>
            <a:picLocks noChangeAspect="1"/>
          </p:cNvPicPr>
          <p:nvPr/>
        </p:nvPicPr>
        <p:blipFill>
          <a:blip r:embed="rId2"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9" name="평행 사변형 10"/>
          <p:cNvSpPr/>
          <p:nvPr/>
        </p:nvSpPr>
        <p:spPr>
          <a:xfrm>
            <a:off x="-180528" y="0"/>
            <a:ext cx="9289032"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0" name="평행 사변형 11"/>
          <p:cNvSpPr/>
          <p:nvPr/>
        </p:nvSpPr>
        <p:spPr>
          <a:xfrm>
            <a:off x="-540568" y="0"/>
            <a:ext cx="9684568"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11" name="평행 사변형 12"/>
          <p:cNvSpPr/>
          <p:nvPr/>
        </p:nvSpPr>
        <p:spPr>
          <a:xfrm>
            <a:off x="-820213" y="-22528"/>
            <a:ext cx="1359768" cy="694888"/>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3" name="제목 31"/>
          <p:cNvSpPr txBox="1">
            <a:spLocks/>
          </p:cNvSpPr>
          <p:nvPr/>
        </p:nvSpPr>
        <p:spPr>
          <a:xfrm>
            <a:off x="539555" y="29144"/>
            <a:ext cx="8073800"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en-US" dirty="0">
                <a:latin typeface="黑体" panose="02010609060101010101" pitchFamily="49" charset="-122"/>
                <a:ea typeface="黑体" panose="02010609060101010101" pitchFamily="49" charset="-122"/>
              </a:rPr>
              <a:t>四</a:t>
            </a:r>
            <a:r>
              <a:rPr lang="zh-CN" altLang="en-US" dirty="0" smtClean="0">
                <a:latin typeface="黑体" panose="02010609060101010101" pitchFamily="49" charset="-122"/>
                <a:ea typeface="黑体" panose="02010609060101010101" pitchFamily="49" charset="-122"/>
              </a:rPr>
              <a:t>、</a:t>
            </a:r>
            <a:r>
              <a:rPr lang="zh-CN" altLang="zh-CN" dirty="0" smtClean="0">
                <a:latin typeface="黑体" panose="02010609060101010101" pitchFamily="49" charset="-122"/>
                <a:ea typeface="黑体" panose="02010609060101010101" pitchFamily="49" charset="-122"/>
              </a:rPr>
              <a:t>教师教学</a:t>
            </a:r>
            <a:r>
              <a:rPr lang="zh-CN" altLang="en-US" dirty="0" smtClean="0">
                <a:latin typeface="黑体" panose="02010609060101010101" pitchFamily="49" charset="-122"/>
                <a:ea typeface="黑体" panose="02010609060101010101" pitchFamily="49" charset="-122"/>
              </a:rPr>
              <a:t>理念与实践：</a:t>
            </a:r>
            <a:r>
              <a:rPr lang="zh-CN" altLang="en-US" dirty="0" smtClean="0">
                <a:solidFill>
                  <a:srgbClr val="FFC000"/>
                </a:solidFill>
                <a:latin typeface="黑体" panose="02010609060101010101" pitchFamily="49" charset="-122"/>
                <a:ea typeface="黑体" panose="02010609060101010101" pitchFamily="49" charset="-122"/>
              </a:rPr>
              <a:t>运常用多种教学策略</a:t>
            </a:r>
            <a:endParaRPr lang="ko-KR" altLang="en-US" dirty="0">
              <a:solidFill>
                <a:srgbClr val="FFC000"/>
              </a:solidFill>
              <a:latin typeface="黑体" panose="02010609060101010101" pitchFamily="49" charset="-122"/>
              <a:cs typeface="Arial" pitchFamily="34" charset="0"/>
            </a:endParaRPr>
          </a:p>
        </p:txBody>
      </p:sp>
      <p:graphicFrame>
        <p:nvGraphicFramePr>
          <p:cNvPr id="41" name="内容占位符 3"/>
          <p:cNvGraphicFramePr>
            <a:graphicFrameLocks noGrp="1"/>
          </p:cNvGraphicFramePr>
          <p:nvPr>
            <p:extLst>
              <p:ext uri="{D42A27DB-BD31-4B8C-83A1-F6EECF244321}">
                <p14:modId xmlns:p14="http://schemas.microsoft.com/office/powerpoint/2010/main" xmlns="" val="638011699"/>
              </p:ext>
            </p:extLst>
          </p:nvPr>
        </p:nvGraphicFramePr>
        <p:xfrm>
          <a:off x="99652" y="1240704"/>
          <a:ext cx="7909260" cy="4986067"/>
        </p:xfrm>
        <a:graphic>
          <a:graphicData uri="http://schemas.openxmlformats.org/drawingml/2006/chart">
            <c:chart xmlns:c="http://schemas.openxmlformats.org/drawingml/2006/chart" xmlns:r="http://schemas.openxmlformats.org/officeDocument/2006/relationships" r:id="rId3"/>
          </a:graphicData>
        </a:graphic>
      </p:graphicFrame>
      <p:sp>
        <p:nvSpPr>
          <p:cNvPr id="42" name="矩形 41"/>
          <p:cNvSpPr/>
          <p:nvPr/>
        </p:nvSpPr>
        <p:spPr>
          <a:xfrm>
            <a:off x="7389222" y="4544344"/>
            <a:ext cx="1224133"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积极的</a:t>
            </a:r>
            <a:endParaRPr lang="en-US" altLang="zh-CN" b="1" dirty="0" smtClean="0">
              <a:solidFill>
                <a:schemeClr val="tx1"/>
              </a:solidFill>
            </a:endParaRPr>
          </a:p>
          <a:p>
            <a:pPr algn="ctr"/>
            <a:r>
              <a:rPr lang="zh-CN" altLang="en-US" b="1" dirty="0" smtClean="0">
                <a:solidFill>
                  <a:schemeClr val="tx1"/>
                </a:solidFill>
              </a:rPr>
              <a:t>教学策略</a:t>
            </a:r>
          </a:p>
        </p:txBody>
      </p:sp>
      <p:cxnSp>
        <p:nvCxnSpPr>
          <p:cNvPr id="43" name="直接连接符 42"/>
          <p:cNvCxnSpPr>
            <a:stCxn id="42" idx="1"/>
          </p:cNvCxnSpPr>
          <p:nvPr/>
        </p:nvCxnSpPr>
        <p:spPr>
          <a:xfrm flipH="1">
            <a:off x="4705783" y="4904384"/>
            <a:ext cx="2683439" cy="36004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87624" y="779039"/>
            <a:ext cx="6552728" cy="461665"/>
          </a:xfrm>
          <a:prstGeom prst="rect">
            <a:avLst/>
          </a:prstGeom>
          <a:noFill/>
        </p:spPr>
        <p:txBody>
          <a:bodyPr wrap="square" rtlCol="0">
            <a:spAutoFit/>
          </a:bodyPr>
          <a:lstStyle/>
          <a:p>
            <a:pPr algn="ctr"/>
            <a:r>
              <a:rPr lang="zh-CN" altLang="en-US" sz="2400" b="1" dirty="0" smtClean="0">
                <a:latin typeface="黑体" panose="02010609060101010101" pitchFamily="49" charset="-122"/>
                <a:ea typeface="黑体" panose="02010609060101010101" pitchFamily="49" charset="-122"/>
              </a:rPr>
              <a:t>经常运用各项课堂教学策略的教师比例</a:t>
            </a:r>
            <a:endParaRPr lang="zh-CN" altLang="en-US" sz="2400" b="1" dirty="0">
              <a:latin typeface="黑体" panose="02010609060101010101" pitchFamily="49" charset="-122"/>
              <a:ea typeface="黑体" panose="02010609060101010101" pitchFamily="49" charset="-122"/>
            </a:endParaRPr>
          </a:p>
        </p:txBody>
      </p:sp>
      <p:cxnSp>
        <p:nvCxnSpPr>
          <p:cNvPr id="3" name="直接连接符 2"/>
          <p:cNvCxnSpPr/>
          <p:nvPr/>
        </p:nvCxnSpPr>
        <p:spPr>
          <a:xfrm>
            <a:off x="7236296" y="3140968"/>
            <a:ext cx="1008112" cy="13681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31136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1">
                                            <p:graphicEl>
                                              <a:chart seriesIdx="-3" categoryIdx="-3" bldStep="gridLegend"/>
                                            </p:graphicEl>
                                          </p:spTgt>
                                        </p:tgtEl>
                                        <p:attrNameLst>
                                          <p:attrName>style.visibility</p:attrName>
                                        </p:attrNameLst>
                                      </p:cBhvr>
                                      <p:to>
                                        <p:strVal val="visible"/>
                                      </p:to>
                                    </p:set>
                                    <p:animEffect transition="in" filter="wipe(left)">
                                      <p:cBhvr>
                                        <p:cTn id="13" dur="500"/>
                                        <p:tgtEl>
                                          <p:spTgt spid="41">
                                            <p:graphicEl>
                                              <a:chart seriesIdx="-3" categoryIdx="-3" bldStep="gridLegend"/>
                                            </p:graphicEl>
                                          </p:spTgt>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41">
                                            <p:graphicEl>
                                              <a:chart seriesIdx="0" categoryIdx="-4" bldStep="series"/>
                                            </p:graphicEl>
                                          </p:spTgt>
                                        </p:tgtEl>
                                        <p:attrNameLst>
                                          <p:attrName>style.visibility</p:attrName>
                                        </p:attrNameLst>
                                      </p:cBhvr>
                                      <p:to>
                                        <p:strVal val="visible"/>
                                      </p:to>
                                    </p:set>
                                    <p:animEffect transition="in" filter="wipe(left)">
                                      <p:cBhvr>
                                        <p:cTn id="17" dur="500"/>
                                        <p:tgtEl>
                                          <p:spTgt spid="41">
                                            <p:graphicEl>
                                              <a:chart seriesIdx="0" categoryIdx="-4" bldStep="series"/>
                                            </p:graphicEl>
                                          </p:spTgt>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41">
                                            <p:graphicEl>
                                              <a:chart seriesIdx="1" categoryIdx="-4" bldStep="series"/>
                                            </p:graphicEl>
                                          </p:spTgt>
                                        </p:tgtEl>
                                        <p:attrNameLst>
                                          <p:attrName>style.visibility</p:attrName>
                                        </p:attrNameLst>
                                      </p:cBhvr>
                                      <p:to>
                                        <p:strVal val="visible"/>
                                      </p:to>
                                    </p:set>
                                    <p:animEffect transition="in" filter="wipe(left)">
                                      <p:cBhvr>
                                        <p:cTn id="21" dur="500"/>
                                        <p:tgtEl>
                                          <p:spTgt spid="41">
                                            <p:graphicEl>
                                              <a:chart seriesIdx="1" categoryIdx="-4" bldStep="series"/>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
                                        <p:tgtEl>
                                          <p:spTgt spid="3"/>
                                        </p:tgtEl>
                                      </p:cBhvr>
                                    </p:animEffect>
                                  </p:childTnLst>
                                </p:cTn>
                              </p:par>
                            </p:childTnLst>
                          </p:cTn>
                        </p:par>
                        <p:par>
                          <p:cTn id="33" fill="hold">
                            <p:stCondLst>
                              <p:cond delay="510"/>
                            </p:stCondLst>
                            <p:childTnLst>
                              <p:par>
                                <p:cTn id="34" presetID="10" presetClass="entr" presetSubtype="0" fill="hold" nodeType="after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1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 grpId="0">
        <p:bldSub>
          <a:bldChart bld="series"/>
        </p:bldSub>
      </p:bldGraphic>
      <p:bldP spid="42" grpId="0" animBg="1"/>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xmlns="" val="1811877183"/>
              </p:ext>
            </p:extLst>
          </p:nvPr>
        </p:nvGraphicFramePr>
        <p:xfrm>
          <a:off x="457200" y="1276992"/>
          <a:ext cx="8507287" cy="5392368"/>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6" name="TextBox 2"/>
          <p:cNvSpPr txBox="1"/>
          <p:nvPr/>
        </p:nvSpPr>
        <p:spPr>
          <a:xfrm>
            <a:off x="7956370" y="188640"/>
            <a:ext cx="1008118" cy="3684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50" dirty="0" smtClean="0">
                <a:solidFill>
                  <a:prstClr val="white"/>
                </a:solidFill>
                <a:latin typeface="Arial" panose="020B0604020202020204" pitchFamily="34" charset="0"/>
                <a:cs typeface="Arial" pitchFamily="34" charset="0"/>
              </a:rPr>
              <a:t>Fig II.3.3</a:t>
            </a:r>
            <a:endParaRPr lang="en-GB" sz="1050" dirty="0">
              <a:solidFill>
                <a:prstClr val="white"/>
              </a:solidFill>
              <a:latin typeface="Arial" pitchFamily="34" charset="0"/>
              <a:cs typeface="Arial" pitchFamily="34" charset="0"/>
            </a:endParaRPr>
          </a:p>
        </p:txBody>
      </p:sp>
      <p:sp>
        <p:nvSpPr>
          <p:cNvPr id="7"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69</a:t>
            </a:fld>
            <a:endParaRPr lang="ko-KR" altLang="en-US" sz="1600">
              <a:solidFill>
                <a:prstClr val="black"/>
              </a:solidFill>
              <a:latin typeface="Arial" pitchFamily="34" charset="0"/>
              <a:cs typeface="Arial" pitchFamily="34" charset="0"/>
            </a:endParaRPr>
          </a:p>
        </p:txBody>
      </p:sp>
      <p:pic>
        <p:nvPicPr>
          <p:cNvPr id="8" name="내용 개체 틀 19" descr="calculator.png"/>
          <p:cNvPicPr>
            <a:picLocks noChangeAspect="1"/>
          </p:cNvPicPr>
          <p:nvPr/>
        </p:nvPicPr>
        <p:blipFill>
          <a:blip r:embed="rId3"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9" name="평행 사변형 10"/>
          <p:cNvSpPr/>
          <p:nvPr/>
        </p:nvSpPr>
        <p:spPr>
          <a:xfrm>
            <a:off x="-180528" y="0"/>
            <a:ext cx="9289032"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0" name="평행 사변형 11"/>
          <p:cNvSpPr/>
          <p:nvPr/>
        </p:nvSpPr>
        <p:spPr>
          <a:xfrm>
            <a:off x="-540568" y="0"/>
            <a:ext cx="9684568"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11" name="평행 사변형 12"/>
          <p:cNvSpPr/>
          <p:nvPr/>
        </p:nvSpPr>
        <p:spPr>
          <a:xfrm>
            <a:off x="-560760" y="0"/>
            <a:ext cx="1028304"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3" name="제목 31"/>
          <p:cNvSpPr txBox="1">
            <a:spLocks/>
          </p:cNvSpPr>
          <p:nvPr/>
        </p:nvSpPr>
        <p:spPr>
          <a:xfrm>
            <a:off x="487736" y="29144"/>
            <a:ext cx="8332736" cy="620688"/>
          </a:xfrm>
          <a:prstGeom prst="rect">
            <a:avLst/>
          </a:prstGeom>
        </p:spPr>
        <p:txBody>
          <a:bodyPr vert="horz" lIns="91440" tIns="45720" rIns="91440" bIns="45720" rtlCol="0" anchor="ctr">
            <a:noAutofit/>
          </a:bodyPr>
          <a:lstStyle>
            <a:lvl1pPr algn="l">
              <a:defRPr sz="2800" b="1">
                <a:solidFill>
                  <a:schemeClr val="bg1"/>
                </a:solidFill>
              </a:defRPr>
            </a:lvl1pPr>
          </a:lstStyle>
          <a:p>
            <a:r>
              <a:rPr lang="zh-CN" altLang="en-US" sz="3200" dirty="0">
                <a:latin typeface="黑体" panose="02010609060101010101" pitchFamily="49" charset="-122"/>
                <a:ea typeface="黑体" panose="02010609060101010101" pitchFamily="49" charset="-122"/>
              </a:rPr>
              <a:t>四</a:t>
            </a:r>
            <a:r>
              <a:rPr lang="zh-CN" altLang="en-US" sz="3200" dirty="0" smtClean="0">
                <a:latin typeface="黑体" panose="02010609060101010101" pitchFamily="49" charset="-122"/>
                <a:ea typeface="黑体" panose="02010609060101010101" pitchFamily="49" charset="-122"/>
              </a:rPr>
              <a:t>、</a:t>
            </a:r>
            <a:r>
              <a:rPr lang="zh-CN" altLang="zh-CN" sz="3200" dirty="0" smtClean="0">
                <a:latin typeface="黑体" panose="02010609060101010101" pitchFamily="49" charset="-122"/>
                <a:ea typeface="黑体" panose="02010609060101010101" pitchFamily="49" charset="-122"/>
              </a:rPr>
              <a:t>教师教学</a:t>
            </a:r>
            <a:r>
              <a:rPr lang="zh-CN" altLang="en-US" sz="3200" dirty="0" smtClean="0">
                <a:latin typeface="黑体" panose="02010609060101010101" pitchFamily="49" charset="-122"/>
                <a:ea typeface="黑体" panose="02010609060101010101" pitchFamily="49" charset="-122"/>
              </a:rPr>
              <a:t>理念与实践：</a:t>
            </a:r>
            <a:r>
              <a:rPr lang="zh-CN" altLang="en-US" sz="3200" dirty="0" smtClean="0">
                <a:solidFill>
                  <a:srgbClr val="FFC000"/>
                </a:solidFill>
                <a:latin typeface="黑体" panose="02010609060101010101" pitchFamily="49" charset="-122"/>
                <a:ea typeface="黑体" panose="02010609060101010101" pitchFamily="49" charset="-122"/>
              </a:rPr>
              <a:t>重视专业合作</a:t>
            </a:r>
            <a:endParaRPr lang="zh-CN" altLang="zh-CN" sz="3200" dirty="0">
              <a:solidFill>
                <a:srgbClr val="FFC000"/>
              </a:solidFill>
              <a:latin typeface="黑体" panose="02010609060101010101" pitchFamily="49" charset="-122"/>
              <a:ea typeface="黑体" panose="02010609060101010101" pitchFamily="49" charset="-122"/>
            </a:endParaRPr>
          </a:p>
        </p:txBody>
      </p:sp>
      <p:sp>
        <p:nvSpPr>
          <p:cNvPr id="14" name="TextBox 13"/>
          <p:cNvSpPr txBox="1"/>
          <p:nvPr/>
        </p:nvSpPr>
        <p:spPr>
          <a:xfrm>
            <a:off x="1187624" y="815327"/>
            <a:ext cx="6552728" cy="461665"/>
          </a:xfrm>
          <a:prstGeom prst="rect">
            <a:avLst/>
          </a:prstGeom>
          <a:noFill/>
        </p:spPr>
        <p:txBody>
          <a:bodyPr wrap="square" rtlCol="0">
            <a:spAutoFit/>
          </a:bodyPr>
          <a:lstStyle/>
          <a:p>
            <a:pPr algn="ctr"/>
            <a:r>
              <a:rPr lang="zh-CN" altLang="en-US" sz="2400" b="1" dirty="0" smtClean="0">
                <a:latin typeface="黑体" panose="02010609060101010101" pitchFamily="49" charset="-122"/>
                <a:ea typeface="黑体" panose="02010609060101010101" pitchFamily="49" charset="-122"/>
              </a:rPr>
              <a:t>教师的专业合作行为普遍</a:t>
            </a:r>
            <a:endParaRPr lang="zh-CN" altLang="en-US" sz="2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143126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7528" y="-171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zh-CN" altLang="en-US" sz="4000" b="1" dirty="0" smtClean="0">
                <a:solidFill>
                  <a:srgbClr val="0070C0"/>
                </a:solidFill>
                <a:latin typeface="方正大标宋简体" pitchFamily="2" charset="-122"/>
                <a:ea typeface="方正大标宋简体" pitchFamily="2" charset="-122"/>
                <a:cs typeface="+mn-cs"/>
              </a:rPr>
              <a:t>今天，我们这样用</a:t>
            </a:r>
            <a:endParaRPr lang="en-US" altLang="zh-CN" sz="4000" b="1" dirty="0" smtClean="0">
              <a:solidFill>
                <a:srgbClr val="0070C0"/>
              </a:solidFill>
              <a:latin typeface="方正大标宋简体" pitchFamily="2" charset="-122"/>
              <a:ea typeface="方正大标宋简体" pitchFamily="2" charset="-122"/>
              <a:cs typeface="+mn-cs"/>
            </a:endParaRPr>
          </a:p>
        </p:txBody>
      </p:sp>
      <p:pic>
        <p:nvPicPr>
          <p:cNvPr id="3" name="Picture 14" descr="http://www.kungfunews.com/kungfu/2014_07/14070611331656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107893" y="1052736"/>
            <a:ext cx="3016540" cy="2770710"/>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18" descr="http://i1.hexunimg.cn/2013-04-06/152850245.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61848" y="3781900"/>
            <a:ext cx="8640960" cy="3312368"/>
          </a:xfrm>
          <a:prstGeom prst="rect">
            <a:avLst/>
          </a:prstGeom>
          <a:noFill/>
          <a:extLst>
            <a:ext uri="{909E8E84-426E-40DD-AFC4-6F175D3DCCD1}">
              <a14:hiddenFill xmlns:a14="http://schemas.microsoft.com/office/drawing/2010/main" xmlns="">
                <a:solidFill>
                  <a:srgbClr val="FFFFFF"/>
                </a:solidFill>
              </a14:hiddenFill>
            </a:ext>
          </a:extLst>
        </p:spPr>
      </p:pic>
      <p:pic>
        <p:nvPicPr>
          <p:cNvPr id="4098" name="Picture 2" descr="http://u.thsi.cn/fileupload/data/Input/2012/08/10/a95bd7222477d1674a9c1ba987b8a9b9.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65055" y="696990"/>
            <a:ext cx="2785761" cy="3482201"/>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descr="http://qq.ci123.com/photos/2012/08/14/13449332116825.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950816" y="696990"/>
            <a:ext cx="3145365" cy="349317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11236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
                                        <p:tgtEl>
                                          <p:spTgt spid="4100"/>
                                        </p:tgtEl>
                                      </p:cBhvr>
                                    </p:animEffect>
                                  </p:childTnLst>
                                </p:cTn>
                              </p:par>
                            </p:childTnLst>
                          </p:cTn>
                        </p:par>
                        <p:par>
                          <p:cTn id="12" fill="hold">
                            <p:stCondLst>
                              <p:cond delay="2000"/>
                            </p:stCondLst>
                            <p:childTnLst>
                              <p:par>
                                <p:cTn id="13" presetID="10" presetClass="entr" presetSubtype="0"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3000"/>
                            </p:stCondLst>
                            <p:childTnLst>
                              <p:par>
                                <p:cTn id="17" presetID="10" presetClass="entr" presetSubtype="0" fill="hold" nodeType="after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xmlns="" val="3228155696"/>
              </p:ext>
            </p:extLst>
          </p:nvPr>
        </p:nvGraphicFramePr>
        <p:xfrm>
          <a:off x="329871" y="1052735"/>
          <a:ext cx="8306394" cy="4844872"/>
        </p:xfrm>
        <a:graphic>
          <a:graphicData uri="http://schemas.openxmlformats.org/drawingml/2006/table">
            <a:tbl>
              <a:tblPr firstRow="1" firstCol="1" bandRow="1">
                <a:tableStyleId>{5C22544A-7EE6-4342-B048-85BDC9FD1C3A}</a:tableStyleId>
              </a:tblPr>
              <a:tblGrid>
                <a:gridCol w="4375614"/>
                <a:gridCol w="1402389"/>
                <a:gridCol w="1239903"/>
                <a:gridCol w="1288488"/>
              </a:tblGrid>
              <a:tr h="1611868">
                <a:tc>
                  <a:txBody>
                    <a:bodyPr/>
                    <a:lstStyle/>
                    <a:p>
                      <a:pPr algn="ctr">
                        <a:spcAft>
                          <a:spcPts val="0"/>
                        </a:spcAft>
                      </a:pPr>
                      <a:r>
                        <a:rPr lang="zh-CN" altLang="zh-CN" sz="1800" kern="0" dirty="0" smtClean="0">
                          <a:effectLst/>
                          <a:latin typeface="黑体" panose="02010609060101010101" pitchFamily="49" charset="-122"/>
                          <a:ea typeface="黑体" panose="02010609060101010101" pitchFamily="49" charset="-122"/>
                        </a:rPr>
                        <a:t>观察其他教师的课堂并提供反馈</a:t>
                      </a:r>
                      <a:r>
                        <a:rPr lang="zh-CN" altLang="en-US" sz="1800" kern="0" dirty="0" smtClean="0">
                          <a:effectLst/>
                          <a:latin typeface="黑体" panose="02010609060101010101" pitchFamily="49" charset="-122"/>
                          <a:ea typeface="黑体" panose="02010609060101010101" pitchFamily="49" charset="-122"/>
                        </a:rPr>
                        <a:t>的</a:t>
                      </a:r>
                      <a:r>
                        <a:rPr lang="zh-CN" altLang="en-US" sz="1800" kern="100" dirty="0" smtClean="0">
                          <a:effectLst/>
                          <a:latin typeface="黑体" panose="02010609060101010101" pitchFamily="49" charset="-122"/>
                          <a:ea typeface="黑体" panose="02010609060101010101" pitchFamily="49" charset="-122"/>
                          <a:cs typeface="Times New Roman"/>
                        </a:rPr>
                        <a:t>频率</a:t>
                      </a:r>
                      <a:endParaRPr lang="zh-CN" sz="1800" kern="100" dirty="0">
                        <a:effectLst/>
                        <a:latin typeface="黑体" panose="02010609060101010101" pitchFamily="49" charset="-122"/>
                        <a:ea typeface="黑体" panose="02010609060101010101" pitchFamily="49" charset="-122"/>
                        <a:cs typeface="Times New Roman"/>
                      </a:endParaRPr>
                    </a:p>
                  </a:txBody>
                  <a:tcPr marL="68580" marR="68580" marT="0" marB="0" anchor="ctr"/>
                </a:tc>
                <a:tc>
                  <a:txBody>
                    <a:bodyPr/>
                    <a:lstStyle/>
                    <a:p>
                      <a:pPr algn="ctr">
                        <a:spcAft>
                          <a:spcPts val="0"/>
                        </a:spcAft>
                      </a:pPr>
                      <a:endParaRPr lang="en-US" altLang="zh-CN" sz="1800" kern="0" dirty="0" smtClean="0">
                        <a:effectLst/>
                        <a:latin typeface="黑体" panose="02010609060101010101" pitchFamily="49" charset="-122"/>
                        <a:ea typeface="黑体" panose="02010609060101010101" pitchFamily="49" charset="-122"/>
                      </a:endParaRPr>
                    </a:p>
                    <a:p>
                      <a:pPr algn="ctr">
                        <a:spcAft>
                          <a:spcPts val="0"/>
                        </a:spcAft>
                      </a:pPr>
                      <a:r>
                        <a:rPr lang="zh-CN" altLang="zh-CN" sz="1800" kern="0" dirty="0" smtClean="0">
                          <a:effectLst/>
                          <a:latin typeface="黑体" panose="02010609060101010101" pitchFamily="49" charset="-122"/>
                          <a:ea typeface="黑体" panose="02010609060101010101" pitchFamily="49" charset="-122"/>
                        </a:rPr>
                        <a:t>国际平均值</a:t>
                      </a:r>
                      <a:endParaRPr lang="zh-CN" altLang="zh-CN" sz="1800" kern="100" dirty="0" smtClean="0">
                        <a:effectLst/>
                        <a:latin typeface="黑体" panose="02010609060101010101" pitchFamily="49" charset="-122"/>
                        <a:ea typeface="黑体" panose="02010609060101010101" pitchFamily="49" charset="-122"/>
                      </a:endParaRPr>
                    </a:p>
                    <a:p>
                      <a:pPr algn="ctr">
                        <a:spcAft>
                          <a:spcPts val="0"/>
                        </a:spcAft>
                      </a:pPr>
                      <a:r>
                        <a:rPr lang="zh-CN" altLang="zh-CN" sz="1800" kern="0" dirty="0" smtClean="0">
                          <a:effectLst/>
                          <a:latin typeface="黑体" panose="02010609060101010101" pitchFamily="49" charset="-122"/>
                          <a:ea typeface="黑体" panose="02010609060101010101" pitchFamily="49" charset="-122"/>
                        </a:rPr>
                        <a:t>（</a:t>
                      </a:r>
                      <a:r>
                        <a:rPr lang="en-US" altLang="zh-CN" sz="1800" kern="0" dirty="0" smtClean="0">
                          <a:effectLst/>
                          <a:latin typeface="黑体" panose="02010609060101010101" pitchFamily="49" charset="-122"/>
                          <a:ea typeface="黑体" panose="02010609060101010101" pitchFamily="49" charset="-122"/>
                        </a:rPr>
                        <a:t>%</a:t>
                      </a:r>
                      <a:r>
                        <a:rPr lang="zh-CN" altLang="zh-CN" sz="1800" kern="0" dirty="0" smtClean="0">
                          <a:effectLst/>
                          <a:latin typeface="黑体" panose="02010609060101010101" pitchFamily="49" charset="-122"/>
                          <a:ea typeface="黑体" panose="02010609060101010101" pitchFamily="49" charset="-122"/>
                        </a:rPr>
                        <a:t>）</a:t>
                      </a:r>
                      <a:endParaRPr lang="zh-CN" altLang="zh-CN" sz="1800" kern="100" dirty="0" smtClean="0">
                        <a:effectLst/>
                        <a:latin typeface="黑体" panose="02010609060101010101" pitchFamily="49" charset="-122"/>
                        <a:ea typeface="黑体" panose="02010609060101010101" pitchFamily="49" charset="-122"/>
                        <a:cs typeface="Times New Roman"/>
                      </a:endParaRPr>
                    </a:p>
                    <a:p>
                      <a:pPr algn="ctr">
                        <a:spcAft>
                          <a:spcPts val="0"/>
                        </a:spcAft>
                      </a:pPr>
                      <a:endParaRPr lang="zh-CN" sz="1800" kern="100" dirty="0">
                        <a:effectLst/>
                        <a:latin typeface="黑体" panose="02010609060101010101" pitchFamily="49" charset="-122"/>
                        <a:ea typeface="黑体" panose="02010609060101010101" pitchFamily="49" charset="-122"/>
                        <a:cs typeface="Times New Roman"/>
                      </a:endParaRPr>
                    </a:p>
                  </a:txBody>
                  <a:tcPr marL="68580" marR="68580" marT="0" marB="0" anchor="ctr"/>
                </a:tc>
                <a:tc>
                  <a:txBody>
                    <a:bodyPr/>
                    <a:lstStyle/>
                    <a:p>
                      <a:pPr algn="ctr">
                        <a:spcAft>
                          <a:spcPts val="0"/>
                        </a:spcAft>
                      </a:pPr>
                      <a:r>
                        <a:rPr lang="zh-CN" sz="1800" b="1" kern="0" dirty="0">
                          <a:solidFill>
                            <a:schemeClr val="lt1"/>
                          </a:solidFill>
                          <a:effectLst/>
                          <a:latin typeface="黑体" panose="02010609060101010101" pitchFamily="49" charset="-122"/>
                          <a:ea typeface="黑体" panose="02010609060101010101" pitchFamily="49" charset="-122"/>
                          <a:cs typeface="+mn-cs"/>
                        </a:rPr>
                        <a:t>中国上海</a:t>
                      </a:r>
                    </a:p>
                    <a:p>
                      <a:pPr algn="ctr">
                        <a:spcAft>
                          <a:spcPts val="0"/>
                        </a:spcAft>
                      </a:pPr>
                      <a:r>
                        <a:rPr lang="zh-CN" sz="1800" b="1" kern="0" dirty="0">
                          <a:solidFill>
                            <a:schemeClr val="lt1"/>
                          </a:solidFill>
                          <a:effectLst/>
                          <a:latin typeface="黑体" panose="02010609060101010101" pitchFamily="49" charset="-122"/>
                          <a:ea typeface="黑体" panose="02010609060101010101" pitchFamily="49" charset="-122"/>
                          <a:cs typeface="+mn-cs"/>
                        </a:rPr>
                        <a:t>（</a:t>
                      </a:r>
                      <a:r>
                        <a:rPr lang="en-US" sz="1800" b="1" kern="0" dirty="0">
                          <a:solidFill>
                            <a:schemeClr val="lt1"/>
                          </a:solidFill>
                          <a:effectLst/>
                          <a:latin typeface="黑体" panose="02010609060101010101" pitchFamily="49" charset="-122"/>
                          <a:ea typeface="黑体" panose="02010609060101010101" pitchFamily="49" charset="-122"/>
                          <a:cs typeface="+mn-cs"/>
                        </a:rPr>
                        <a:t>%</a:t>
                      </a:r>
                      <a:r>
                        <a:rPr lang="zh-CN" sz="1800" b="1" kern="0" dirty="0">
                          <a:solidFill>
                            <a:schemeClr val="lt1"/>
                          </a:solidFill>
                          <a:effectLst/>
                          <a:latin typeface="黑体" panose="02010609060101010101" pitchFamily="49" charset="-122"/>
                          <a:ea typeface="黑体" panose="02010609060101010101" pitchFamily="49" charset="-122"/>
                          <a:cs typeface="+mn-cs"/>
                        </a:rPr>
                        <a:t>）</a:t>
                      </a:r>
                    </a:p>
                  </a:txBody>
                  <a:tcPr marL="68580" marR="68580" marT="0" marB="0" anchor="ctr"/>
                </a:tc>
                <a:tc>
                  <a:txBody>
                    <a:bodyPr/>
                    <a:lstStyle/>
                    <a:p>
                      <a:pPr algn="ctr">
                        <a:spcAft>
                          <a:spcPts val="0"/>
                        </a:spcAft>
                      </a:pPr>
                      <a:r>
                        <a:rPr lang="zh-CN" sz="1800" b="1" kern="0" dirty="0">
                          <a:solidFill>
                            <a:schemeClr val="lt1"/>
                          </a:solidFill>
                          <a:effectLst/>
                          <a:latin typeface="黑体" panose="02010609060101010101" pitchFamily="49" charset="-122"/>
                          <a:ea typeface="黑体" panose="02010609060101010101" pitchFamily="49" charset="-122"/>
                          <a:cs typeface="+mn-cs"/>
                        </a:rPr>
                        <a:t>差异</a:t>
                      </a:r>
                    </a:p>
                    <a:p>
                      <a:pPr algn="ctr">
                        <a:spcAft>
                          <a:spcPts val="0"/>
                        </a:spcAft>
                      </a:pPr>
                      <a:r>
                        <a:rPr lang="zh-CN" sz="1800" b="1" kern="0" dirty="0">
                          <a:solidFill>
                            <a:schemeClr val="lt1"/>
                          </a:solidFill>
                          <a:effectLst/>
                          <a:latin typeface="黑体" panose="02010609060101010101" pitchFamily="49" charset="-122"/>
                          <a:ea typeface="黑体" panose="02010609060101010101" pitchFamily="49" charset="-122"/>
                          <a:cs typeface="+mn-cs"/>
                        </a:rPr>
                        <a:t>（百分点）</a:t>
                      </a:r>
                    </a:p>
                  </a:txBody>
                  <a:tcPr marL="68580" marR="68580" marT="0" marB="0" anchor="ctr"/>
                </a:tc>
              </a:tr>
              <a:tr h="538834">
                <a:tc>
                  <a:txBody>
                    <a:bodyPr/>
                    <a:lstStyle/>
                    <a:p>
                      <a:pPr algn="ctr">
                        <a:spcAft>
                          <a:spcPts val="0"/>
                        </a:spcAft>
                      </a:pPr>
                      <a:r>
                        <a:rPr lang="zh-CN" sz="1800" kern="100" dirty="0">
                          <a:effectLst/>
                        </a:rPr>
                        <a:t>从未有过</a:t>
                      </a:r>
                      <a:endParaRPr lang="zh-CN" sz="1800" kern="100" dirty="0">
                        <a:effectLst/>
                        <a:latin typeface="Calibri"/>
                        <a:ea typeface="宋体"/>
                        <a:cs typeface="Times New Roman"/>
                      </a:endParaRPr>
                    </a:p>
                  </a:txBody>
                  <a:tcPr marL="68580" marR="68580" marT="0" marB="0" anchor="ctr"/>
                </a:tc>
                <a:tc>
                  <a:txBody>
                    <a:bodyPr/>
                    <a:lstStyle/>
                    <a:p>
                      <a:pPr algn="ctr">
                        <a:spcAft>
                          <a:spcPts val="0"/>
                        </a:spcAft>
                      </a:pPr>
                      <a:r>
                        <a:rPr lang="en-US" sz="1600" kern="100" dirty="0">
                          <a:effectLst/>
                        </a:rPr>
                        <a:t>39.8</a:t>
                      </a:r>
                      <a:endParaRPr lang="zh-CN" sz="1600" kern="100" dirty="0">
                        <a:effectLst/>
                        <a:latin typeface="Calibri"/>
                        <a:ea typeface="宋体"/>
                        <a:cs typeface="Times New Roman"/>
                      </a:endParaRPr>
                    </a:p>
                  </a:txBody>
                  <a:tcPr marL="68580" marR="68580" marT="0" marB="0" anchor="ctr"/>
                </a:tc>
                <a:tc>
                  <a:txBody>
                    <a:bodyPr/>
                    <a:lstStyle/>
                    <a:p>
                      <a:pPr algn="ctr">
                        <a:spcAft>
                          <a:spcPts val="0"/>
                        </a:spcAft>
                      </a:pPr>
                      <a:r>
                        <a:rPr lang="en-US" sz="1600" kern="100" dirty="0">
                          <a:effectLst/>
                        </a:rPr>
                        <a:t>1.0</a:t>
                      </a:r>
                      <a:endParaRPr lang="zh-CN" sz="1600" kern="100" dirty="0">
                        <a:effectLst/>
                        <a:latin typeface="Calibri"/>
                        <a:ea typeface="宋体"/>
                        <a:cs typeface="Times New Roman"/>
                      </a:endParaRPr>
                    </a:p>
                  </a:txBody>
                  <a:tcPr marL="68580" marR="68580" marT="0" marB="0" anchor="ctr"/>
                </a:tc>
                <a:tc>
                  <a:txBody>
                    <a:bodyPr/>
                    <a:lstStyle/>
                    <a:p>
                      <a:pPr algn="ctr">
                        <a:spcAft>
                          <a:spcPts val="0"/>
                        </a:spcAft>
                      </a:pPr>
                      <a:r>
                        <a:rPr lang="en-US" sz="1600" kern="100">
                          <a:effectLst/>
                        </a:rPr>
                        <a:t>38.8***</a:t>
                      </a:r>
                      <a:endParaRPr lang="zh-CN" sz="1600" kern="100">
                        <a:effectLst/>
                        <a:latin typeface="Calibri"/>
                        <a:ea typeface="宋体"/>
                        <a:cs typeface="Times New Roman"/>
                      </a:endParaRPr>
                    </a:p>
                  </a:txBody>
                  <a:tcPr marL="68580" marR="68580" marT="0" marB="0" anchor="ctr"/>
                </a:tc>
              </a:tr>
              <a:tr h="538834">
                <a:tc>
                  <a:txBody>
                    <a:bodyPr/>
                    <a:lstStyle/>
                    <a:p>
                      <a:pPr algn="ctr">
                        <a:spcAft>
                          <a:spcPts val="0"/>
                        </a:spcAft>
                      </a:pPr>
                      <a:r>
                        <a:rPr lang="zh-CN" sz="1800" kern="100" dirty="0">
                          <a:effectLst/>
                        </a:rPr>
                        <a:t>每年</a:t>
                      </a:r>
                      <a:r>
                        <a:rPr lang="en-US" sz="1800" kern="100" dirty="0">
                          <a:effectLst/>
                        </a:rPr>
                        <a:t>1</a:t>
                      </a:r>
                      <a:r>
                        <a:rPr lang="zh-CN" sz="1800" kern="100" dirty="0">
                          <a:effectLst/>
                        </a:rPr>
                        <a:t>次或更少</a:t>
                      </a:r>
                      <a:endParaRPr lang="zh-CN" sz="1800" kern="100" dirty="0">
                        <a:effectLst/>
                        <a:latin typeface="Calibri"/>
                        <a:ea typeface="宋体"/>
                        <a:cs typeface="Times New Roman"/>
                      </a:endParaRPr>
                    </a:p>
                  </a:txBody>
                  <a:tcPr marL="68580" marR="68580" marT="0" marB="0" anchor="ctr"/>
                </a:tc>
                <a:tc>
                  <a:txBody>
                    <a:bodyPr/>
                    <a:lstStyle/>
                    <a:p>
                      <a:pPr algn="ctr">
                        <a:spcAft>
                          <a:spcPts val="0"/>
                        </a:spcAft>
                      </a:pPr>
                      <a:r>
                        <a:rPr lang="en-US" sz="1600" kern="100" dirty="0">
                          <a:effectLst/>
                        </a:rPr>
                        <a:t>20.9</a:t>
                      </a:r>
                      <a:endParaRPr lang="zh-CN" sz="1600" kern="100" dirty="0">
                        <a:effectLst/>
                        <a:latin typeface="Calibri"/>
                        <a:ea typeface="宋体"/>
                        <a:cs typeface="Times New Roman"/>
                      </a:endParaRPr>
                    </a:p>
                  </a:txBody>
                  <a:tcPr marL="68580" marR="68580" marT="0" marB="0" anchor="ctr"/>
                </a:tc>
                <a:tc>
                  <a:txBody>
                    <a:bodyPr/>
                    <a:lstStyle/>
                    <a:p>
                      <a:pPr algn="ctr">
                        <a:spcAft>
                          <a:spcPts val="0"/>
                        </a:spcAft>
                      </a:pPr>
                      <a:r>
                        <a:rPr lang="en-US" sz="1600" kern="100" dirty="0">
                          <a:effectLst/>
                        </a:rPr>
                        <a:t>5.6</a:t>
                      </a:r>
                      <a:endParaRPr lang="zh-CN" sz="1600" kern="100" dirty="0">
                        <a:effectLst/>
                        <a:latin typeface="Calibri"/>
                        <a:ea typeface="宋体"/>
                        <a:cs typeface="Times New Roman"/>
                      </a:endParaRPr>
                    </a:p>
                  </a:txBody>
                  <a:tcPr marL="68580" marR="68580" marT="0" marB="0" anchor="ctr"/>
                </a:tc>
                <a:tc>
                  <a:txBody>
                    <a:bodyPr/>
                    <a:lstStyle/>
                    <a:p>
                      <a:pPr algn="ctr">
                        <a:spcAft>
                          <a:spcPts val="0"/>
                        </a:spcAft>
                      </a:pPr>
                      <a:r>
                        <a:rPr lang="en-US" sz="1600" kern="100" dirty="0">
                          <a:effectLst/>
                        </a:rPr>
                        <a:t>15.3***</a:t>
                      </a:r>
                      <a:endParaRPr lang="zh-CN" sz="1600" kern="100" dirty="0">
                        <a:effectLst/>
                        <a:latin typeface="Calibri"/>
                        <a:ea typeface="宋体"/>
                        <a:cs typeface="Times New Roman"/>
                      </a:endParaRPr>
                    </a:p>
                  </a:txBody>
                  <a:tcPr marL="68580" marR="68580" marT="0" marB="0" anchor="ctr"/>
                </a:tc>
              </a:tr>
              <a:tr h="538834">
                <a:tc>
                  <a:txBody>
                    <a:bodyPr/>
                    <a:lstStyle/>
                    <a:p>
                      <a:pPr algn="ctr">
                        <a:spcAft>
                          <a:spcPts val="0"/>
                        </a:spcAft>
                      </a:pPr>
                      <a:r>
                        <a:rPr lang="zh-CN" sz="1800" kern="100" dirty="0">
                          <a:effectLst/>
                        </a:rPr>
                        <a:t>每年</a:t>
                      </a:r>
                      <a:r>
                        <a:rPr lang="en-US" sz="1800" kern="100" dirty="0">
                          <a:effectLst/>
                        </a:rPr>
                        <a:t>2-4</a:t>
                      </a:r>
                      <a:r>
                        <a:rPr lang="zh-CN" sz="1800" kern="100" dirty="0">
                          <a:effectLst/>
                        </a:rPr>
                        <a:t>次</a:t>
                      </a:r>
                      <a:endParaRPr lang="zh-CN" sz="1800" kern="100" dirty="0">
                        <a:effectLst/>
                        <a:latin typeface="Calibri"/>
                        <a:ea typeface="宋体"/>
                        <a:cs typeface="Times New Roman"/>
                      </a:endParaRPr>
                    </a:p>
                  </a:txBody>
                  <a:tcPr marL="68580" marR="68580" marT="0" marB="0" anchor="ctr"/>
                </a:tc>
                <a:tc>
                  <a:txBody>
                    <a:bodyPr/>
                    <a:lstStyle/>
                    <a:p>
                      <a:pPr algn="ctr">
                        <a:spcAft>
                          <a:spcPts val="0"/>
                        </a:spcAft>
                      </a:pPr>
                      <a:r>
                        <a:rPr lang="en-US" sz="1600" kern="100" dirty="0">
                          <a:effectLst/>
                        </a:rPr>
                        <a:t>21.0</a:t>
                      </a:r>
                      <a:endParaRPr lang="zh-CN" sz="1600" kern="100" dirty="0">
                        <a:effectLst/>
                        <a:latin typeface="Calibri"/>
                        <a:ea typeface="宋体"/>
                        <a:cs typeface="Times New Roman"/>
                      </a:endParaRPr>
                    </a:p>
                  </a:txBody>
                  <a:tcPr marL="68580" marR="68580" marT="0" marB="0" anchor="ctr"/>
                </a:tc>
                <a:tc>
                  <a:txBody>
                    <a:bodyPr/>
                    <a:lstStyle/>
                    <a:p>
                      <a:pPr algn="ctr">
                        <a:spcAft>
                          <a:spcPts val="0"/>
                        </a:spcAft>
                      </a:pPr>
                      <a:r>
                        <a:rPr lang="en-US" sz="1600" kern="100" dirty="0">
                          <a:effectLst/>
                        </a:rPr>
                        <a:t>19.3</a:t>
                      </a:r>
                      <a:endParaRPr lang="zh-CN" sz="1600" kern="100" dirty="0">
                        <a:effectLst/>
                        <a:latin typeface="Calibri"/>
                        <a:ea typeface="宋体"/>
                        <a:cs typeface="Times New Roman"/>
                      </a:endParaRPr>
                    </a:p>
                  </a:txBody>
                  <a:tcPr marL="68580" marR="68580" marT="0" marB="0" anchor="ctr"/>
                </a:tc>
                <a:tc>
                  <a:txBody>
                    <a:bodyPr/>
                    <a:lstStyle/>
                    <a:p>
                      <a:pPr algn="ctr">
                        <a:spcAft>
                          <a:spcPts val="0"/>
                        </a:spcAft>
                      </a:pPr>
                      <a:r>
                        <a:rPr lang="en-US" sz="1600" kern="100" dirty="0">
                          <a:effectLst/>
                        </a:rPr>
                        <a:t>1.7*</a:t>
                      </a:r>
                      <a:endParaRPr lang="zh-CN" sz="1600" kern="100" dirty="0">
                        <a:effectLst/>
                        <a:latin typeface="Calibri"/>
                        <a:ea typeface="宋体"/>
                        <a:cs typeface="Times New Roman"/>
                      </a:endParaRPr>
                    </a:p>
                  </a:txBody>
                  <a:tcPr marL="68580" marR="68580" marT="0" marB="0" anchor="ctr"/>
                </a:tc>
              </a:tr>
              <a:tr h="538834">
                <a:tc>
                  <a:txBody>
                    <a:bodyPr/>
                    <a:lstStyle/>
                    <a:p>
                      <a:pPr algn="ctr">
                        <a:spcAft>
                          <a:spcPts val="0"/>
                        </a:spcAft>
                      </a:pPr>
                      <a:r>
                        <a:rPr lang="zh-CN" altLang="en-US" sz="1800" kern="100" dirty="0" smtClean="0">
                          <a:effectLst/>
                        </a:rPr>
                        <a:t>每年</a:t>
                      </a:r>
                      <a:r>
                        <a:rPr lang="en-US" sz="1800" kern="100" dirty="0" smtClean="0">
                          <a:effectLst/>
                        </a:rPr>
                        <a:t>5-10</a:t>
                      </a:r>
                      <a:r>
                        <a:rPr lang="zh-CN" sz="1800" kern="100" dirty="0">
                          <a:effectLst/>
                        </a:rPr>
                        <a:t>次</a:t>
                      </a:r>
                      <a:endParaRPr lang="zh-CN" sz="1800" kern="100" dirty="0">
                        <a:effectLst/>
                        <a:latin typeface="Calibri"/>
                        <a:ea typeface="宋体"/>
                        <a:cs typeface="Times New Roman"/>
                      </a:endParaRPr>
                    </a:p>
                  </a:txBody>
                  <a:tcPr marL="68580" marR="68580" marT="0" marB="0" anchor="ctr"/>
                </a:tc>
                <a:tc>
                  <a:txBody>
                    <a:bodyPr/>
                    <a:lstStyle/>
                    <a:p>
                      <a:pPr algn="ctr">
                        <a:spcAft>
                          <a:spcPts val="0"/>
                        </a:spcAft>
                      </a:pPr>
                      <a:r>
                        <a:rPr lang="en-US" sz="1600" kern="100">
                          <a:effectLst/>
                        </a:rPr>
                        <a:t>7.9</a:t>
                      </a:r>
                      <a:endParaRPr lang="zh-CN" sz="1600" kern="100">
                        <a:effectLst/>
                        <a:latin typeface="Calibri"/>
                        <a:ea typeface="宋体"/>
                        <a:cs typeface="Times New Roman"/>
                      </a:endParaRPr>
                    </a:p>
                  </a:txBody>
                  <a:tcPr marL="68580" marR="68580" marT="0" marB="0" anchor="ctr"/>
                </a:tc>
                <a:tc>
                  <a:txBody>
                    <a:bodyPr/>
                    <a:lstStyle/>
                    <a:p>
                      <a:pPr algn="ctr">
                        <a:spcAft>
                          <a:spcPts val="0"/>
                        </a:spcAft>
                      </a:pPr>
                      <a:r>
                        <a:rPr lang="en-US" sz="1600" kern="100" dirty="0">
                          <a:effectLst/>
                        </a:rPr>
                        <a:t>28.4</a:t>
                      </a:r>
                      <a:endParaRPr lang="zh-CN" sz="1600" kern="100" dirty="0">
                        <a:effectLst/>
                        <a:latin typeface="Calibri"/>
                        <a:ea typeface="宋体"/>
                        <a:cs typeface="Times New Roman"/>
                      </a:endParaRPr>
                    </a:p>
                  </a:txBody>
                  <a:tcPr marL="68580" marR="68580" marT="0" marB="0" anchor="ctr"/>
                </a:tc>
                <a:tc>
                  <a:txBody>
                    <a:bodyPr/>
                    <a:lstStyle/>
                    <a:p>
                      <a:pPr algn="ctr">
                        <a:spcAft>
                          <a:spcPts val="0"/>
                        </a:spcAft>
                      </a:pPr>
                      <a:r>
                        <a:rPr lang="en-US" sz="1600" kern="100" dirty="0">
                          <a:effectLst/>
                        </a:rPr>
                        <a:t>-20.4***</a:t>
                      </a:r>
                      <a:endParaRPr lang="zh-CN" sz="1600" kern="100" dirty="0">
                        <a:effectLst/>
                        <a:latin typeface="Calibri"/>
                        <a:ea typeface="宋体"/>
                        <a:cs typeface="Times New Roman"/>
                      </a:endParaRPr>
                    </a:p>
                  </a:txBody>
                  <a:tcPr marL="68580" marR="68580" marT="0" marB="0" anchor="ctr"/>
                </a:tc>
              </a:tr>
              <a:tr h="538834">
                <a:tc>
                  <a:txBody>
                    <a:bodyPr/>
                    <a:lstStyle/>
                    <a:p>
                      <a:pPr algn="ctr">
                        <a:spcAft>
                          <a:spcPts val="0"/>
                        </a:spcAft>
                      </a:pPr>
                      <a:r>
                        <a:rPr lang="zh-CN" sz="1800" kern="100" dirty="0">
                          <a:effectLst/>
                        </a:rPr>
                        <a:t>每月</a:t>
                      </a:r>
                      <a:r>
                        <a:rPr lang="en-US" sz="1800" kern="100" dirty="0">
                          <a:effectLst/>
                        </a:rPr>
                        <a:t>1-3</a:t>
                      </a:r>
                      <a:r>
                        <a:rPr lang="zh-CN" sz="1800" kern="100" dirty="0">
                          <a:effectLst/>
                        </a:rPr>
                        <a:t>次</a:t>
                      </a:r>
                      <a:endParaRPr lang="zh-CN" sz="1800" kern="100" dirty="0">
                        <a:effectLst/>
                        <a:latin typeface="Calibri"/>
                        <a:ea typeface="宋体"/>
                        <a:cs typeface="Times New Roman"/>
                      </a:endParaRPr>
                    </a:p>
                  </a:txBody>
                  <a:tcPr marL="68580" marR="68580" marT="0" marB="0" anchor="ctr"/>
                </a:tc>
                <a:tc>
                  <a:txBody>
                    <a:bodyPr/>
                    <a:lstStyle/>
                    <a:p>
                      <a:pPr algn="ctr">
                        <a:spcAft>
                          <a:spcPts val="0"/>
                        </a:spcAft>
                      </a:pPr>
                      <a:r>
                        <a:rPr lang="en-US" sz="1600" kern="100">
                          <a:effectLst/>
                        </a:rPr>
                        <a:t>6.3</a:t>
                      </a:r>
                      <a:endParaRPr lang="zh-CN" sz="1600" kern="100">
                        <a:effectLst/>
                        <a:latin typeface="Calibri"/>
                        <a:ea typeface="宋体"/>
                        <a:cs typeface="Times New Roman"/>
                      </a:endParaRPr>
                    </a:p>
                  </a:txBody>
                  <a:tcPr marL="68580" marR="68580" marT="0" marB="0" anchor="ctr"/>
                </a:tc>
                <a:tc>
                  <a:txBody>
                    <a:bodyPr/>
                    <a:lstStyle/>
                    <a:p>
                      <a:pPr algn="ctr">
                        <a:spcAft>
                          <a:spcPts val="0"/>
                        </a:spcAft>
                      </a:pPr>
                      <a:r>
                        <a:rPr lang="en-US" sz="1600" kern="100" dirty="0">
                          <a:effectLst/>
                        </a:rPr>
                        <a:t>34.3</a:t>
                      </a:r>
                      <a:endParaRPr lang="zh-CN" sz="1600" kern="100" dirty="0">
                        <a:effectLst/>
                        <a:latin typeface="Calibri"/>
                        <a:ea typeface="宋体"/>
                        <a:cs typeface="Times New Roman"/>
                      </a:endParaRPr>
                    </a:p>
                  </a:txBody>
                  <a:tcPr marL="68580" marR="68580" marT="0" marB="0" anchor="ctr"/>
                </a:tc>
                <a:tc>
                  <a:txBody>
                    <a:bodyPr/>
                    <a:lstStyle/>
                    <a:p>
                      <a:pPr algn="ctr">
                        <a:spcAft>
                          <a:spcPts val="0"/>
                        </a:spcAft>
                      </a:pPr>
                      <a:r>
                        <a:rPr lang="en-US" sz="1600" kern="100" dirty="0">
                          <a:effectLst/>
                        </a:rPr>
                        <a:t>-28.1***</a:t>
                      </a:r>
                      <a:endParaRPr lang="zh-CN" sz="1600" kern="100" dirty="0">
                        <a:effectLst/>
                        <a:latin typeface="Calibri"/>
                        <a:ea typeface="宋体"/>
                        <a:cs typeface="Times New Roman"/>
                      </a:endParaRPr>
                    </a:p>
                  </a:txBody>
                  <a:tcPr marL="68580" marR="68580" marT="0" marB="0" anchor="ctr"/>
                </a:tc>
              </a:tr>
              <a:tr h="538834">
                <a:tc>
                  <a:txBody>
                    <a:bodyPr/>
                    <a:lstStyle/>
                    <a:p>
                      <a:pPr algn="ctr">
                        <a:spcAft>
                          <a:spcPts val="0"/>
                        </a:spcAft>
                      </a:pPr>
                      <a:r>
                        <a:rPr lang="zh-CN" sz="1800" kern="100" dirty="0">
                          <a:effectLst/>
                        </a:rPr>
                        <a:t>每周</a:t>
                      </a:r>
                      <a:r>
                        <a:rPr lang="en-US" sz="1800" kern="100" dirty="0">
                          <a:effectLst/>
                        </a:rPr>
                        <a:t>1</a:t>
                      </a:r>
                      <a:r>
                        <a:rPr lang="zh-CN" sz="1800" kern="100" dirty="0">
                          <a:effectLst/>
                        </a:rPr>
                        <a:t>次或更多</a:t>
                      </a:r>
                      <a:endParaRPr lang="zh-CN" sz="1800" kern="100" dirty="0">
                        <a:effectLst/>
                        <a:latin typeface="Calibri"/>
                        <a:ea typeface="宋体"/>
                        <a:cs typeface="Times New Roman"/>
                      </a:endParaRPr>
                    </a:p>
                  </a:txBody>
                  <a:tcPr marL="68580" marR="68580" marT="0" marB="0" anchor="ctr"/>
                </a:tc>
                <a:tc>
                  <a:txBody>
                    <a:bodyPr/>
                    <a:lstStyle/>
                    <a:p>
                      <a:pPr algn="ctr">
                        <a:spcAft>
                          <a:spcPts val="0"/>
                        </a:spcAft>
                      </a:pPr>
                      <a:r>
                        <a:rPr lang="en-US" sz="1600" kern="100">
                          <a:effectLst/>
                        </a:rPr>
                        <a:t>4.1</a:t>
                      </a:r>
                      <a:endParaRPr lang="zh-CN" sz="1600" kern="100">
                        <a:effectLst/>
                        <a:latin typeface="Calibri"/>
                        <a:ea typeface="宋体"/>
                        <a:cs typeface="Times New Roman"/>
                      </a:endParaRPr>
                    </a:p>
                  </a:txBody>
                  <a:tcPr marL="68580" marR="68580" marT="0" marB="0" anchor="ctr"/>
                </a:tc>
                <a:tc>
                  <a:txBody>
                    <a:bodyPr/>
                    <a:lstStyle/>
                    <a:p>
                      <a:pPr algn="ctr">
                        <a:spcAft>
                          <a:spcPts val="0"/>
                        </a:spcAft>
                      </a:pPr>
                      <a:r>
                        <a:rPr lang="en-US" sz="1600" kern="100">
                          <a:effectLst/>
                        </a:rPr>
                        <a:t>11.4</a:t>
                      </a:r>
                      <a:endParaRPr lang="zh-CN" sz="1600" kern="100">
                        <a:effectLst/>
                        <a:latin typeface="Calibri"/>
                        <a:ea typeface="宋体"/>
                        <a:cs typeface="Times New Roman"/>
                      </a:endParaRPr>
                    </a:p>
                  </a:txBody>
                  <a:tcPr marL="68580" marR="68580" marT="0" marB="0" anchor="ctr"/>
                </a:tc>
                <a:tc>
                  <a:txBody>
                    <a:bodyPr/>
                    <a:lstStyle/>
                    <a:p>
                      <a:pPr algn="ctr">
                        <a:spcAft>
                          <a:spcPts val="0"/>
                        </a:spcAft>
                      </a:pPr>
                      <a:r>
                        <a:rPr lang="en-US" sz="1600" kern="100" dirty="0">
                          <a:effectLst/>
                        </a:rPr>
                        <a:t>-7.3***</a:t>
                      </a:r>
                      <a:endParaRPr lang="zh-CN" sz="1600" kern="100" dirty="0">
                        <a:effectLst/>
                        <a:latin typeface="Calibri"/>
                        <a:ea typeface="宋体"/>
                        <a:cs typeface="Times New Roman"/>
                      </a:endParaRPr>
                    </a:p>
                  </a:txBody>
                  <a:tcPr marL="68580" marR="68580" marT="0" marB="0" anchor="ctr"/>
                </a:tc>
              </a:tr>
            </a:tbl>
          </a:graphicData>
        </a:graphic>
      </p:graphicFrame>
      <p:sp>
        <p:nvSpPr>
          <p:cNvPr id="6" name="Rectangle 1"/>
          <p:cNvSpPr>
            <a:spLocks noChangeArrowheads="1"/>
          </p:cNvSpPr>
          <p:nvPr/>
        </p:nvSpPr>
        <p:spPr bwMode="auto">
          <a:xfrm>
            <a:off x="321201" y="6010376"/>
            <a:ext cx="8400759" cy="5352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ts val="1800"/>
              </a:lnSpc>
              <a:spcBef>
                <a:spcPct val="0"/>
              </a:spcBef>
              <a:spcAft>
                <a:spcPct val="0"/>
              </a:spcAft>
              <a:buClrTx/>
              <a:buSzTx/>
              <a:buFontTx/>
              <a:buNone/>
              <a:tabLst/>
            </a:pPr>
            <a:r>
              <a:rPr kumimoji="0" lang="zh-CN" sz="14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注：</a:t>
            </a:r>
            <a:r>
              <a:rPr kumimoji="0" lang="zh-CN" altLang="en-US" sz="14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*表示差异达到</a:t>
            </a:r>
            <a:r>
              <a:rPr kumimoji="0" lang="en-US" altLang="zh-CN" sz="14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0.05</a:t>
            </a:r>
            <a:r>
              <a:rPr lang="zh-CN" altLang="en-US" sz="1400" b="1" dirty="0">
                <a:latin typeface="Calibri" pitchFamily="34" charset="0"/>
                <a:ea typeface="宋体" pitchFamily="2" charset="-122"/>
                <a:cs typeface="Times New Roman" pitchFamily="18" charset="0"/>
              </a:rPr>
              <a:t>显著性</a:t>
            </a:r>
            <a:r>
              <a:rPr kumimoji="0" lang="zh-CN" altLang="en-US" sz="14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水平；**表示差异达到了</a:t>
            </a:r>
            <a:r>
              <a:rPr kumimoji="0" lang="en-US" altLang="zh-CN" sz="14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0.01</a:t>
            </a:r>
            <a:r>
              <a:rPr kumimoji="0" lang="zh-CN" altLang="en-US" sz="14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显著性水平；***表示差异达到了</a:t>
            </a:r>
            <a:r>
              <a:rPr kumimoji="0" lang="en-US" altLang="zh-CN" sz="14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0.001</a:t>
            </a:r>
            <a:r>
              <a:rPr kumimoji="0" lang="zh-CN" altLang="en-US" sz="14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显</a:t>
            </a:r>
            <a:endParaRPr kumimoji="0" lang="en-US" altLang="zh-CN" sz="14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endParaRPr>
          </a:p>
          <a:p>
            <a:pPr marL="0" marR="0" lvl="0" indent="266700" algn="l" defTabSz="914400" rtl="0" eaLnBrk="1" fontAlgn="base" latinLnBrk="0" hangingPunct="1">
              <a:lnSpc>
                <a:spcPts val="1800"/>
              </a:lnSpc>
              <a:spcBef>
                <a:spcPct val="0"/>
              </a:spcBef>
              <a:spcAft>
                <a:spcPct val="0"/>
              </a:spcAft>
              <a:buClrTx/>
              <a:buSzTx/>
              <a:buFontTx/>
              <a:buNone/>
              <a:tabLst/>
            </a:pPr>
            <a:r>
              <a:rPr lang="en-US" altLang="zh-CN" sz="1400" b="1" dirty="0">
                <a:latin typeface="Calibri" pitchFamily="34" charset="0"/>
                <a:ea typeface="宋体" pitchFamily="2" charset="-122"/>
                <a:cs typeface="Times New Roman" pitchFamily="18" charset="0"/>
              </a:rPr>
              <a:t> </a:t>
            </a:r>
            <a:r>
              <a:rPr lang="en-US" altLang="zh-CN" sz="1400" b="1" dirty="0" smtClean="0">
                <a:latin typeface="Calibri" pitchFamily="34" charset="0"/>
                <a:ea typeface="宋体" pitchFamily="2" charset="-122"/>
                <a:cs typeface="Times New Roman" pitchFamily="18" charset="0"/>
              </a:rPr>
              <a:t>       </a:t>
            </a:r>
            <a:r>
              <a:rPr kumimoji="0" lang="zh-CN" altLang="en-US" sz="14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著性水平。</a:t>
            </a:r>
            <a:endParaRPr kumimoji="0" lang="zh-CN" altLang="en-US" sz="14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7" name="TextBox 2"/>
          <p:cNvSpPr txBox="1"/>
          <p:nvPr/>
        </p:nvSpPr>
        <p:spPr>
          <a:xfrm>
            <a:off x="7956370" y="188640"/>
            <a:ext cx="1008118" cy="3684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50" dirty="0" smtClean="0">
                <a:solidFill>
                  <a:prstClr val="white"/>
                </a:solidFill>
                <a:latin typeface="Arial" panose="020B0604020202020204" pitchFamily="34" charset="0"/>
                <a:cs typeface="Arial" pitchFamily="34" charset="0"/>
              </a:rPr>
              <a:t>Fig II.3.3</a:t>
            </a:r>
            <a:endParaRPr lang="en-GB" sz="1050" dirty="0">
              <a:solidFill>
                <a:prstClr val="white"/>
              </a:solidFill>
              <a:latin typeface="Arial" pitchFamily="34" charset="0"/>
              <a:cs typeface="Arial" pitchFamily="34" charset="0"/>
            </a:endParaRPr>
          </a:p>
        </p:txBody>
      </p:sp>
      <p:sp>
        <p:nvSpPr>
          <p:cNvPr id="8"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70</a:t>
            </a:fld>
            <a:endParaRPr lang="ko-KR" altLang="en-US" sz="1600">
              <a:solidFill>
                <a:prstClr val="black"/>
              </a:solidFill>
              <a:latin typeface="Arial" pitchFamily="34" charset="0"/>
              <a:cs typeface="Arial" pitchFamily="34" charset="0"/>
            </a:endParaRPr>
          </a:p>
        </p:txBody>
      </p:sp>
      <p:pic>
        <p:nvPicPr>
          <p:cNvPr id="9" name="내용 개체 틀 19" descr="calculator.png"/>
          <p:cNvPicPr>
            <a:picLocks noChangeAspect="1"/>
          </p:cNvPicPr>
          <p:nvPr/>
        </p:nvPicPr>
        <p:blipFill>
          <a:blip r:embed="rId2"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10" name="평행 사변형 10"/>
          <p:cNvSpPr/>
          <p:nvPr/>
        </p:nvSpPr>
        <p:spPr>
          <a:xfrm>
            <a:off x="-180528" y="0"/>
            <a:ext cx="9289032"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1" name="평행 사변형 11"/>
          <p:cNvSpPr/>
          <p:nvPr/>
        </p:nvSpPr>
        <p:spPr>
          <a:xfrm>
            <a:off x="-540568" y="0"/>
            <a:ext cx="9684568"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12" name="평행 사변형 12"/>
          <p:cNvSpPr/>
          <p:nvPr/>
        </p:nvSpPr>
        <p:spPr>
          <a:xfrm>
            <a:off x="-842572" y="-22528"/>
            <a:ext cx="1359768"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4" name="제목 31"/>
          <p:cNvSpPr txBox="1">
            <a:spLocks/>
          </p:cNvSpPr>
          <p:nvPr/>
        </p:nvSpPr>
        <p:spPr>
          <a:xfrm>
            <a:off x="467544" y="29144"/>
            <a:ext cx="8640960" cy="620688"/>
          </a:xfrm>
          <a:prstGeom prst="rect">
            <a:avLst/>
          </a:prstGeom>
        </p:spPr>
        <p:txBody>
          <a:bodyPr vert="horz" lIns="91440" tIns="45720" rIns="91440" bIns="45720" rtlCol="0" anchor="ctr">
            <a:noAutofit/>
          </a:bodyPr>
          <a:lstStyle>
            <a:lvl1pPr algn="l">
              <a:defRPr sz="2800" b="1">
                <a:solidFill>
                  <a:schemeClr val="bg1"/>
                </a:solidFill>
              </a:defRPr>
            </a:lvl1pPr>
          </a:lstStyle>
          <a:p>
            <a:r>
              <a:rPr lang="zh-CN" altLang="en-US" dirty="0">
                <a:latin typeface="黑体" panose="02010609060101010101" pitchFamily="49" charset="-122"/>
                <a:ea typeface="黑体" panose="02010609060101010101" pitchFamily="49" charset="-122"/>
              </a:rPr>
              <a:t>四</a:t>
            </a:r>
            <a:r>
              <a:rPr lang="zh-CN" altLang="en-US" dirty="0" smtClean="0">
                <a:latin typeface="黑体" panose="02010609060101010101" pitchFamily="49" charset="-122"/>
                <a:ea typeface="黑体" panose="02010609060101010101" pitchFamily="49" charset="-122"/>
              </a:rPr>
              <a:t>、</a:t>
            </a:r>
            <a:r>
              <a:rPr lang="zh-CN" altLang="zh-CN" dirty="0" smtClean="0">
                <a:latin typeface="黑体" panose="02010609060101010101" pitchFamily="49" charset="-122"/>
                <a:ea typeface="黑体" panose="02010609060101010101" pitchFamily="49" charset="-122"/>
              </a:rPr>
              <a:t>教师教学</a:t>
            </a:r>
            <a:r>
              <a:rPr lang="zh-CN" altLang="en-US" dirty="0" smtClean="0">
                <a:latin typeface="黑体" panose="02010609060101010101" pitchFamily="49" charset="-122"/>
                <a:ea typeface="黑体" panose="02010609060101010101" pitchFamily="49" charset="-122"/>
              </a:rPr>
              <a:t>理念与实践：</a:t>
            </a:r>
            <a:r>
              <a:rPr lang="zh-CN" altLang="zh-CN" dirty="0">
                <a:solidFill>
                  <a:srgbClr val="FFC000"/>
                </a:solidFill>
                <a:latin typeface="黑体" panose="02010609060101010101" pitchFamily="49" charset="-122"/>
                <a:ea typeface="黑体" panose="02010609060101010101" pitchFamily="49" charset="-122"/>
              </a:rPr>
              <a:t>教学观摩及反馈活动最多</a:t>
            </a:r>
          </a:p>
        </p:txBody>
      </p:sp>
    </p:spTree>
    <p:extLst>
      <p:ext uri="{BB962C8B-B14F-4D97-AF65-F5344CB8AC3E}">
        <p14:creationId xmlns:p14="http://schemas.microsoft.com/office/powerpoint/2010/main" xmlns="" val="7691990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xmlns="" val="1743464045"/>
              </p:ext>
            </p:extLst>
          </p:nvPr>
        </p:nvGraphicFramePr>
        <p:xfrm>
          <a:off x="467544" y="980728"/>
          <a:ext cx="8229600" cy="5276641"/>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6"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71</a:t>
            </a:fld>
            <a:endParaRPr lang="ko-KR" altLang="en-US" sz="1600">
              <a:solidFill>
                <a:prstClr val="black"/>
              </a:solidFill>
              <a:latin typeface="Arial" pitchFamily="34" charset="0"/>
              <a:cs typeface="Arial" pitchFamily="34" charset="0"/>
            </a:endParaRPr>
          </a:p>
        </p:txBody>
      </p:sp>
      <p:pic>
        <p:nvPicPr>
          <p:cNvPr id="7" name="내용 개체 틀 19" descr="calculator.png"/>
          <p:cNvPicPr>
            <a:picLocks noChangeAspect="1"/>
          </p:cNvPicPr>
          <p:nvPr/>
        </p:nvPicPr>
        <p:blipFill>
          <a:blip r:embed="rId3"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8" name="평행 사변형 11"/>
          <p:cNvSpPr/>
          <p:nvPr/>
        </p:nvSpPr>
        <p:spPr>
          <a:xfrm>
            <a:off x="-540568" y="0"/>
            <a:ext cx="9684568"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9" name="평행 사변형 12"/>
          <p:cNvSpPr/>
          <p:nvPr/>
        </p:nvSpPr>
        <p:spPr>
          <a:xfrm>
            <a:off x="-892224" y="-99392"/>
            <a:ext cx="1359768" cy="782741"/>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1" name="제목 31"/>
          <p:cNvSpPr txBox="1">
            <a:spLocks/>
          </p:cNvSpPr>
          <p:nvPr/>
        </p:nvSpPr>
        <p:spPr>
          <a:xfrm>
            <a:off x="467544" y="29144"/>
            <a:ext cx="8676456" cy="620688"/>
          </a:xfrm>
          <a:prstGeom prst="rect">
            <a:avLst/>
          </a:prstGeom>
        </p:spPr>
        <p:txBody>
          <a:bodyPr vert="horz" lIns="91440" tIns="45720" rIns="91440" bIns="45720" rtlCol="0" anchor="ctr">
            <a:noAutofit/>
          </a:bodyPr>
          <a:lstStyle>
            <a:lvl1pPr algn="l">
              <a:defRPr sz="2800" b="1">
                <a:solidFill>
                  <a:schemeClr val="bg1"/>
                </a:solidFill>
              </a:defRPr>
            </a:lvl1pPr>
          </a:lstStyle>
          <a:p>
            <a:r>
              <a:rPr lang="zh-CN" altLang="en-US" dirty="0">
                <a:latin typeface="黑体" panose="02010609060101010101" pitchFamily="49" charset="-122"/>
                <a:ea typeface="黑体" panose="02010609060101010101" pitchFamily="49" charset="-122"/>
              </a:rPr>
              <a:t>四</a:t>
            </a:r>
            <a:r>
              <a:rPr lang="zh-CN" altLang="en-US" dirty="0" smtClean="0">
                <a:latin typeface="黑体" panose="02010609060101010101" pitchFamily="49" charset="-122"/>
                <a:ea typeface="黑体" panose="02010609060101010101" pitchFamily="49" charset="-122"/>
              </a:rPr>
              <a:t>、</a:t>
            </a:r>
            <a:r>
              <a:rPr lang="zh-CN" altLang="zh-CN" dirty="0" smtClean="0">
                <a:latin typeface="黑体" panose="02010609060101010101" pitchFamily="49" charset="-122"/>
                <a:ea typeface="黑体" panose="02010609060101010101" pitchFamily="49" charset="-122"/>
              </a:rPr>
              <a:t>教师教学</a:t>
            </a:r>
            <a:r>
              <a:rPr lang="zh-CN" altLang="en-US" dirty="0" smtClean="0">
                <a:latin typeface="黑体" panose="02010609060101010101" pitchFamily="49" charset="-122"/>
                <a:ea typeface="黑体" panose="02010609060101010101" pitchFamily="49" charset="-122"/>
              </a:rPr>
              <a:t>理念与实践：</a:t>
            </a:r>
            <a:r>
              <a:rPr lang="zh-CN" altLang="en-US" dirty="0" smtClean="0">
                <a:solidFill>
                  <a:srgbClr val="FFC000"/>
                </a:solidFill>
                <a:latin typeface="黑体" panose="02010609060101010101" pitchFamily="49" charset="-122"/>
                <a:ea typeface="黑体" panose="02010609060101010101" pitchFamily="49" charset="-122"/>
              </a:rPr>
              <a:t>经常让</a:t>
            </a:r>
            <a:r>
              <a:rPr lang="zh-CN" altLang="zh-CN" dirty="0" smtClean="0">
                <a:solidFill>
                  <a:srgbClr val="FFC000"/>
                </a:solidFill>
                <a:latin typeface="黑体" panose="02010609060101010101" pitchFamily="49" charset="-122"/>
                <a:ea typeface="黑体" panose="02010609060101010101" pitchFamily="49" charset="-122"/>
              </a:rPr>
              <a:t>学生</a:t>
            </a:r>
            <a:r>
              <a:rPr lang="zh-CN" altLang="zh-CN" dirty="0">
                <a:solidFill>
                  <a:srgbClr val="FFC000"/>
                </a:solidFill>
                <a:latin typeface="黑体" panose="02010609060101010101" pitchFamily="49" charset="-122"/>
                <a:ea typeface="黑体" panose="02010609060101010101" pitchFamily="49" charset="-122"/>
              </a:rPr>
              <a:t>个别回答</a:t>
            </a:r>
            <a:r>
              <a:rPr lang="zh-CN" altLang="zh-CN" dirty="0" smtClean="0">
                <a:solidFill>
                  <a:srgbClr val="FFC000"/>
                </a:solidFill>
                <a:latin typeface="黑体" panose="02010609060101010101" pitchFamily="49" charset="-122"/>
                <a:ea typeface="黑体" panose="02010609060101010101" pitchFamily="49" charset="-122"/>
              </a:rPr>
              <a:t>问题</a:t>
            </a:r>
            <a:endParaRPr lang="zh-CN" altLang="zh-CN" dirty="0">
              <a:solidFill>
                <a:srgbClr val="FFC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25629488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xmlns="" val="3761349793"/>
              </p:ext>
            </p:extLst>
          </p:nvPr>
        </p:nvGraphicFramePr>
        <p:xfrm>
          <a:off x="107504" y="764704"/>
          <a:ext cx="9036496" cy="590465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2"/>
          <p:cNvSpPr txBox="1"/>
          <p:nvPr/>
        </p:nvSpPr>
        <p:spPr>
          <a:xfrm>
            <a:off x="7956370" y="188640"/>
            <a:ext cx="1008118" cy="3684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50" dirty="0" smtClean="0">
                <a:solidFill>
                  <a:prstClr val="white"/>
                </a:solidFill>
                <a:latin typeface="Arial" panose="020B0604020202020204" pitchFamily="34" charset="0"/>
                <a:cs typeface="Arial" pitchFamily="34" charset="0"/>
              </a:rPr>
              <a:t>Fig II.3.3</a:t>
            </a:r>
            <a:endParaRPr lang="en-GB" sz="1050" dirty="0">
              <a:solidFill>
                <a:prstClr val="white"/>
              </a:solidFill>
              <a:latin typeface="Arial" pitchFamily="34" charset="0"/>
              <a:cs typeface="Arial" pitchFamily="34" charset="0"/>
            </a:endParaRPr>
          </a:p>
        </p:txBody>
      </p:sp>
      <p:pic>
        <p:nvPicPr>
          <p:cNvPr id="8" name="내용 개체 틀 19" descr="calculator.png"/>
          <p:cNvPicPr>
            <a:picLocks noChangeAspect="1"/>
          </p:cNvPicPr>
          <p:nvPr/>
        </p:nvPicPr>
        <p:blipFill>
          <a:blip r:embed="rId3"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15" name="TextBox 2"/>
          <p:cNvSpPr txBox="1"/>
          <p:nvPr/>
        </p:nvSpPr>
        <p:spPr>
          <a:xfrm>
            <a:off x="8108770" y="341040"/>
            <a:ext cx="1008118" cy="3684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50" dirty="0" smtClean="0">
                <a:solidFill>
                  <a:prstClr val="white"/>
                </a:solidFill>
                <a:latin typeface="Arial" panose="020B0604020202020204" pitchFamily="34" charset="0"/>
                <a:cs typeface="Arial" pitchFamily="34" charset="0"/>
              </a:rPr>
              <a:t>Fig II.3.3</a:t>
            </a:r>
            <a:endParaRPr lang="en-GB" sz="1050" dirty="0">
              <a:solidFill>
                <a:prstClr val="white"/>
              </a:solidFill>
              <a:latin typeface="Arial" pitchFamily="34" charset="0"/>
              <a:cs typeface="Arial" pitchFamily="34" charset="0"/>
            </a:endParaRPr>
          </a:p>
        </p:txBody>
      </p:sp>
      <p:sp>
        <p:nvSpPr>
          <p:cNvPr id="23" name="평행 사변형 10"/>
          <p:cNvSpPr/>
          <p:nvPr/>
        </p:nvSpPr>
        <p:spPr>
          <a:xfrm>
            <a:off x="-180528" y="0"/>
            <a:ext cx="9289032"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24" name="평행 사변형 11"/>
          <p:cNvSpPr/>
          <p:nvPr/>
        </p:nvSpPr>
        <p:spPr>
          <a:xfrm>
            <a:off x="-560760" y="0"/>
            <a:ext cx="9704760"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25" name="평행 사변형 12"/>
          <p:cNvSpPr/>
          <p:nvPr/>
        </p:nvSpPr>
        <p:spPr>
          <a:xfrm>
            <a:off x="-820213" y="-22528"/>
            <a:ext cx="1359768" cy="732008"/>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27" name="제목 31"/>
          <p:cNvSpPr txBox="1">
            <a:spLocks/>
          </p:cNvSpPr>
          <p:nvPr/>
        </p:nvSpPr>
        <p:spPr>
          <a:xfrm>
            <a:off x="539555" y="29144"/>
            <a:ext cx="8208909"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en-US" sz="3200" dirty="0">
                <a:latin typeface="黑体" panose="02010609060101010101" pitchFamily="49" charset="-122"/>
                <a:ea typeface="黑体" panose="02010609060101010101" pitchFamily="49" charset="-122"/>
              </a:rPr>
              <a:t>五</a:t>
            </a:r>
            <a:r>
              <a:rPr lang="zh-CN" altLang="en-US" sz="3200" dirty="0" smtClean="0">
                <a:latin typeface="黑体" panose="02010609060101010101" pitchFamily="49" charset="-122"/>
                <a:ea typeface="黑体" panose="02010609060101010101" pitchFamily="49" charset="-122"/>
              </a:rPr>
              <a:t>、对</a:t>
            </a:r>
            <a:r>
              <a:rPr lang="zh-CN" altLang="zh-CN" sz="3200" dirty="0" smtClean="0">
                <a:latin typeface="黑体" panose="02010609060101010101" pitchFamily="49" charset="-122"/>
                <a:ea typeface="黑体" panose="02010609060101010101" pitchFamily="49" charset="-122"/>
              </a:rPr>
              <a:t>教师</a:t>
            </a:r>
            <a:r>
              <a:rPr lang="zh-CN" altLang="en-US" sz="3200" dirty="0" smtClean="0">
                <a:latin typeface="黑体" panose="02010609060101010101" pitchFamily="49" charset="-122"/>
                <a:ea typeface="黑体" panose="02010609060101010101" pitchFamily="49" charset="-122"/>
              </a:rPr>
              <a:t>评价和反馈：</a:t>
            </a:r>
            <a:r>
              <a:rPr lang="zh-CN" altLang="en-US" sz="3200" dirty="0" smtClean="0">
                <a:solidFill>
                  <a:srgbClr val="FFC000"/>
                </a:solidFill>
                <a:latin typeface="黑体" panose="02010609060101010101" pitchFamily="49" charset="-122"/>
                <a:ea typeface="黑体" panose="02010609060101010101" pitchFamily="49" charset="-122"/>
              </a:rPr>
              <a:t>使用范围广</a:t>
            </a:r>
            <a:endParaRPr lang="ko-KR" altLang="en-US" sz="3200" dirty="0">
              <a:solidFill>
                <a:srgbClr val="FFC000"/>
              </a:solidFill>
              <a:latin typeface="黑体" panose="02010609060101010101" pitchFamily="49" charset="-122"/>
              <a:cs typeface="Arial" pitchFamily="34" charset="0"/>
            </a:endParaRPr>
          </a:p>
        </p:txBody>
      </p:sp>
    </p:spTree>
    <p:extLst>
      <p:ext uri="{BB962C8B-B14F-4D97-AF65-F5344CB8AC3E}">
        <p14:creationId xmlns:p14="http://schemas.microsoft.com/office/powerpoint/2010/main" xmlns="" val="396692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500"/>
                                        <p:tgtEl>
                                          <p:spTgt spid="4">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down)">
                                      <p:cBhvr>
                                        <p:cTn id="11" dur="500"/>
                                        <p:tgtEl>
                                          <p:spTgt spid="4">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down)">
                                      <p:cBhvr>
                                        <p:cTn id="15" dur="500"/>
                                        <p:tgtEl>
                                          <p:spTgt spid="4">
                                            <p:graphicEl>
                                              <a:chart seriesIdx="1" categoryIdx="-4" bldStep="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graphicEl>
                                              <a:chart seriesIdx="2" categoryIdx="-4" bldStep="series"/>
                                            </p:graphicEl>
                                          </p:spTgt>
                                        </p:tgtEl>
                                        <p:attrNameLst>
                                          <p:attrName>style.visibility</p:attrName>
                                        </p:attrNameLst>
                                      </p:cBhvr>
                                      <p:to>
                                        <p:strVal val="visible"/>
                                      </p:to>
                                    </p:set>
                                    <p:animEffect transition="in" filter="wipe(down)">
                                      <p:cBhvr>
                                        <p:cTn id="19" dur="500"/>
                                        <p:tgtEl>
                                          <p:spTgt spid="4">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
        </p:bldSub>
      </p:bldGraphic>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xmlns="" val="1538798674"/>
              </p:ext>
            </p:extLst>
          </p:nvPr>
        </p:nvGraphicFramePr>
        <p:xfrm>
          <a:off x="323528" y="1196752"/>
          <a:ext cx="8363273" cy="4929413"/>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5015290" y="3273133"/>
            <a:ext cx="1224136" cy="276999"/>
          </a:xfrm>
          <a:prstGeom prst="rect">
            <a:avLst/>
          </a:prstGeom>
          <a:noFill/>
        </p:spPr>
        <p:txBody>
          <a:bodyPr wrap="square" rtlCol="0">
            <a:spAutoFit/>
          </a:bodyPr>
          <a:lstStyle/>
          <a:p>
            <a:pPr>
              <a:buClr>
                <a:schemeClr val="tx2">
                  <a:lumMod val="60000"/>
                  <a:lumOff val="40000"/>
                </a:schemeClr>
              </a:buClr>
            </a:pPr>
            <a:r>
              <a:rPr lang="zh-CN" altLang="en-US" sz="1200" b="1" dirty="0" smtClean="0">
                <a:solidFill>
                  <a:srgbClr val="FF0000"/>
                </a:solidFill>
              </a:rPr>
              <a:t>国际平均值</a:t>
            </a:r>
            <a:endParaRPr lang="zh-CN" altLang="en-US" sz="1200" b="1" dirty="0">
              <a:solidFill>
                <a:srgbClr val="FF0000"/>
              </a:solidFill>
            </a:endParaRPr>
          </a:p>
        </p:txBody>
      </p:sp>
      <p:sp>
        <p:nvSpPr>
          <p:cNvPr id="5"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7" name="TextBox 2"/>
          <p:cNvSpPr txBox="1"/>
          <p:nvPr/>
        </p:nvSpPr>
        <p:spPr>
          <a:xfrm>
            <a:off x="7956370" y="188640"/>
            <a:ext cx="1008118" cy="3684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50" dirty="0" smtClean="0">
                <a:solidFill>
                  <a:prstClr val="white"/>
                </a:solidFill>
                <a:latin typeface="Arial" panose="020B0604020202020204" pitchFamily="34" charset="0"/>
                <a:cs typeface="Arial" pitchFamily="34" charset="0"/>
              </a:rPr>
              <a:t>Fig II.3.3</a:t>
            </a:r>
            <a:endParaRPr lang="en-GB" sz="1050" dirty="0">
              <a:solidFill>
                <a:prstClr val="white"/>
              </a:solidFill>
              <a:latin typeface="Arial" pitchFamily="34" charset="0"/>
              <a:cs typeface="Arial" pitchFamily="34" charset="0"/>
            </a:endParaRPr>
          </a:p>
        </p:txBody>
      </p:sp>
      <p:sp>
        <p:nvSpPr>
          <p:cNvPr id="8"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73</a:t>
            </a:fld>
            <a:endParaRPr lang="ko-KR" altLang="en-US" sz="1600">
              <a:solidFill>
                <a:prstClr val="black"/>
              </a:solidFill>
              <a:latin typeface="Arial" pitchFamily="34" charset="0"/>
              <a:cs typeface="Arial" pitchFamily="34" charset="0"/>
            </a:endParaRPr>
          </a:p>
        </p:txBody>
      </p:sp>
      <p:pic>
        <p:nvPicPr>
          <p:cNvPr id="9" name="내용 개체 틀 19" descr="calculator.png"/>
          <p:cNvPicPr>
            <a:picLocks noChangeAspect="1"/>
          </p:cNvPicPr>
          <p:nvPr/>
        </p:nvPicPr>
        <p:blipFill>
          <a:blip r:embed="rId3"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10" name="평행 사변형 10"/>
          <p:cNvSpPr/>
          <p:nvPr/>
        </p:nvSpPr>
        <p:spPr>
          <a:xfrm>
            <a:off x="-180528" y="0"/>
            <a:ext cx="9289032"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1" name="평행 사변형 11"/>
          <p:cNvSpPr/>
          <p:nvPr/>
        </p:nvSpPr>
        <p:spPr>
          <a:xfrm>
            <a:off x="-540568" y="0"/>
            <a:ext cx="9684568"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12" name="평행 사변형 12"/>
          <p:cNvSpPr/>
          <p:nvPr/>
        </p:nvSpPr>
        <p:spPr>
          <a:xfrm>
            <a:off x="-778791" y="-17838"/>
            <a:ext cx="1359768" cy="782541"/>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4" name="제목 31"/>
          <p:cNvSpPr txBox="1">
            <a:spLocks/>
          </p:cNvSpPr>
          <p:nvPr/>
        </p:nvSpPr>
        <p:spPr>
          <a:xfrm>
            <a:off x="467544" y="29144"/>
            <a:ext cx="8676456"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en-US" sz="2600" dirty="0">
                <a:latin typeface="黑体" panose="02010609060101010101" pitchFamily="49" charset="-122"/>
                <a:ea typeface="黑体" panose="02010609060101010101" pitchFamily="49" charset="-122"/>
              </a:rPr>
              <a:t>五</a:t>
            </a:r>
            <a:r>
              <a:rPr lang="zh-CN" altLang="en-US" sz="2600" dirty="0" smtClean="0">
                <a:latin typeface="黑体" panose="02010609060101010101" pitchFamily="49" charset="-122"/>
                <a:ea typeface="黑体" panose="02010609060101010101" pitchFamily="49" charset="-122"/>
              </a:rPr>
              <a:t>、对</a:t>
            </a:r>
            <a:r>
              <a:rPr lang="zh-CN" altLang="zh-CN" sz="2600" dirty="0" smtClean="0">
                <a:latin typeface="黑体" panose="02010609060101010101" pitchFamily="49" charset="-122"/>
                <a:ea typeface="黑体" panose="02010609060101010101" pitchFamily="49" charset="-122"/>
              </a:rPr>
              <a:t>教师</a:t>
            </a:r>
            <a:r>
              <a:rPr lang="zh-CN" altLang="en-US" sz="2600" dirty="0">
                <a:latin typeface="黑体" panose="02010609060101010101" pitchFamily="49" charset="-122"/>
                <a:ea typeface="黑体" panose="02010609060101010101" pitchFamily="49" charset="-122"/>
              </a:rPr>
              <a:t>评价和反馈</a:t>
            </a:r>
            <a:r>
              <a:rPr lang="zh-CN" altLang="en-US" sz="2600" dirty="0" smtClean="0">
                <a:latin typeface="黑体" panose="02010609060101010101" pitchFamily="49" charset="-122"/>
                <a:ea typeface="黑体" panose="02010609060101010101" pitchFamily="49" charset="-122"/>
              </a:rPr>
              <a:t>：</a:t>
            </a:r>
            <a:r>
              <a:rPr lang="zh-CN" altLang="zh-CN" sz="2600" dirty="0" smtClean="0">
                <a:solidFill>
                  <a:srgbClr val="FFC000"/>
                </a:solidFill>
                <a:latin typeface="黑体" panose="02010609060101010101" pitchFamily="49" charset="-122"/>
                <a:ea typeface="黑体" panose="02010609060101010101" pitchFamily="49" charset="-122"/>
              </a:rPr>
              <a:t>管理</a:t>
            </a:r>
            <a:r>
              <a:rPr lang="zh-CN" altLang="zh-CN" sz="2600" dirty="0">
                <a:solidFill>
                  <a:srgbClr val="FFC000"/>
                </a:solidFill>
                <a:latin typeface="黑体" panose="02010609060101010101" pitchFamily="49" charset="-122"/>
                <a:ea typeface="黑体" panose="02010609060101010101" pitchFamily="49" charset="-122"/>
              </a:rPr>
              <a:t>人员和校长都是</a:t>
            </a:r>
            <a:r>
              <a:rPr lang="zh-CN" altLang="zh-CN" sz="2600" dirty="0" smtClean="0">
                <a:solidFill>
                  <a:srgbClr val="FFC000"/>
                </a:solidFill>
                <a:latin typeface="黑体" panose="02010609060101010101" pitchFamily="49" charset="-122"/>
                <a:ea typeface="黑体" panose="02010609060101010101" pitchFamily="49" charset="-122"/>
              </a:rPr>
              <a:t>反馈主体</a:t>
            </a:r>
            <a:endParaRPr lang="ko-KR" altLang="en-US" sz="2600" dirty="0">
              <a:solidFill>
                <a:srgbClr val="FFC000"/>
              </a:solidFill>
              <a:latin typeface="黑体" panose="02010609060101010101" pitchFamily="49" charset="-122"/>
              <a:cs typeface="Arial" pitchFamily="34" charset="0"/>
            </a:endParaRPr>
          </a:p>
        </p:txBody>
      </p:sp>
      <p:sp>
        <p:nvSpPr>
          <p:cNvPr id="15" name="TextBox 14"/>
          <p:cNvSpPr txBox="1"/>
          <p:nvPr/>
        </p:nvSpPr>
        <p:spPr>
          <a:xfrm>
            <a:off x="3221596" y="1357270"/>
            <a:ext cx="1584176" cy="276999"/>
          </a:xfrm>
          <a:prstGeom prst="rect">
            <a:avLst/>
          </a:prstGeom>
          <a:noFill/>
        </p:spPr>
        <p:txBody>
          <a:bodyPr wrap="square" rtlCol="0">
            <a:spAutoFit/>
          </a:bodyPr>
          <a:lstStyle/>
          <a:p>
            <a:pPr>
              <a:buClr>
                <a:schemeClr val="tx2">
                  <a:lumMod val="60000"/>
                  <a:lumOff val="40000"/>
                </a:schemeClr>
              </a:buClr>
            </a:pPr>
            <a:r>
              <a:rPr lang="zh-CN" altLang="en-US" sz="1200" b="1" dirty="0" smtClean="0">
                <a:solidFill>
                  <a:srgbClr val="FF0000"/>
                </a:solidFill>
              </a:rPr>
              <a:t>（</a:t>
            </a:r>
            <a:r>
              <a:rPr lang="en-US" altLang="zh-CN" sz="1200" b="1" dirty="0" smtClean="0">
                <a:solidFill>
                  <a:srgbClr val="FF0000"/>
                </a:solidFill>
              </a:rPr>
              <a:t>45.7%</a:t>
            </a:r>
            <a:r>
              <a:rPr lang="zh-CN" altLang="en-US" sz="1200" b="1" dirty="0" smtClean="0">
                <a:solidFill>
                  <a:srgbClr val="FF0000"/>
                </a:solidFill>
              </a:rPr>
              <a:t>，</a:t>
            </a:r>
            <a:r>
              <a:rPr lang="en-US" altLang="zh-CN" sz="1200" b="1" dirty="0" smtClean="0">
                <a:solidFill>
                  <a:srgbClr val="FF0000"/>
                </a:solidFill>
              </a:rPr>
              <a:t>88.9%</a:t>
            </a:r>
            <a:r>
              <a:rPr lang="zh-CN" altLang="en-US" sz="1200" b="1" dirty="0" smtClean="0">
                <a:solidFill>
                  <a:srgbClr val="FF0000"/>
                </a:solidFill>
              </a:rPr>
              <a:t>）</a:t>
            </a:r>
            <a:endParaRPr lang="zh-CN" altLang="en-US" sz="1200" b="1" dirty="0">
              <a:solidFill>
                <a:srgbClr val="FF0000"/>
              </a:solidFill>
            </a:endParaRPr>
          </a:p>
        </p:txBody>
      </p:sp>
    </p:spTree>
    <p:extLst>
      <p:ext uri="{BB962C8B-B14F-4D97-AF65-F5344CB8AC3E}">
        <p14:creationId xmlns:p14="http://schemas.microsoft.com/office/powerpoint/2010/main" xmlns="" val="90752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7" dur="500"/>
                                        <p:tgtEl>
                                          <p:spTgt spid="6">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fade">
                                      <p:cBhvr>
                                        <p:cTn id="15" dur="500"/>
                                        <p:tgtEl>
                                          <p:spTgt spid="6">
                                            <p:graphicEl>
                                              <a:chart seriesIdx="0" categoryIdx="-4" bldStep="series"/>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P spid="3" grpId="0"/>
      <p:bldP spid="1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6" name="TextBox 2"/>
          <p:cNvSpPr txBox="1"/>
          <p:nvPr/>
        </p:nvSpPr>
        <p:spPr>
          <a:xfrm>
            <a:off x="7956370" y="188640"/>
            <a:ext cx="1008118" cy="3684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50" dirty="0" smtClean="0">
                <a:solidFill>
                  <a:prstClr val="white"/>
                </a:solidFill>
                <a:latin typeface="Arial" panose="020B0604020202020204" pitchFamily="34" charset="0"/>
                <a:cs typeface="Arial" pitchFamily="34" charset="0"/>
              </a:rPr>
              <a:t>Fig II.3.3</a:t>
            </a:r>
            <a:endParaRPr lang="en-GB" sz="1050" dirty="0">
              <a:solidFill>
                <a:prstClr val="white"/>
              </a:solidFill>
              <a:latin typeface="Arial" pitchFamily="34" charset="0"/>
              <a:cs typeface="Arial" pitchFamily="34" charset="0"/>
            </a:endParaRPr>
          </a:p>
        </p:txBody>
      </p:sp>
      <p:sp>
        <p:nvSpPr>
          <p:cNvPr id="7"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74</a:t>
            </a:fld>
            <a:endParaRPr lang="ko-KR" altLang="en-US" sz="1600">
              <a:solidFill>
                <a:prstClr val="black"/>
              </a:solidFill>
              <a:latin typeface="Arial" pitchFamily="34" charset="0"/>
              <a:cs typeface="Arial" pitchFamily="34" charset="0"/>
            </a:endParaRPr>
          </a:p>
        </p:txBody>
      </p:sp>
      <p:pic>
        <p:nvPicPr>
          <p:cNvPr id="8" name="내용 개체 틀 19" descr="calculator.png"/>
          <p:cNvPicPr>
            <a:picLocks noChangeAspect="1"/>
          </p:cNvPicPr>
          <p:nvPr/>
        </p:nvPicPr>
        <p:blipFill>
          <a:blip r:embed="rId2"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9" name="평행 사변형 10"/>
          <p:cNvSpPr/>
          <p:nvPr/>
        </p:nvSpPr>
        <p:spPr>
          <a:xfrm>
            <a:off x="-180528" y="0"/>
            <a:ext cx="9289032"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grpSp>
        <p:nvGrpSpPr>
          <p:cNvPr id="2" name="组合 1"/>
          <p:cNvGrpSpPr/>
          <p:nvPr/>
        </p:nvGrpSpPr>
        <p:grpSpPr>
          <a:xfrm>
            <a:off x="-560760" y="0"/>
            <a:ext cx="9704760" cy="672360"/>
            <a:chOff x="-560760" y="0"/>
            <a:chExt cx="8589144" cy="672360"/>
          </a:xfrm>
        </p:grpSpPr>
        <p:sp>
          <p:nvSpPr>
            <p:cNvPr id="10" name="평행 사변형 11"/>
            <p:cNvSpPr/>
            <p:nvPr/>
          </p:nvSpPr>
          <p:spPr>
            <a:xfrm>
              <a:off x="-540568" y="0"/>
              <a:ext cx="8568952"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11" name="평행 사변형 12"/>
            <p:cNvSpPr/>
            <p:nvPr/>
          </p:nvSpPr>
          <p:spPr>
            <a:xfrm>
              <a:off x="-560760" y="0"/>
              <a:ext cx="910095"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grpSp>
      <p:sp>
        <p:nvSpPr>
          <p:cNvPr id="13" name="제목 31"/>
          <p:cNvSpPr txBox="1">
            <a:spLocks/>
          </p:cNvSpPr>
          <p:nvPr/>
        </p:nvSpPr>
        <p:spPr>
          <a:xfrm>
            <a:off x="490359" y="29144"/>
            <a:ext cx="8474129"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en-US" sz="3200" dirty="0">
                <a:latin typeface="黑体" panose="02010609060101010101" pitchFamily="49" charset="-122"/>
                <a:ea typeface="黑体" panose="02010609060101010101" pitchFamily="49" charset="-122"/>
              </a:rPr>
              <a:t>五</a:t>
            </a:r>
            <a:r>
              <a:rPr lang="zh-CN" altLang="en-US" sz="3200" dirty="0" smtClean="0">
                <a:latin typeface="黑体" panose="02010609060101010101" pitchFamily="49" charset="-122"/>
                <a:ea typeface="黑体" panose="02010609060101010101" pitchFamily="49" charset="-122"/>
              </a:rPr>
              <a:t>、对</a:t>
            </a:r>
            <a:r>
              <a:rPr lang="zh-CN" altLang="zh-CN" sz="3200" dirty="0" smtClean="0">
                <a:latin typeface="黑体" panose="02010609060101010101" pitchFamily="49" charset="-122"/>
                <a:ea typeface="黑体" panose="02010609060101010101" pitchFamily="49" charset="-122"/>
              </a:rPr>
              <a:t>教师</a:t>
            </a:r>
            <a:r>
              <a:rPr lang="zh-CN" altLang="en-US" sz="3200" dirty="0">
                <a:latin typeface="黑体" panose="02010609060101010101" pitchFamily="49" charset="-122"/>
                <a:ea typeface="黑体" panose="02010609060101010101" pitchFamily="49" charset="-122"/>
              </a:rPr>
              <a:t>评价和反馈</a:t>
            </a:r>
            <a:r>
              <a:rPr lang="zh-CN" altLang="en-US" sz="3200" dirty="0" smtClean="0">
                <a:latin typeface="黑体" panose="02010609060101010101" pitchFamily="49" charset="-122"/>
                <a:ea typeface="黑体" panose="02010609060101010101" pitchFamily="49" charset="-122"/>
              </a:rPr>
              <a:t>：</a:t>
            </a:r>
            <a:r>
              <a:rPr lang="zh-CN" altLang="en-US" sz="3200" dirty="0" smtClean="0">
                <a:solidFill>
                  <a:srgbClr val="FFC000"/>
                </a:solidFill>
                <a:latin typeface="黑体" panose="02010609060101010101" pitchFamily="49" charset="-122"/>
                <a:ea typeface="黑体" panose="02010609060101010101" pitchFamily="49" charset="-122"/>
              </a:rPr>
              <a:t>重视后续跟进工作</a:t>
            </a:r>
            <a:endParaRPr lang="ko-KR" altLang="en-US" sz="3200" dirty="0">
              <a:solidFill>
                <a:srgbClr val="FFC000"/>
              </a:solidFill>
              <a:latin typeface="黑体" panose="02010609060101010101" pitchFamily="49" charset="-122"/>
              <a:cs typeface="Arial" pitchFamily="34" charset="0"/>
            </a:endParaRPr>
          </a:p>
        </p:txBody>
      </p:sp>
      <p:graphicFrame>
        <p:nvGraphicFramePr>
          <p:cNvPr id="15" name="内容占位符 3"/>
          <p:cNvGraphicFramePr>
            <a:graphicFrameLocks noGrp="1"/>
          </p:cNvGraphicFramePr>
          <p:nvPr>
            <p:extLst>
              <p:ext uri="{D42A27DB-BD31-4B8C-83A1-F6EECF244321}">
                <p14:modId xmlns:p14="http://schemas.microsoft.com/office/powerpoint/2010/main" xmlns="" val="4114389171"/>
              </p:ext>
            </p:extLst>
          </p:nvPr>
        </p:nvGraphicFramePr>
        <p:xfrm>
          <a:off x="354360" y="838472"/>
          <a:ext cx="8219256" cy="53575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361041848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a:graphicFrameLocks/>
          </p:cNvGraphicFramePr>
          <p:nvPr>
            <p:extLst>
              <p:ext uri="{D42A27DB-BD31-4B8C-83A1-F6EECF244321}">
                <p14:modId xmlns:p14="http://schemas.microsoft.com/office/powerpoint/2010/main" xmlns="" val="2839657976"/>
              </p:ext>
            </p:extLst>
          </p:nvPr>
        </p:nvGraphicFramePr>
        <p:xfrm>
          <a:off x="803598" y="548680"/>
          <a:ext cx="7080769" cy="6309320"/>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组合 4"/>
          <p:cNvGrpSpPr/>
          <p:nvPr/>
        </p:nvGrpSpPr>
        <p:grpSpPr>
          <a:xfrm>
            <a:off x="-1044624" y="3308"/>
            <a:ext cx="10225136" cy="545372"/>
            <a:chOff x="-560760" y="0"/>
            <a:chExt cx="8589144" cy="672360"/>
          </a:xfrm>
        </p:grpSpPr>
        <p:sp>
          <p:nvSpPr>
            <p:cNvPr id="6" name="평행 사변형 11"/>
            <p:cNvSpPr/>
            <p:nvPr/>
          </p:nvSpPr>
          <p:spPr>
            <a:xfrm>
              <a:off x="-540568" y="0"/>
              <a:ext cx="8568952"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7" name="평행 사변형 12"/>
            <p:cNvSpPr/>
            <p:nvPr/>
          </p:nvSpPr>
          <p:spPr>
            <a:xfrm>
              <a:off x="-560760" y="0"/>
              <a:ext cx="1359768"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grpSp>
      <p:sp>
        <p:nvSpPr>
          <p:cNvPr id="8" name="제목 31"/>
          <p:cNvSpPr txBox="1">
            <a:spLocks/>
          </p:cNvSpPr>
          <p:nvPr/>
        </p:nvSpPr>
        <p:spPr>
          <a:xfrm>
            <a:off x="827584" y="-72008"/>
            <a:ext cx="7950920"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en-US" dirty="0">
                <a:latin typeface="黑体" panose="02010609060101010101" pitchFamily="49" charset="-122"/>
                <a:ea typeface="黑体" panose="02010609060101010101" pitchFamily="49" charset="-122"/>
              </a:rPr>
              <a:t>六</a:t>
            </a:r>
            <a:r>
              <a:rPr lang="zh-CN" altLang="en-US" dirty="0" smtClean="0">
                <a:latin typeface="黑体" panose="02010609060101010101" pitchFamily="49" charset="-122"/>
                <a:ea typeface="黑体" panose="02010609060101010101" pitchFamily="49" charset="-122"/>
              </a:rPr>
              <a:t>、校长专业发展：专业准备全面而充足</a:t>
            </a:r>
            <a:endParaRPr lang="ko-KR" altLang="en-US" dirty="0">
              <a:solidFill>
                <a:srgbClr val="FFC000"/>
              </a:solidFill>
              <a:latin typeface="黑体" panose="02010609060101010101" pitchFamily="49" charset="-122"/>
              <a:cs typeface="Arial" pitchFamily="34" charset="0"/>
            </a:endParaRPr>
          </a:p>
        </p:txBody>
      </p:sp>
      <p:sp>
        <p:nvSpPr>
          <p:cNvPr id="9" name="TextBox 8"/>
          <p:cNvSpPr txBox="1"/>
          <p:nvPr/>
        </p:nvSpPr>
        <p:spPr>
          <a:xfrm>
            <a:off x="1187624" y="799925"/>
            <a:ext cx="6696744" cy="152667"/>
          </a:xfrm>
          <a:prstGeom prst="rect">
            <a:avLst/>
          </a:prstGeom>
          <a:solidFill>
            <a:srgbClr val="FF0000">
              <a:alpha val="22000"/>
            </a:srgbClr>
          </a:solidFill>
        </p:spPr>
        <p:txBody>
          <a:bodyPr wrap="square" rtlCol="0">
            <a:spAutoFit/>
          </a:bodyPr>
          <a:lstStyle/>
          <a:p>
            <a:endParaRPr lang="zh-CN" altLang="en-US" dirty="0"/>
          </a:p>
        </p:txBody>
      </p:sp>
      <p:sp>
        <p:nvSpPr>
          <p:cNvPr id="10" name="TextBox 9"/>
          <p:cNvSpPr txBox="1"/>
          <p:nvPr/>
        </p:nvSpPr>
        <p:spPr>
          <a:xfrm>
            <a:off x="1315953" y="4102313"/>
            <a:ext cx="4768215" cy="184666"/>
          </a:xfrm>
          <a:prstGeom prst="rect">
            <a:avLst/>
          </a:prstGeom>
          <a:solidFill>
            <a:schemeClr val="tx2">
              <a:lumMod val="75000"/>
              <a:alpha val="22000"/>
            </a:schemeClr>
          </a:solidFill>
        </p:spPr>
        <p:txBody>
          <a:bodyPr wrap="square" rtlCol="0">
            <a:spAutoFit/>
          </a:bodyPr>
          <a:lstStyle/>
          <a:p>
            <a:endParaRPr lang="zh-CN" altLang="en-US" dirty="0"/>
          </a:p>
        </p:txBody>
      </p:sp>
      <p:sp>
        <p:nvSpPr>
          <p:cNvPr id="11" name="线形标注 2 10"/>
          <p:cNvSpPr/>
          <p:nvPr/>
        </p:nvSpPr>
        <p:spPr>
          <a:xfrm>
            <a:off x="6084168" y="1124744"/>
            <a:ext cx="2016224" cy="4075126"/>
          </a:xfrm>
          <a:prstGeom prst="borderCallout2">
            <a:avLst>
              <a:gd name="adj1" fmla="val 18750"/>
              <a:gd name="adj2" fmla="val -8333"/>
              <a:gd name="adj3" fmla="val 18750"/>
              <a:gd name="adj4" fmla="val -16667"/>
              <a:gd name="adj5" fmla="val -5918"/>
              <a:gd name="adj6" fmla="val -142887"/>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pPr>
            <a:r>
              <a:rPr lang="en-US" altLang="zh-CN" sz="1400" dirty="0">
                <a:solidFill>
                  <a:schemeClr val="tx1"/>
                </a:solidFill>
              </a:rPr>
              <a:t>97.9%</a:t>
            </a:r>
            <a:r>
              <a:rPr lang="zh-CN" altLang="en-US" sz="1400" dirty="0" smtClean="0">
                <a:solidFill>
                  <a:schemeClr val="tx1"/>
                </a:solidFill>
              </a:rPr>
              <a:t>的上海校长</a:t>
            </a:r>
            <a:r>
              <a:rPr lang="zh-CN" altLang="en-US" sz="1400" dirty="0">
                <a:solidFill>
                  <a:schemeClr val="tx1"/>
                </a:solidFill>
              </a:rPr>
              <a:t>报告曾接受过教学领导力培训，国际平均值为</a:t>
            </a:r>
            <a:r>
              <a:rPr lang="en-US" altLang="zh-CN" sz="1400" dirty="0">
                <a:solidFill>
                  <a:schemeClr val="tx1"/>
                </a:solidFill>
              </a:rPr>
              <a:t>78.8</a:t>
            </a:r>
            <a:r>
              <a:rPr lang="en-US" altLang="zh-CN" sz="1400" dirty="0" smtClean="0">
                <a:solidFill>
                  <a:schemeClr val="tx1"/>
                </a:solidFill>
              </a:rPr>
              <a:t>%</a:t>
            </a:r>
            <a:r>
              <a:rPr lang="zh-CN" altLang="en-US" sz="1400" dirty="0" smtClean="0">
                <a:solidFill>
                  <a:schemeClr val="tx1"/>
                </a:solidFill>
              </a:rPr>
              <a:t>；</a:t>
            </a:r>
            <a:r>
              <a:rPr lang="en-US" altLang="zh-CN" sz="1400" dirty="0" smtClean="0">
                <a:solidFill>
                  <a:schemeClr val="tx1"/>
                </a:solidFill>
              </a:rPr>
              <a:t>99%</a:t>
            </a:r>
            <a:r>
              <a:rPr lang="zh-CN" altLang="en-US" sz="1400" dirty="0" smtClean="0">
                <a:solidFill>
                  <a:schemeClr val="tx1"/>
                </a:solidFill>
              </a:rPr>
              <a:t>的上海校长报告作为教师，曾接受过教育教学培训，国际平均值为</a:t>
            </a:r>
            <a:r>
              <a:rPr lang="en-US" altLang="zh-CN" sz="1400" dirty="0" smtClean="0">
                <a:solidFill>
                  <a:schemeClr val="tx1"/>
                </a:solidFill>
              </a:rPr>
              <a:t>91%</a:t>
            </a:r>
            <a:r>
              <a:rPr lang="zh-CN" altLang="en-US" sz="1400" dirty="0" smtClean="0">
                <a:solidFill>
                  <a:schemeClr val="tx1"/>
                </a:solidFill>
              </a:rPr>
              <a:t>；</a:t>
            </a:r>
            <a:r>
              <a:rPr lang="en-US" altLang="zh-CN" sz="1400" dirty="0">
                <a:solidFill>
                  <a:schemeClr val="tx1"/>
                </a:solidFill>
              </a:rPr>
              <a:t> </a:t>
            </a:r>
            <a:r>
              <a:rPr lang="en-US" altLang="zh-CN" sz="1400" dirty="0" smtClean="0">
                <a:solidFill>
                  <a:schemeClr val="tx1"/>
                </a:solidFill>
              </a:rPr>
              <a:t>99.6%</a:t>
            </a:r>
            <a:r>
              <a:rPr lang="zh-CN" altLang="en-US" sz="1400" dirty="0">
                <a:solidFill>
                  <a:schemeClr val="tx1"/>
                </a:solidFill>
              </a:rPr>
              <a:t>的上海校长报告曾接受过过学校管理培训，国际平均值</a:t>
            </a:r>
            <a:r>
              <a:rPr lang="zh-CN" altLang="en-US" sz="1400" dirty="0" smtClean="0">
                <a:solidFill>
                  <a:schemeClr val="tx1"/>
                </a:solidFill>
              </a:rPr>
              <a:t>为</a:t>
            </a:r>
            <a:r>
              <a:rPr lang="en-US" altLang="zh-CN" sz="1400" dirty="0" smtClean="0">
                <a:solidFill>
                  <a:schemeClr val="tx1"/>
                </a:solidFill>
              </a:rPr>
              <a:t>85.6%</a:t>
            </a:r>
            <a:r>
              <a:rPr lang="zh-CN" altLang="en-US" sz="1400" dirty="0">
                <a:solidFill>
                  <a:schemeClr val="tx1"/>
                </a:solidFill>
              </a:rPr>
              <a:t>；上海</a:t>
            </a:r>
            <a:r>
              <a:rPr lang="zh-CN" altLang="en-US" sz="1400" dirty="0" smtClean="0">
                <a:solidFill>
                  <a:schemeClr val="tx1"/>
                </a:solidFill>
              </a:rPr>
              <a:t>校长</a:t>
            </a:r>
            <a:r>
              <a:rPr lang="zh-CN" altLang="en-US" sz="1400" b="1" dirty="0" smtClean="0">
                <a:solidFill>
                  <a:schemeClr val="tx1"/>
                </a:solidFill>
              </a:rPr>
              <a:t>从未接受过</a:t>
            </a:r>
            <a:r>
              <a:rPr lang="zh-CN" altLang="en-US" sz="1400" dirty="0" smtClean="0">
                <a:solidFill>
                  <a:schemeClr val="tx1"/>
                </a:solidFill>
              </a:rPr>
              <a:t>上述三项培训项目的比例最少。</a:t>
            </a:r>
          </a:p>
        </p:txBody>
      </p:sp>
      <p:sp>
        <p:nvSpPr>
          <p:cNvPr id="12" name="TextBox 11"/>
          <p:cNvSpPr txBox="1"/>
          <p:nvPr/>
        </p:nvSpPr>
        <p:spPr>
          <a:xfrm>
            <a:off x="8286062" y="1412776"/>
            <a:ext cx="492443" cy="5904656"/>
          </a:xfrm>
          <a:prstGeom prst="rect">
            <a:avLst/>
          </a:prstGeom>
          <a:noFill/>
        </p:spPr>
        <p:txBody>
          <a:bodyPr vert="eaVert" wrap="square" rtlCol="0">
            <a:spAutoFit/>
          </a:bodyPr>
          <a:lstStyle/>
          <a:p>
            <a:r>
              <a:rPr lang="zh-CN" altLang="en-US" sz="2000" b="1" dirty="0" smtClean="0">
                <a:latin typeface="微软雅黑" pitchFamily="34" charset="-122"/>
                <a:ea typeface="微软雅黑" pitchFamily="34" charset="-122"/>
              </a:rPr>
              <a:t>校长所受正规教育中</a:t>
            </a:r>
            <a:r>
              <a:rPr lang="zh-CN" altLang="en-US" sz="2000" b="1" dirty="0" smtClean="0">
                <a:solidFill>
                  <a:srgbClr val="FF0000"/>
                </a:solidFill>
                <a:latin typeface="微软雅黑" pitchFamily="34" charset="-122"/>
                <a:ea typeface="微软雅黑" pitchFamily="34" charset="-122"/>
              </a:rPr>
              <a:t>没有</a:t>
            </a:r>
            <a:r>
              <a:rPr lang="zh-CN" altLang="en-US" sz="2000" b="1" dirty="0" smtClean="0">
                <a:latin typeface="微软雅黑" pitchFamily="34" charset="-122"/>
                <a:ea typeface="微软雅黑" pitchFamily="34" charset="-122"/>
              </a:rPr>
              <a:t>涵盖的内容</a:t>
            </a:r>
            <a:endParaRPr lang="zh-CN" altLang="en-US" sz="2000" b="1" dirty="0">
              <a:latin typeface="微软雅黑" pitchFamily="34" charset="-122"/>
              <a:ea typeface="微软雅黑" pitchFamily="34" charset="-122"/>
            </a:endParaRPr>
          </a:p>
        </p:txBody>
      </p:sp>
      <p:sp>
        <p:nvSpPr>
          <p:cNvPr id="13" name="TextBox 7"/>
          <p:cNvSpPr txBox="1"/>
          <p:nvPr/>
        </p:nvSpPr>
        <p:spPr>
          <a:xfrm>
            <a:off x="1926275" y="6597352"/>
            <a:ext cx="485485" cy="123109"/>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1" dirty="0"/>
              <a:t>%</a:t>
            </a:r>
            <a:endParaRPr lang="zh-CN" altLang="en-US" sz="1100" b="1" dirty="0"/>
          </a:p>
        </p:txBody>
      </p:sp>
    </p:spTree>
    <p:extLst>
      <p:ext uri="{BB962C8B-B14F-4D97-AF65-F5344CB8AC3E}">
        <p14:creationId xmlns:p14="http://schemas.microsoft.com/office/powerpoint/2010/main" xmlns="" val="42482281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23372" y="-7335"/>
            <a:ext cx="9767372" cy="679695"/>
            <a:chOff x="-616174" y="-7335"/>
            <a:chExt cx="8644558" cy="679695"/>
          </a:xfrm>
        </p:grpSpPr>
        <p:sp>
          <p:nvSpPr>
            <p:cNvPr id="6" name="평행 사변형 11"/>
            <p:cNvSpPr/>
            <p:nvPr/>
          </p:nvSpPr>
          <p:spPr>
            <a:xfrm>
              <a:off x="-540568" y="0"/>
              <a:ext cx="8568952"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7" name="평행 사변형 12"/>
            <p:cNvSpPr/>
            <p:nvPr/>
          </p:nvSpPr>
          <p:spPr>
            <a:xfrm>
              <a:off x="-616174" y="-7335"/>
              <a:ext cx="1029239"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grpSp>
      <p:sp>
        <p:nvSpPr>
          <p:cNvPr id="9" name="제목 31"/>
          <p:cNvSpPr txBox="1">
            <a:spLocks/>
          </p:cNvSpPr>
          <p:nvPr/>
        </p:nvSpPr>
        <p:spPr>
          <a:xfrm>
            <a:off x="395535" y="29144"/>
            <a:ext cx="8530177"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en-US" dirty="0">
                <a:latin typeface="黑体" panose="02010609060101010101" pitchFamily="49" charset="-122"/>
                <a:ea typeface="黑体" panose="02010609060101010101" pitchFamily="49" charset="-122"/>
              </a:rPr>
              <a:t>六</a:t>
            </a:r>
            <a:r>
              <a:rPr lang="zh-CN" altLang="en-US" dirty="0" smtClean="0">
                <a:latin typeface="黑体" panose="02010609060101010101" pitchFamily="49" charset="-122"/>
                <a:ea typeface="黑体" panose="02010609060101010101" pitchFamily="49" charset="-122"/>
              </a:rPr>
              <a:t>、校长专业发展：专业发展参与度高，强度最大</a:t>
            </a:r>
            <a:endParaRPr lang="ko-KR" altLang="en-US" dirty="0">
              <a:solidFill>
                <a:srgbClr val="FFC000"/>
              </a:solidFill>
              <a:latin typeface="黑体" panose="02010609060101010101" pitchFamily="49" charset="-122"/>
              <a:cs typeface="Arial" pitchFamily="34" charset="0"/>
            </a:endParaRPr>
          </a:p>
        </p:txBody>
      </p:sp>
      <p:graphicFrame>
        <p:nvGraphicFramePr>
          <p:cNvPr id="14" name="图表 13"/>
          <p:cNvGraphicFramePr>
            <a:graphicFrameLocks/>
          </p:cNvGraphicFramePr>
          <p:nvPr>
            <p:extLst>
              <p:ext uri="{D42A27DB-BD31-4B8C-83A1-F6EECF244321}">
                <p14:modId xmlns:p14="http://schemas.microsoft.com/office/powerpoint/2010/main" xmlns="" val="832820491"/>
              </p:ext>
            </p:extLst>
          </p:nvPr>
        </p:nvGraphicFramePr>
        <p:xfrm>
          <a:off x="212745" y="836712"/>
          <a:ext cx="8712968" cy="5688632"/>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6"/>
          <p:cNvSpPr txBox="1"/>
          <p:nvPr/>
        </p:nvSpPr>
        <p:spPr>
          <a:xfrm>
            <a:off x="6069269" y="1452851"/>
            <a:ext cx="2561118" cy="8718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oAutofit/>
          </a:bodyPr>
          <a:lstStyle/>
          <a:p>
            <a:pPr indent="254000" algn="r">
              <a:lnSpc>
                <a:spcPts val="2000"/>
              </a:lnSpc>
              <a:spcAft>
                <a:spcPts val="0"/>
              </a:spcAft>
            </a:pPr>
            <a:r>
              <a:rPr lang="zh-CN" sz="1100" dirty="0">
                <a:solidFill>
                  <a:srgbClr val="000000"/>
                </a:solidFill>
                <a:latin typeface="+mn-ea"/>
                <a:cs typeface="Times New Roman"/>
              </a:rPr>
              <a:t>参与度高、强度大</a:t>
            </a:r>
          </a:p>
          <a:p>
            <a:pPr algn="r">
              <a:lnSpc>
                <a:spcPts val="2000"/>
              </a:lnSpc>
              <a:spcAft>
                <a:spcPts val="0"/>
              </a:spcAft>
            </a:pPr>
            <a:r>
              <a:rPr lang="zh-CN" sz="1100" dirty="0">
                <a:solidFill>
                  <a:srgbClr val="000000"/>
                </a:solidFill>
                <a:latin typeface="+mn-ea"/>
                <a:cs typeface="Times New Roman"/>
              </a:rPr>
              <a:t>参与比例高于</a:t>
            </a:r>
            <a:r>
              <a:rPr lang="en-US" sz="1100" dirty="0">
                <a:solidFill>
                  <a:srgbClr val="000000"/>
                </a:solidFill>
                <a:latin typeface="+mn-ea"/>
                <a:cs typeface="Times New Roman"/>
              </a:rPr>
              <a:t>TALIS</a:t>
            </a:r>
            <a:r>
              <a:rPr lang="zh-CN" sz="1100" dirty="0">
                <a:solidFill>
                  <a:srgbClr val="000000"/>
                </a:solidFill>
                <a:latin typeface="+mn-ea"/>
                <a:cs typeface="Times New Roman"/>
              </a:rPr>
              <a:t>平均值</a:t>
            </a:r>
          </a:p>
          <a:p>
            <a:pPr algn="r">
              <a:lnSpc>
                <a:spcPts val="2000"/>
              </a:lnSpc>
              <a:spcAft>
                <a:spcPts val="0"/>
              </a:spcAft>
            </a:pPr>
            <a:r>
              <a:rPr lang="zh-CN" sz="1100" dirty="0">
                <a:solidFill>
                  <a:srgbClr val="000000"/>
                </a:solidFill>
                <a:latin typeface="+mn-ea"/>
                <a:cs typeface="Times New Roman"/>
              </a:rPr>
              <a:t>且参与天数高于</a:t>
            </a:r>
            <a:r>
              <a:rPr lang="en-US" sz="1100" dirty="0">
                <a:solidFill>
                  <a:srgbClr val="000000"/>
                </a:solidFill>
                <a:latin typeface="+mn-ea"/>
                <a:cs typeface="Times New Roman"/>
              </a:rPr>
              <a:t>TALIS</a:t>
            </a:r>
            <a:r>
              <a:rPr lang="zh-CN" sz="1100" dirty="0">
                <a:solidFill>
                  <a:srgbClr val="000000"/>
                </a:solidFill>
                <a:latin typeface="+mn-ea"/>
                <a:cs typeface="Times New Roman"/>
              </a:rPr>
              <a:t>平均值</a:t>
            </a:r>
          </a:p>
          <a:p>
            <a:pPr algn="r">
              <a:lnSpc>
                <a:spcPts val="2000"/>
              </a:lnSpc>
              <a:spcAft>
                <a:spcPts val="0"/>
              </a:spcAft>
            </a:pPr>
            <a:r>
              <a:rPr lang="en-US" sz="1400" b="1" dirty="0">
                <a:effectLst/>
                <a:latin typeface="宋体"/>
                <a:cs typeface="宋体"/>
              </a:rPr>
              <a:t> </a:t>
            </a:r>
            <a:endParaRPr lang="zh-CN" sz="1400" b="1" dirty="0">
              <a:effectLst/>
              <a:latin typeface="宋体"/>
              <a:cs typeface="宋体"/>
            </a:endParaRPr>
          </a:p>
        </p:txBody>
      </p:sp>
      <p:sp>
        <p:nvSpPr>
          <p:cNvPr id="16" name="TextBox 6"/>
          <p:cNvSpPr txBox="1"/>
          <p:nvPr/>
        </p:nvSpPr>
        <p:spPr>
          <a:xfrm>
            <a:off x="-41910" y="1479673"/>
            <a:ext cx="2376264" cy="8718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oAutofit/>
          </a:bodyPr>
          <a:lstStyle>
            <a:defPPr>
              <a:defRPr lang="zh-CN"/>
            </a:defPPr>
            <a:lvl1pPr indent="254000" algn="r">
              <a:lnSpc>
                <a:spcPts val="2000"/>
              </a:lnSpc>
              <a:spcAft>
                <a:spcPts val="0"/>
              </a:spcAft>
              <a:defRPr sz="1100">
                <a:solidFill>
                  <a:srgbClr val="000000"/>
                </a:solidFill>
                <a:effectLst/>
                <a:latin typeface="+mn-ea"/>
                <a:cs typeface="Times New Roman"/>
              </a:defRPr>
            </a:lvl1pPr>
          </a:lstStyle>
          <a:p>
            <a:r>
              <a:rPr lang="zh-CN" dirty="0"/>
              <a:t>参与度低、强度大</a:t>
            </a:r>
          </a:p>
          <a:p>
            <a:r>
              <a:rPr lang="zh-CN" dirty="0"/>
              <a:t>参与比例低于</a:t>
            </a:r>
            <a:r>
              <a:rPr lang="en-US" dirty="0"/>
              <a:t>TALIS</a:t>
            </a:r>
            <a:r>
              <a:rPr lang="zh-CN" dirty="0"/>
              <a:t>平均值</a:t>
            </a:r>
          </a:p>
          <a:p>
            <a:r>
              <a:rPr lang="zh-CN" dirty="0"/>
              <a:t>且参与天数高于</a:t>
            </a:r>
            <a:r>
              <a:rPr lang="en-US" dirty="0"/>
              <a:t>TALIS</a:t>
            </a:r>
            <a:r>
              <a:rPr lang="zh-CN" dirty="0"/>
              <a:t>平均值</a:t>
            </a:r>
          </a:p>
          <a:p>
            <a:r>
              <a:rPr lang="en-US" dirty="0"/>
              <a:t> </a:t>
            </a:r>
            <a:endParaRPr lang="zh-CN" dirty="0"/>
          </a:p>
        </p:txBody>
      </p:sp>
      <p:sp>
        <p:nvSpPr>
          <p:cNvPr id="17" name="TextBox 6"/>
          <p:cNvSpPr txBox="1"/>
          <p:nvPr/>
        </p:nvSpPr>
        <p:spPr>
          <a:xfrm>
            <a:off x="-388777" y="5445222"/>
            <a:ext cx="2553364" cy="8718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oAutofit/>
          </a:bodyPr>
          <a:lstStyle/>
          <a:p>
            <a:pPr indent="254000" algn="r">
              <a:lnSpc>
                <a:spcPts val="2000"/>
              </a:lnSpc>
              <a:spcAft>
                <a:spcPts val="0"/>
              </a:spcAft>
            </a:pPr>
            <a:r>
              <a:rPr lang="zh-CN" sz="1100" dirty="0">
                <a:solidFill>
                  <a:srgbClr val="000000"/>
                </a:solidFill>
                <a:effectLst/>
                <a:latin typeface="+mn-ea"/>
                <a:cs typeface="Times New Roman"/>
              </a:rPr>
              <a:t>参与度低、强度小</a:t>
            </a:r>
            <a:endParaRPr lang="zh-CN" sz="1100" dirty="0">
              <a:effectLst/>
              <a:latin typeface="+mn-ea"/>
              <a:cs typeface="宋体"/>
            </a:endParaRPr>
          </a:p>
          <a:p>
            <a:pPr algn="r">
              <a:lnSpc>
                <a:spcPts val="2000"/>
              </a:lnSpc>
              <a:spcAft>
                <a:spcPts val="0"/>
              </a:spcAft>
            </a:pPr>
            <a:r>
              <a:rPr lang="zh-CN" sz="1100" dirty="0">
                <a:solidFill>
                  <a:srgbClr val="000000"/>
                </a:solidFill>
                <a:effectLst/>
                <a:latin typeface="+mn-ea"/>
                <a:cs typeface="Times New Roman"/>
              </a:rPr>
              <a:t>参与比例低于</a:t>
            </a:r>
            <a:r>
              <a:rPr lang="en-US" sz="1100" dirty="0">
                <a:solidFill>
                  <a:srgbClr val="000000"/>
                </a:solidFill>
                <a:effectLst/>
                <a:latin typeface="+mn-ea"/>
                <a:cs typeface="Times New Roman"/>
              </a:rPr>
              <a:t>TALIS</a:t>
            </a:r>
            <a:r>
              <a:rPr lang="zh-CN" sz="1100" dirty="0">
                <a:solidFill>
                  <a:srgbClr val="000000"/>
                </a:solidFill>
                <a:effectLst/>
                <a:latin typeface="+mn-ea"/>
                <a:cs typeface="Times New Roman"/>
              </a:rPr>
              <a:t>平均值</a:t>
            </a:r>
            <a:endParaRPr lang="zh-CN" sz="1100" dirty="0">
              <a:effectLst/>
              <a:latin typeface="+mn-ea"/>
              <a:cs typeface="宋体"/>
            </a:endParaRPr>
          </a:p>
          <a:p>
            <a:pPr algn="r">
              <a:lnSpc>
                <a:spcPts val="2000"/>
              </a:lnSpc>
              <a:spcAft>
                <a:spcPts val="0"/>
              </a:spcAft>
            </a:pPr>
            <a:r>
              <a:rPr lang="zh-CN" sz="1100" dirty="0">
                <a:effectLst/>
                <a:latin typeface="+mn-ea"/>
                <a:cs typeface="宋体"/>
              </a:rPr>
              <a:t>且</a:t>
            </a:r>
            <a:r>
              <a:rPr lang="zh-CN" sz="1100" dirty="0">
                <a:solidFill>
                  <a:srgbClr val="000000"/>
                </a:solidFill>
                <a:effectLst/>
                <a:latin typeface="+mn-ea"/>
                <a:cs typeface="Times New Roman"/>
              </a:rPr>
              <a:t>参与天数低于</a:t>
            </a:r>
            <a:r>
              <a:rPr lang="en-US" sz="1100" dirty="0">
                <a:solidFill>
                  <a:srgbClr val="000000"/>
                </a:solidFill>
                <a:effectLst/>
                <a:latin typeface="+mn-ea"/>
                <a:cs typeface="Times New Roman"/>
              </a:rPr>
              <a:t>TALIS</a:t>
            </a:r>
            <a:r>
              <a:rPr lang="zh-CN" sz="1100" dirty="0">
                <a:solidFill>
                  <a:srgbClr val="000000"/>
                </a:solidFill>
                <a:effectLst/>
                <a:latin typeface="+mn-ea"/>
                <a:cs typeface="Times New Roman"/>
              </a:rPr>
              <a:t>平均值</a:t>
            </a:r>
            <a:endParaRPr lang="zh-CN" sz="1100" dirty="0">
              <a:effectLst/>
              <a:latin typeface="+mn-ea"/>
              <a:cs typeface="宋体"/>
            </a:endParaRPr>
          </a:p>
          <a:p>
            <a:pPr algn="r">
              <a:spcAft>
                <a:spcPts val="0"/>
              </a:spcAft>
            </a:pPr>
            <a:r>
              <a:rPr lang="en-US" sz="1100" dirty="0">
                <a:effectLst/>
                <a:latin typeface="+mn-ea"/>
                <a:cs typeface="宋体"/>
              </a:rPr>
              <a:t> </a:t>
            </a:r>
            <a:endParaRPr lang="zh-CN" sz="1100" dirty="0">
              <a:effectLst/>
              <a:latin typeface="+mn-ea"/>
              <a:cs typeface="宋体"/>
            </a:endParaRPr>
          </a:p>
        </p:txBody>
      </p:sp>
      <p:sp>
        <p:nvSpPr>
          <p:cNvPr id="18" name="TextBox 6"/>
          <p:cNvSpPr txBox="1"/>
          <p:nvPr/>
        </p:nvSpPr>
        <p:spPr>
          <a:xfrm>
            <a:off x="6167793" y="5469504"/>
            <a:ext cx="2808379" cy="8718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oAutofit/>
          </a:bodyPr>
          <a:lstStyle>
            <a:defPPr>
              <a:defRPr lang="zh-CN"/>
            </a:defPPr>
            <a:lvl1pPr indent="254000" algn="r">
              <a:lnSpc>
                <a:spcPts val="2000"/>
              </a:lnSpc>
              <a:spcAft>
                <a:spcPts val="0"/>
              </a:spcAft>
              <a:defRPr sz="1100">
                <a:solidFill>
                  <a:srgbClr val="000000"/>
                </a:solidFill>
                <a:effectLst/>
                <a:latin typeface="+mn-ea"/>
                <a:cs typeface="Times New Roman"/>
              </a:defRPr>
            </a:lvl1pPr>
          </a:lstStyle>
          <a:p>
            <a:r>
              <a:rPr lang="zh-CN" dirty="0"/>
              <a:t>参与度高、强度小</a:t>
            </a:r>
          </a:p>
          <a:p>
            <a:r>
              <a:rPr lang="zh-CN" dirty="0"/>
              <a:t>参与比例高于</a:t>
            </a:r>
            <a:r>
              <a:rPr lang="en-US" dirty="0"/>
              <a:t>TALIS</a:t>
            </a:r>
            <a:r>
              <a:rPr lang="zh-CN" dirty="0"/>
              <a:t>平均值</a:t>
            </a:r>
          </a:p>
          <a:p>
            <a:r>
              <a:rPr lang="zh-CN" dirty="0"/>
              <a:t>且参与天数低于</a:t>
            </a:r>
            <a:r>
              <a:rPr lang="en-US" dirty="0"/>
              <a:t>TALIS</a:t>
            </a:r>
            <a:r>
              <a:rPr lang="zh-CN" dirty="0"/>
              <a:t>平均值</a:t>
            </a:r>
          </a:p>
          <a:p>
            <a:r>
              <a:rPr lang="en-US" dirty="0"/>
              <a:t> </a:t>
            </a:r>
            <a:endParaRPr lang="zh-CN" dirty="0"/>
          </a:p>
        </p:txBody>
      </p:sp>
      <p:sp>
        <p:nvSpPr>
          <p:cNvPr id="19" name="TextBox 18"/>
          <p:cNvSpPr txBox="1"/>
          <p:nvPr/>
        </p:nvSpPr>
        <p:spPr>
          <a:xfrm>
            <a:off x="4211893" y="4375922"/>
            <a:ext cx="1857375" cy="523220"/>
          </a:xfrm>
          <a:prstGeom prst="rect">
            <a:avLst/>
          </a:prstGeom>
          <a:noFill/>
        </p:spPr>
        <p:txBody>
          <a:bodyPr wrap="square" rtlCol="0">
            <a:spAutoFit/>
          </a:bodyPr>
          <a:lstStyle/>
          <a:p>
            <a:r>
              <a:rPr lang="zh-CN" altLang="en-US" sz="1400" b="1" dirty="0">
                <a:solidFill>
                  <a:srgbClr val="FF0000"/>
                </a:solidFill>
              </a:rPr>
              <a:t>（</a:t>
            </a:r>
            <a:r>
              <a:rPr lang="en-US" altLang="zh-CN" sz="1400" b="1" dirty="0" smtClean="0">
                <a:solidFill>
                  <a:srgbClr val="FF0000"/>
                </a:solidFill>
              </a:rPr>
              <a:t>52.6%</a:t>
            </a:r>
            <a:r>
              <a:rPr lang="zh-CN" altLang="en-US" sz="1400" b="1" dirty="0">
                <a:solidFill>
                  <a:srgbClr val="FF0000"/>
                </a:solidFill>
              </a:rPr>
              <a:t>，</a:t>
            </a:r>
            <a:r>
              <a:rPr lang="en-US" altLang="zh-CN" sz="1400" b="1" dirty="0">
                <a:solidFill>
                  <a:srgbClr val="FF0000"/>
                </a:solidFill>
              </a:rPr>
              <a:t>20.7</a:t>
            </a:r>
            <a:r>
              <a:rPr lang="zh-CN" altLang="en-US" sz="1400" b="1" dirty="0">
                <a:solidFill>
                  <a:srgbClr val="FF0000"/>
                </a:solidFill>
              </a:rPr>
              <a:t>天）</a:t>
            </a:r>
            <a:endParaRPr lang="en-US" altLang="zh-CN" sz="1400" b="1" dirty="0">
              <a:solidFill>
                <a:srgbClr val="FF0000"/>
              </a:solidFill>
            </a:endParaRPr>
          </a:p>
          <a:p>
            <a:pPr>
              <a:buClr>
                <a:schemeClr val="tx2">
                  <a:lumMod val="60000"/>
                  <a:lumOff val="40000"/>
                </a:schemeClr>
              </a:buClr>
            </a:pPr>
            <a:r>
              <a:rPr lang="zh-CN" altLang="en-US" sz="1400" b="1" dirty="0" smtClean="0">
                <a:solidFill>
                  <a:srgbClr val="FF0000"/>
                </a:solidFill>
              </a:rPr>
              <a:t>       国际平均值</a:t>
            </a:r>
            <a:endParaRPr lang="zh-CN" altLang="en-US" sz="1400" b="1" dirty="0">
              <a:solidFill>
                <a:srgbClr val="FF0000"/>
              </a:solidFill>
            </a:endParaRPr>
          </a:p>
        </p:txBody>
      </p:sp>
      <p:sp>
        <p:nvSpPr>
          <p:cNvPr id="4" name="矩形 3"/>
          <p:cNvSpPr/>
          <p:nvPr/>
        </p:nvSpPr>
        <p:spPr>
          <a:xfrm>
            <a:off x="1537484" y="870080"/>
            <a:ext cx="5530618" cy="348813"/>
          </a:xfrm>
          <a:prstGeom prst="rect">
            <a:avLst/>
          </a:prstGeom>
        </p:spPr>
        <p:txBody>
          <a:bodyPr wrap="square">
            <a:spAutoFit/>
          </a:bodyPr>
          <a:lstStyle/>
          <a:p>
            <a:pPr>
              <a:lnSpc>
                <a:spcPts val="2000"/>
              </a:lnSpc>
            </a:pPr>
            <a:r>
              <a:rPr lang="zh-CN" altLang="en-US" sz="2000" b="1" dirty="0">
                <a:latin typeface="微软雅黑" pitchFamily="34" charset="-122"/>
                <a:ea typeface="微软雅黑" pitchFamily="34" charset="-122"/>
              </a:rPr>
              <a:t>校</a:t>
            </a:r>
            <a:r>
              <a:rPr lang="zh-CN" altLang="en-US" sz="2000" b="1" dirty="0" smtClean="0">
                <a:latin typeface="微软雅黑" pitchFamily="34" charset="-122"/>
                <a:ea typeface="微软雅黑" pitchFamily="34" charset="-122"/>
              </a:rPr>
              <a:t>内专业发展活动：</a:t>
            </a:r>
            <a:r>
              <a:rPr lang="zh-CN" altLang="en-US" sz="2000" b="1" dirty="0">
                <a:latin typeface="微软雅黑" pitchFamily="34" charset="-122"/>
                <a:ea typeface="微软雅黑" pitchFamily="34" charset="-122"/>
              </a:rPr>
              <a:t>教研活动和带教</a:t>
            </a:r>
            <a:endParaRPr lang="zh-CN" altLang="en-US" sz="2000" dirty="0">
              <a:latin typeface="微软雅黑" pitchFamily="34" charset="-122"/>
              <a:ea typeface="微软雅黑" pitchFamily="34" charset="-122"/>
            </a:endParaRPr>
          </a:p>
        </p:txBody>
      </p:sp>
      <p:sp>
        <p:nvSpPr>
          <p:cNvPr id="2" name="TextBox 1"/>
          <p:cNvSpPr txBox="1"/>
          <p:nvPr/>
        </p:nvSpPr>
        <p:spPr>
          <a:xfrm>
            <a:off x="6884078" y="3207267"/>
            <a:ext cx="1848030" cy="307777"/>
          </a:xfrm>
          <a:prstGeom prst="rect">
            <a:avLst/>
          </a:prstGeom>
          <a:noFill/>
        </p:spPr>
        <p:txBody>
          <a:bodyPr wrap="square" rtlCol="0">
            <a:spAutoFit/>
          </a:bodyPr>
          <a:lstStyle/>
          <a:p>
            <a:r>
              <a:rPr lang="zh-CN" altLang="en-US" sz="1400" b="1" dirty="0" smtClean="0">
                <a:solidFill>
                  <a:srgbClr val="FF0000"/>
                </a:solidFill>
              </a:rPr>
              <a:t>（</a:t>
            </a:r>
            <a:r>
              <a:rPr lang="en-US" altLang="zh-CN" sz="1400" b="1" dirty="0" smtClean="0">
                <a:solidFill>
                  <a:srgbClr val="FF0000"/>
                </a:solidFill>
              </a:rPr>
              <a:t>92.4%</a:t>
            </a:r>
            <a:r>
              <a:rPr lang="zh-CN" altLang="en-US" sz="1400" b="1" dirty="0" smtClean="0">
                <a:solidFill>
                  <a:srgbClr val="FF0000"/>
                </a:solidFill>
              </a:rPr>
              <a:t>，</a:t>
            </a:r>
            <a:r>
              <a:rPr lang="en-US" altLang="zh-CN" sz="1400" b="1" dirty="0" smtClean="0">
                <a:solidFill>
                  <a:srgbClr val="FF0000"/>
                </a:solidFill>
              </a:rPr>
              <a:t>39.1</a:t>
            </a:r>
            <a:r>
              <a:rPr lang="zh-CN" altLang="en-US" sz="1400" b="1" dirty="0" smtClean="0">
                <a:solidFill>
                  <a:srgbClr val="FF0000"/>
                </a:solidFill>
              </a:rPr>
              <a:t>天）</a:t>
            </a:r>
            <a:endParaRPr lang="zh-CN" altLang="en-US" sz="1400" b="1" dirty="0">
              <a:solidFill>
                <a:srgbClr val="FF0000"/>
              </a:solidFill>
            </a:endParaRPr>
          </a:p>
        </p:txBody>
      </p:sp>
      <p:sp>
        <p:nvSpPr>
          <p:cNvPr id="20" name="TextBox 7"/>
          <p:cNvSpPr txBox="1"/>
          <p:nvPr/>
        </p:nvSpPr>
        <p:spPr>
          <a:xfrm>
            <a:off x="821982" y="6400500"/>
            <a:ext cx="485485" cy="123109"/>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1" dirty="0"/>
              <a:t>%</a:t>
            </a:r>
            <a:endParaRPr lang="zh-CN" altLang="en-US" sz="1100" b="1" dirty="0"/>
          </a:p>
        </p:txBody>
      </p:sp>
    </p:spTree>
    <p:extLst>
      <p:ext uri="{BB962C8B-B14F-4D97-AF65-F5344CB8AC3E}">
        <p14:creationId xmlns:p14="http://schemas.microsoft.com/office/powerpoint/2010/main" xmlns="" val="32712413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图表 14"/>
          <p:cNvGraphicFramePr>
            <a:graphicFrameLocks/>
          </p:cNvGraphicFramePr>
          <p:nvPr>
            <p:extLst>
              <p:ext uri="{D42A27DB-BD31-4B8C-83A1-F6EECF244321}">
                <p14:modId xmlns:p14="http://schemas.microsoft.com/office/powerpoint/2010/main" xmlns="" val="2836515016"/>
              </p:ext>
            </p:extLst>
          </p:nvPr>
        </p:nvGraphicFramePr>
        <p:xfrm>
          <a:off x="0" y="940200"/>
          <a:ext cx="9036496" cy="5491591"/>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组合 4"/>
          <p:cNvGrpSpPr/>
          <p:nvPr/>
        </p:nvGrpSpPr>
        <p:grpSpPr>
          <a:xfrm>
            <a:off x="-1044624" y="0"/>
            <a:ext cx="10188624" cy="672360"/>
            <a:chOff x="-989001" y="0"/>
            <a:chExt cx="9017385" cy="672360"/>
          </a:xfrm>
        </p:grpSpPr>
        <p:sp>
          <p:nvSpPr>
            <p:cNvPr id="6" name="평행 사변형 11"/>
            <p:cNvSpPr/>
            <p:nvPr/>
          </p:nvSpPr>
          <p:spPr>
            <a:xfrm>
              <a:off x="-540568" y="0"/>
              <a:ext cx="8568952"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7" name="평행 사변형 12"/>
            <p:cNvSpPr/>
            <p:nvPr/>
          </p:nvSpPr>
          <p:spPr>
            <a:xfrm>
              <a:off x="-989001" y="0"/>
              <a:ext cx="1359768"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grpSp>
      <p:sp>
        <p:nvSpPr>
          <p:cNvPr id="9" name="제목 31"/>
          <p:cNvSpPr txBox="1">
            <a:spLocks/>
          </p:cNvSpPr>
          <p:nvPr/>
        </p:nvSpPr>
        <p:spPr>
          <a:xfrm>
            <a:off x="491760" y="29144"/>
            <a:ext cx="8652240"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en-US" dirty="0" smtClean="0">
                <a:latin typeface="黑体" panose="02010609060101010101" pitchFamily="49" charset="-122"/>
                <a:ea typeface="黑体" panose="02010609060101010101" pitchFamily="49" charset="-122"/>
              </a:rPr>
              <a:t>六、校长专业发展：专业发展参与度高，强度最大</a:t>
            </a:r>
            <a:endParaRPr lang="ko-KR" altLang="en-US" dirty="0">
              <a:solidFill>
                <a:srgbClr val="FFC000"/>
              </a:solidFill>
              <a:latin typeface="黑体" panose="02010609060101010101" pitchFamily="49" charset="-122"/>
              <a:cs typeface="Arial" pitchFamily="34" charset="0"/>
            </a:endParaRPr>
          </a:p>
        </p:txBody>
      </p:sp>
      <p:sp>
        <p:nvSpPr>
          <p:cNvPr id="4" name="矩形 3"/>
          <p:cNvSpPr/>
          <p:nvPr/>
        </p:nvSpPr>
        <p:spPr>
          <a:xfrm>
            <a:off x="827584" y="740145"/>
            <a:ext cx="6535395" cy="400110"/>
          </a:xfrm>
          <a:prstGeom prst="rect">
            <a:avLst/>
          </a:prstGeom>
        </p:spPr>
        <p:txBody>
          <a:bodyPr wrap="square">
            <a:spAutoFit/>
          </a:bodyPr>
          <a:lstStyle/>
          <a:p>
            <a:pPr>
              <a:spcBef>
                <a:spcPct val="0"/>
              </a:spcBef>
            </a:pPr>
            <a:r>
              <a:rPr lang="zh-CN" altLang="en-US" sz="2000" b="1" dirty="0" smtClean="0">
                <a:latin typeface="微软雅黑" pitchFamily="34" charset="-122"/>
                <a:ea typeface="微软雅黑" pitchFamily="34" charset="-122"/>
              </a:rPr>
              <a:t>校外专业发展活动</a:t>
            </a:r>
            <a:r>
              <a:rPr lang="zh-CN" altLang="en-US" sz="2000" b="1" dirty="0">
                <a:latin typeface="微软雅黑" pitchFamily="34" charset="-122"/>
                <a:ea typeface="微软雅黑" pitchFamily="34" charset="-122"/>
              </a:rPr>
              <a:t>：参加学习课程、会议或考察</a:t>
            </a:r>
            <a:r>
              <a:rPr lang="zh-CN" altLang="en-US" sz="2000" b="1" dirty="0" smtClean="0">
                <a:latin typeface="微软雅黑" pitchFamily="34" charset="-122"/>
                <a:ea typeface="微软雅黑" pitchFamily="34" charset="-122"/>
              </a:rPr>
              <a:t>访问</a:t>
            </a:r>
            <a:endParaRPr lang="ko-KR" altLang="en-US" sz="2000" b="1" dirty="0">
              <a:latin typeface="微软雅黑" pitchFamily="34" charset="-122"/>
            </a:endParaRPr>
          </a:p>
        </p:txBody>
      </p:sp>
      <p:sp>
        <p:nvSpPr>
          <p:cNvPr id="24" name="TextBox 23"/>
          <p:cNvSpPr txBox="1"/>
          <p:nvPr/>
        </p:nvSpPr>
        <p:spPr>
          <a:xfrm>
            <a:off x="4658207" y="4144731"/>
            <a:ext cx="2088232" cy="307777"/>
          </a:xfrm>
          <a:prstGeom prst="rect">
            <a:avLst/>
          </a:prstGeom>
          <a:noFill/>
        </p:spPr>
        <p:txBody>
          <a:bodyPr wrap="square" rtlCol="0">
            <a:spAutoFit/>
          </a:bodyPr>
          <a:lstStyle/>
          <a:p>
            <a:r>
              <a:rPr lang="zh-CN" altLang="en-US" sz="1400" b="1" dirty="0">
                <a:solidFill>
                  <a:srgbClr val="FF0000"/>
                </a:solidFill>
              </a:rPr>
              <a:t>（</a:t>
            </a:r>
            <a:r>
              <a:rPr lang="en-US" altLang="zh-CN" sz="1400" b="1" dirty="0">
                <a:solidFill>
                  <a:srgbClr val="FF0000"/>
                </a:solidFill>
              </a:rPr>
              <a:t>83.3%</a:t>
            </a:r>
            <a:r>
              <a:rPr lang="zh-CN" altLang="en-US" sz="1400" b="1" dirty="0">
                <a:solidFill>
                  <a:srgbClr val="FF0000"/>
                </a:solidFill>
              </a:rPr>
              <a:t>，</a:t>
            </a:r>
            <a:r>
              <a:rPr lang="en-US" altLang="zh-CN" sz="1400" b="1" dirty="0">
                <a:solidFill>
                  <a:srgbClr val="FF0000"/>
                </a:solidFill>
              </a:rPr>
              <a:t>13.6</a:t>
            </a:r>
            <a:r>
              <a:rPr lang="zh-CN" altLang="en-US" sz="1400" b="1" dirty="0">
                <a:solidFill>
                  <a:srgbClr val="FF0000"/>
                </a:solidFill>
              </a:rPr>
              <a:t>天</a:t>
            </a:r>
            <a:r>
              <a:rPr lang="zh-CN" altLang="en-US" sz="1400" b="1" dirty="0" smtClean="0">
                <a:solidFill>
                  <a:srgbClr val="FF0000"/>
                </a:solidFill>
              </a:rPr>
              <a:t>）</a:t>
            </a:r>
            <a:endParaRPr lang="en-US" altLang="zh-CN" sz="1400" b="1" dirty="0" smtClean="0">
              <a:solidFill>
                <a:srgbClr val="FF0000"/>
              </a:solidFill>
            </a:endParaRPr>
          </a:p>
        </p:txBody>
      </p:sp>
      <p:sp>
        <p:nvSpPr>
          <p:cNvPr id="25" name="TextBox 24"/>
          <p:cNvSpPr txBox="1"/>
          <p:nvPr/>
        </p:nvSpPr>
        <p:spPr>
          <a:xfrm>
            <a:off x="7236296" y="1806438"/>
            <a:ext cx="2232248" cy="307777"/>
          </a:xfrm>
          <a:prstGeom prst="rect">
            <a:avLst/>
          </a:prstGeom>
          <a:noFill/>
        </p:spPr>
        <p:txBody>
          <a:bodyPr wrap="square" rtlCol="0">
            <a:spAutoFit/>
          </a:bodyPr>
          <a:lstStyle/>
          <a:p>
            <a:r>
              <a:rPr lang="zh-CN" altLang="en-US" sz="1400" b="1" dirty="0" smtClean="0">
                <a:solidFill>
                  <a:srgbClr val="FF0000"/>
                </a:solidFill>
              </a:rPr>
              <a:t>（</a:t>
            </a:r>
            <a:r>
              <a:rPr lang="en-US" altLang="zh-CN" sz="1400" b="1" dirty="0">
                <a:solidFill>
                  <a:srgbClr val="FF0000"/>
                </a:solidFill>
              </a:rPr>
              <a:t>94.9</a:t>
            </a:r>
            <a:r>
              <a:rPr lang="en-US" altLang="zh-CN" sz="1400" b="1" dirty="0" smtClean="0">
                <a:solidFill>
                  <a:srgbClr val="FF0000"/>
                </a:solidFill>
              </a:rPr>
              <a:t>%</a:t>
            </a:r>
            <a:r>
              <a:rPr lang="zh-CN" altLang="en-US" sz="1400" b="1" dirty="0" smtClean="0">
                <a:solidFill>
                  <a:srgbClr val="FF0000"/>
                </a:solidFill>
              </a:rPr>
              <a:t>，</a:t>
            </a:r>
            <a:r>
              <a:rPr lang="en-US" altLang="zh-CN" sz="1400" b="1" dirty="0" smtClean="0">
                <a:solidFill>
                  <a:srgbClr val="FF0000"/>
                </a:solidFill>
              </a:rPr>
              <a:t>39.5</a:t>
            </a:r>
            <a:r>
              <a:rPr lang="zh-CN" altLang="en-US" sz="1400" b="1" dirty="0" smtClean="0">
                <a:solidFill>
                  <a:srgbClr val="FF0000"/>
                </a:solidFill>
              </a:rPr>
              <a:t>天）</a:t>
            </a:r>
            <a:endParaRPr lang="zh-CN" altLang="en-US" sz="1400" b="1" dirty="0">
              <a:solidFill>
                <a:srgbClr val="FF0000"/>
              </a:solidFill>
            </a:endParaRPr>
          </a:p>
        </p:txBody>
      </p:sp>
      <p:sp>
        <p:nvSpPr>
          <p:cNvPr id="29" name="TextBox 1"/>
          <p:cNvSpPr txBox="1"/>
          <p:nvPr/>
        </p:nvSpPr>
        <p:spPr>
          <a:xfrm>
            <a:off x="6012160" y="1412776"/>
            <a:ext cx="2987824" cy="3168352"/>
          </a:xfrm>
          <a:prstGeom prst="rect">
            <a:avLst/>
          </a:prstGeom>
          <a:solidFill>
            <a:schemeClr val="tx2">
              <a:lumMod val="40000"/>
              <a:lumOff val="60000"/>
              <a:alpha val="33000"/>
            </a:schemeClr>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sz="1200" dirty="0"/>
          </a:p>
        </p:txBody>
      </p:sp>
      <p:sp>
        <p:nvSpPr>
          <p:cNvPr id="16" name="TextBox 6"/>
          <p:cNvSpPr txBox="1"/>
          <p:nvPr/>
        </p:nvSpPr>
        <p:spPr>
          <a:xfrm>
            <a:off x="492774" y="1343159"/>
            <a:ext cx="2520280" cy="92655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oAutofit/>
          </a:bodyPr>
          <a:lstStyle/>
          <a:p>
            <a:pPr indent="254000">
              <a:lnSpc>
                <a:spcPts val="2000"/>
              </a:lnSpc>
              <a:spcAft>
                <a:spcPts val="0"/>
              </a:spcAft>
            </a:pPr>
            <a:r>
              <a:rPr lang="en-US" altLang="zh-CN" sz="1400" b="1" dirty="0" smtClean="0">
                <a:solidFill>
                  <a:srgbClr val="000000"/>
                </a:solidFill>
                <a:effectLst/>
                <a:ea typeface="宋体"/>
                <a:cs typeface="Times New Roman"/>
              </a:rPr>
              <a:t> </a:t>
            </a:r>
            <a:r>
              <a:rPr lang="zh-CN" sz="1100" dirty="0" smtClean="0">
                <a:solidFill>
                  <a:srgbClr val="000000"/>
                </a:solidFill>
                <a:effectLst/>
                <a:latin typeface="+mn-ea"/>
                <a:cs typeface="Times New Roman"/>
              </a:rPr>
              <a:t>参与度</a:t>
            </a:r>
            <a:r>
              <a:rPr lang="zh-CN" sz="1100" dirty="0">
                <a:solidFill>
                  <a:srgbClr val="000000"/>
                </a:solidFill>
                <a:effectLst/>
                <a:latin typeface="+mn-ea"/>
                <a:cs typeface="Times New Roman"/>
              </a:rPr>
              <a:t>低、强度</a:t>
            </a:r>
            <a:r>
              <a:rPr lang="zh-CN" sz="1100" dirty="0" smtClean="0">
                <a:solidFill>
                  <a:srgbClr val="000000"/>
                </a:solidFill>
                <a:effectLst/>
                <a:latin typeface="+mn-ea"/>
                <a:cs typeface="Times New Roman"/>
              </a:rPr>
              <a:t>大</a:t>
            </a:r>
            <a:endParaRPr lang="en-US" altLang="zh-CN" sz="1100" dirty="0" smtClean="0">
              <a:solidFill>
                <a:srgbClr val="000000"/>
              </a:solidFill>
              <a:latin typeface="+mn-ea"/>
              <a:cs typeface="Times New Roman"/>
            </a:endParaRPr>
          </a:p>
          <a:p>
            <a:pPr indent="254000">
              <a:lnSpc>
                <a:spcPts val="2000"/>
              </a:lnSpc>
              <a:spcAft>
                <a:spcPts val="0"/>
              </a:spcAft>
            </a:pPr>
            <a:r>
              <a:rPr lang="zh-CN" altLang="en-US" sz="1100" dirty="0">
                <a:solidFill>
                  <a:srgbClr val="000000"/>
                </a:solidFill>
                <a:latin typeface="+mn-ea"/>
                <a:cs typeface="Times New Roman"/>
              </a:rPr>
              <a:t>参</a:t>
            </a:r>
            <a:r>
              <a:rPr lang="zh-CN" sz="1100" dirty="0" smtClean="0">
                <a:solidFill>
                  <a:srgbClr val="000000"/>
                </a:solidFill>
                <a:effectLst/>
                <a:latin typeface="+mn-ea"/>
                <a:cs typeface="Times New Roman"/>
              </a:rPr>
              <a:t>与</a:t>
            </a:r>
            <a:r>
              <a:rPr lang="zh-CN" sz="1100" dirty="0">
                <a:solidFill>
                  <a:srgbClr val="000000"/>
                </a:solidFill>
                <a:effectLst/>
                <a:latin typeface="+mn-ea"/>
                <a:cs typeface="Times New Roman"/>
              </a:rPr>
              <a:t>比例</a:t>
            </a:r>
            <a:r>
              <a:rPr lang="zh-CN" sz="1100" dirty="0" smtClean="0">
                <a:solidFill>
                  <a:srgbClr val="000000"/>
                </a:solidFill>
                <a:effectLst/>
                <a:latin typeface="+mn-ea"/>
                <a:cs typeface="Times New Roman"/>
              </a:rPr>
              <a:t>低于</a:t>
            </a:r>
            <a:r>
              <a:rPr lang="zh-CN" altLang="en-US" sz="1100" dirty="0">
                <a:solidFill>
                  <a:srgbClr val="000000"/>
                </a:solidFill>
                <a:latin typeface="+mn-ea"/>
                <a:cs typeface="Times New Roman"/>
              </a:rPr>
              <a:t>国际</a:t>
            </a:r>
            <a:r>
              <a:rPr lang="zh-CN" sz="1100" dirty="0" smtClean="0">
                <a:solidFill>
                  <a:srgbClr val="000000"/>
                </a:solidFill>
                <a:effectLst/>
                <a:latin typeface="+mn-ea"/>
                <a:cs typeface="Times New Roman"/>
              </a:rPr>
              <a:t>平均值</a:t>
            </a:r>
            <a:endParaRPr lang="zh-CN" sz="1100" dirty="0">
              <a:effectLst/>
              <a:latin typeface="+mn-ea"/>
              <a:cs typeface="宋体"/>
            </a:endParaRPr>
          </a:p>
          <a:p>
            <a:pPr>
              <a:lnSpc>
                <a:spcPts val="2000"/>
              </a:lnSpc>
              <a:spcAft>
                <a:spcPts val="0"/>
              </a:spcAft>
            </a:pPr>
            <a:r>
              <a:rPr lang="en-US" altLang="zh-CN" sz="1100" dirty="0" smtClean="0">
                <a:effectLst/>
                <a:latin typeface="+mn-ea"/>
                <a:cs typeface="宋体"/>
              </a:rPr>
              <a:t>   </a:t>
            </a:r>
            <a:r>
              <a:rPr lang="zh-CN" sz="1100" dirty="0" smtClean="0">
                <a:effectLst/>
                <a:latin typeface="+mn-ea"/>
                <a:cs typeface="宋体"/>
              </a:rPr>
              <a:t>且</a:t>
            </a:r>
            <a:r>
              <a:rPr lang="zh-CN" sz="1100" dirty="0">
                <a:solidFill>
                  <a:srgbClr val="000000"/>
                </a:solidFill>
                <a:effectLst/>
                <a:latin typeface="+mn-ea"/>
                <a:cs typeface="Times New Roman"/>
              </a:rPr>
              <a:t>参与天数</a:t>
            </a:r>
            <a:r>
              <a:rPr lang="zh-CN" sz="1100" dirty="0" smtClean="0">
                <a:solidFill>
                  <a:srgbClr val="000000"/>
                </a:solidFill>
                <a:effectLst/>
                <a:latin typeface="+mn-ea"/>
                <a:cs typeface="Times New Roman"/>
              </a:rPr>
              <a:t>高于</a:t>
            </a:r>
            <a:r>
              <a:rPr lang="zh-CN" altLang="en-US" sz="1100" dirty="0" smtClean="0">
                <a:solidFill>
                  <a:srgbClr val="000000"/>
                </a:solidFill>
                <a:effectLst/>
                <a:latin typeface="+mn-ea"/>
                <a:cs typeface="Times New Roman"/>
              </a:rPr>
              <a:t>国际</a:t>
            </a:r>
            <a:r>
              <a:rPr lang="zh-CN" sz="1100" dirty="0" smtClean="0">
                <a:solidFill>
                  <a:srgbClr val="000000"/>
                </a:solidFill>
                <a:effectLst/>
                <a:latin typeface="+mn-ea"/>
                <a:cs typeface="Times New Roman"/>
              </a:rPr>
              <a:t>平均值</a:t>
            </a:r>
            <a:endParaRPr lang="zh-CN" sz="1100" dirty="0">
              <a:effectLst/>
              <a:latin typeface="+mn-ea"/>
              <a:cs typeface="宋体"/>
            </a:endParaRPr>
          </a:p>
          <a:p>
            <a:pPr algn="just">
              <a:lnSpc>
                <a:spcPts val="2000"/>
              </a:lnSpc>
              <a:spcAft>
                <a:spcPts val="0"/>
              </a:spcAft>
            </a:pPr>
            <a:r>
              <a:rPr lang="en-US" sz="1400" b="1" dirty="0">
                <a:effectLst/>
                <a:latin typeface="宋体"/>
                <a:cs typeface="宋体"/>
              </a:rPr>
              <a:t> </a:t>
            </a:r>
            <a:endParaRPr lang="zh-CN" sz="1400" b="1" dirty="0">
              <a:effectLst/>
              <a:latin typeface="宋体"/>
              <a:cs typeface="宋体"/>
            </a:endParaRPr>
          </a:p>
        </p:txBody>
      </p:sp>
      <p:sp>
        <p:nvSpPr>
          <p:cNvPr id="17" name="TextBox 6"/>
          <p:cNvSpPr txBox="1"/>
          <p:nvPr/>
        </p:nvSpPr>
        <p:spPr>
          <a:xfrm>
            <a:off x="6746439" y="2224064"/>
            <a:ext cx="2721471" cy="8718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oAutofit/>
          </a:bodyPr>
          <a:lstStyle/>
          <a:p>
            <a:pPr indent="254000">
              <a:lnSpc>
                <a:spcPts val="2000"/>
              </a:lnSpc>
              <a:spcAft>
                <a:spcPts val="0"/>
              </a:spcAft>
            </a:pPr>
            <a:r>
              <a:rPr lang="en-US" altLang="zh-CN" sz="1100" dirty="0" smtClean="0">
                <a:solidFill>
                  <a:srgbClr val="000000"/>
                </a:solidFill>
                <a:effectLst/>
                <a:latin typeface="+mn-ea"/>
                <a:cs typeface="Times New Roman"/>
              </a:rPr>
              <a:t>    </a:t>
            </a:r>
            <a:r>
              <a:rPr lang="zh-CN" sz="1100" dirty="0" smtClean="0">
                <a:solidFill>
                  <a:srgbClr val="000000"/>
                </a:solidFill>
                <a:effectLst/>
                <a:latin typeface="+mn-ea"/>
                <a:cs typeface="Times New Roman"/>
              </a:rPr>
              <a:t>参与度</a:t>
            </a:r>
            <a:r>
              <a:rPr lang="zh-CN" sz="1100" dirty="0">
                <a:solidFill>
                  <a:srgbClr val="000000"/>
                </a:solidFill>
                <a:effectLst/>
                <a:latin typeface="+mn-ea"/>
                <a:cs typeface="Times New Roman"/>
              </a:rPr>
              <a:t>高、强度大</a:t>
            </a:r>
            <a:endParaRPr lang="zh-CN" sz="1100" dirty="0">
              <a:effectLst/>
              <a:latin typeface="+mn-ea"/>
              <a:cs typeface="宋体"/>
            </a:endParaRPr>
          </a:p>
          <a:p>
            <a:pPr>
              <a:lnSpc>
                <a:spcPts val="2000"/>
              </a:lnSpc>
              <a:spcAft>
                <a:spcPts val="0"/>
              </a:spcAft>
            </a:pPr>
            <a:r>
              <a:rPr lang="en-US" altLang="zh-CN" sz="1100" dirty="0" smtClean="0">
                <a:solidFill>
                  <a:srgbClr val="000000"/>
                </a:solidFill>
                <a:effectLst/>
                <a:latin typeface="+mn-ea"/>
                <a:cs typeface="Times New Roman"/>
              </a:rPr>
              <a:t>     </a:t>
            </a:r>
            <a:r>
              <a:rPr lang="zh-CN" sz="1100" dirty="0" smtClean="0">
                <a:solidFill>
                  <a:srgbClr val="000000"/>
                </a:solidFill>
                <a:effectLst/>
                <a:latin typeface="+mn-ea"/>
                <a:cs typeface="Times New Roman"/>
              </a:rPr>
              <a:t>参与</a:t>
            </a:r>
            <a:r>
              <a:rPr lang="zh-CN" sz="1100" dirty="0">
                <a:solidFill>
                  <a:srgbClr val="000000"/>
                </a:solidFill>
                <a:effectLst/>
                <a:latin typeface="+mn-ea"/>
                <a:cs typeface="Times New Roman"/>
              </a:rPr>
              <a:t>比例</a:t>
            </a:r>
            <a:r>
              <a:rPr lang="zh-CN" sz="1100" dirty="0" smtClean="0">
                <a:solidFill>
                  <a:srgbClr val="000000"/>
                </a:solidFill>
                <a:effectLst/>
                <a:latin typeface="+mn-ea"/>
                <a:cs typeface="Times New Roman"/>
              </a:rPr>
              <a:t>高于</a:t>
            </a:r>
            <a:r>
              <a:rPr lang="zh-CN" altLang="en-US" sz="1100" dirty="0" smtClean="0">
                <a:solidFill>
                  <a:srgbClr val="000000"/>
                </a:solidFill>
                <a:effectLst/>
                <a:latin typeface="+mn-ea"/>
                <a:cs typeface="Times New Roman"/>
              </a:rPr>
              <a:t>国际</a:t>
            </a:r>
            <a:r>
              <a:rPr lang="zh-CN" sz="1100" dirty="0" smtClean="0">
                <a:solidFill>
                  <a:srgbClr val="000000"/>
                </a:solidFill>
                <a:effectLst/>
                <a:latin typeface="+mn-ea"/>
                <a:cs typeface="Times New Roman"/>
              </a:rPr>
              <a:t>平均值</a:t>
            </a:r>
            <a:endParaRPr lang="zh-CN" sz="1100" dirty="0">
              <a:effectLst/>
              <a:latin typeface="+mn-ea"/>
              <a:cs typeface="宋体"/>
            </a:endParaRPr>
          </a:p>
          <a:p>
            <a:pPr>
              <a:lnSpc>
                <a:spcPts val="2000"/>
              </a:lnSpc>
              <a:spcAft>
                <a:spcPts val="0"/>
              </a:spcAft>
            </a:pPr>
            <a:r>
              <a:rPr lang="en-US" altLang="zh-CN" sz="1100" dirty="0" smtClean="0">
                <a:effectLst/>
                <a:latin typeface="+mn-ea"/>
                <a:cs typeface="宋体"/>
              </a:rPr>
              <a:t>     </a:t>
            </a:r>
            <a:r>
              <a:rPr lang="zh-CN" sz="1100" dirty="0" smtClean="0">
                <a:effectLst/>
                <a:latin typeface="+mn-ea"/>
                <a:cs typeface="宋体"/>
              </a:rPr>
              <a:t>且</a:t>
            </a:r>
            <a:r>
              <a:rPr lang="zh-CN" sz="1100" dirty="0">
                <a:solidFill>
                  <a:srgbClr val="000000"/>
                </a:solidFill>
                <a:effectLst/>
                <a:latin typeface="+mn-ea"/>
                <a:cs typeface="Times New Roman"/>
              </a:rPr>
              <a:t>参与天数</a:t>
            </a:r>
            <a:r>
              <a:rPr lang="zh-CN" sz="1100" dirty="0" smtClean="0">
                <a:solidFill>
                  <a:srgbClr val="000000"/>
                </a:solidFill>
                <a:effectLst/>
                <a:latin typeface="+mn-ea"/>
                <a:cs typeface="Times New Roman"/>
              </a:rPr>
              <a:t>高于</a:t>
            </a:r>
            <a:r>
              <a:rPr lang="zh-CN" altLang="en-US" sz="1100" dirty="0" smtClean="0">
                <a:solidFill>
                  <a:srgbClr val="000000"/>
                </a:solidFill>
                <a:effectLst/>
                <a:latin typeface="+mn-ea"/>
                <a:cs typeface="Times New Roman"/>
              </a:rPr>
              <a:t>国际</a:t>
            </a:r>
            <a:r>
              <a:rPr lang="zh-CN" sz="1100" dirty="0" smtClean="0">
                <a:solidFill>
                  <a:srgbClr val="000000"/>
                </a:solidFill>
                <a:effectLst/>
                <a:latin typeface="+mn-ea"/>
                <a:cs typeface="Times New Roman"/>
              </a:rPr>
              <a:t>平均值</a:t>
            </a:r>
            <a:endParaRPr lang="zh-CN" sz="1100" dirty="0">
              <a:effectLst/>
              <a:latin typeface="+mn-ea"/>
              <a:cs typeface="宋体"/>
            </a:endParaRPr>
          </a:p>
          <a:p>
            <a:pPr>
              <a:lnSpc>
                <a:spcPts val="2000"/>
              </a:lnSpc>
              <a:spcAft>
                <a:spcPts val="0"/>
              </a:spcAft>
            </a:pPr>
            <a:r>
              <a:rPr lang="en-US" sz="1400" b="1" dirty="0">
                <a:effectLst/>
                <a:latin typeface="宋体"/>
                <a:cs typeface="宋体"/>
              </a:rPr>
              <a:t> </a:t>
            </a:r>
            <a:endParaRPr lang="zh-CN" sz="1400" b="1" dirty="0">
              <a:effectLst/>
              <a:latin typeface="宋体"/>
              <a:cs typeface="宋体"/>
            </a:endParaRPr>
          </a:p>
        </p:txBody>
      </p:sp>
      <p:sp>
        <p:nvSpPr>
          <p:cNvPr id="18" name="TextBox 6"/>
          <p:cNvSpPr txBox="1"/>
          <p:nvPr/>
        </p:nvSpPr>
        <p:spPr>
          <a:xfrm>
            <a:off x="901495" y="5877272"/>
            <a:ext cx="2796701" cy="87189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indent="254000">
              <a:lnSpc>
                <a:spcPts val="2000"/>
              </a:lnSpc>
              <a:spcAft>
                <a:spcPts val="0"/>
              </a:spcAft>
            </a:pPr>
            <a:r>
              <a:rPr lang="en-US" altLang="zh-CN" dirty="0" smtClean="0">
                <a:solidFill>
                  <a:srgbClr val="000000"/>
                </a:solidFill>
                <a:effectLst/>
                <a:latin typeface="+mn-ea"/>
                <a:cs typeface="Times New Roman"/>
              </a:rPr>
              <a:t>  </a:t>
            </a:r>
            <a:r>
              <a:rPr lang="zh-CN" dirty="0" smtClean="0">
                <a:solidFill>
                  <a:srgbClr val="000000"/>
                </a:solidFill>
                <a:effectLst/>
                <a:latin typeface="+mn-ea"/>
                <a:cs typeface="Times New Roman"/>
              </a:rPr>
              <a:t>参与度</a:t>
            </a:r>
            <a:r>
              <a:rPr lang="zh-CN" dirty="0">
                <a:solidFill>
                  <a:srgbClr val="000000"/>
                </a:solidFill>
                <a:effectLst/>
                <a:latin typeface="+mn-ea"/>
                <a:cs typeface="Times New Roman"/>
              </a:rPr>
              <a:t>低、强度小</a:t>
            </a:r>
            <a:endParaRPr lang="zh-CN" dirty="0">
              <a:effectLst/>
              <a:latin typeface="+mn-ea"/>
              <a:cs typeface="宋体"/>
            </a:endParaRPr>
          </a:p>
          <a:p>
            <a:pPr>
              <a:lnSpc>
                <a:spcPts val="2000"/>
              </a:lnSpc>
              <a:spcAft>
                <a:spcPts val="0"/>
              </a:spcAft>
            </a:pPr>
            <a:r>
              <a:rPr lang="en-US" altLang="zh-CN" dirty="0" smtClean="0">
                <a:solidFill>
                  <a:srgbClr val="000000"/>
                </a:solidFill>
                <a:effectLst/>
                <a:latin typeface="+mn-ea"/>
                <a:cs typeface="Times New Roman"/>
              </a:rPr>
              <a:t>    </a:t>
            </a:r>
            <a:r>
              <a:rPr lang="zh-CN" dirty="0" smtClean="0">
                <a:solidFill>
                  <a:srgbClr val="000000"/>
                </a:solidFill>
                <a:effectLst/>
                <a:latin typeface="+mn-ea"/>
                <a:cs typeface="Times New Roman"/>
              </a:rPr>
              <a:t>参与</a:t>
            </a:r>
            <a:r>
              <a:rPr lang="zh-CN" dirty="0">
                <a:solidFill>
                  <a:srgbClr val="000000"/>
                </a:solidFill>
                <a:effectLst/>
                <a:latin typeface="+mn-ea"/>
                <a:cs typeface="Times New Roman"/>
              </a:rPr>
              <a:t>比例</a:t>
            </a:r>
            <a:r>
              <a:rPr lang="zh-CN" dirty="0" smtClean="0">
                <a:solidFill>
                  <a:srgbClr val="000000"/>
                </a:solidFill>
                <a:effectLst/>
                <a:latin typeface="+mn-ea"/>
                <a:cs typeface="Times New Roman"/>
              </a:rPr>
              <a:t>低于</a:t>
            </a:r>
            <a:r>
              <a:rPr lang="zh-CN" altLang="en-US" dirty="0" smtClean="0">
                <a:solidFill>
                  <a:srgbClr val="000000"/>
                </a:solidFill>
                <a:effectLst/>
                <a:latin typeface="+mn-ea"/>
                <a:cs typeface="Times New Roman"/>
              </a:rPr>
              <a:t>国际</a:t>
            </a:r>
            <a:r>
              <a:rPr lang="zh-CN" dirty="0" smtClean="0">
                <a:solidFill>
                  <a:srgbClr val="000000"/>
                </a:solidFill>
                <a:effectLst/>
                <a:latin typeface="+mn-ea"/>
                <a:cs typeface="Times New Roman"/>
              </a:rPr>
              <a:t>平均值</a:t>
            </a:r>
            <a:endParaRPr lang="zh-CN" dirty="0">
              <a:effectLst/>
              <a:latin typeface="+mn-ea"/>
              <a:cs typeface="宋体"/>
            </a:endParaRPr>
          </a:p>
          <a:p>
            <a:pPr>
              <a:lnSpc>
                <a:spcPts val="2000"/>
              </a:lnSpc>
              <a:spcAft>
                <a:spcPts val="0"/>
              </a:spcAft>
            </a:pPr>
            <a:r>
              <a:rPr lang="en-US" altLang="zh-CN" dirty="0" smtClean="0">
                <a:effectLst/>
                <a:latin typeface="+mn-ea"/>
                <a:cs typeface="宋体"/>
              </a:rPr>
              <a:t>    </a:t>
            </a:r>
            <a:r>
              <a:rPr lang="zh-CN" dirty="0" smtClean="0">
                <a:effectLst/>
                <a:latin typeface="+mn-ea"/>
                <a:cs typeface="宋体"/>
              </a:rPr>
              <a:t>且</a:t>
            </a:r>
            <a:r>
              <a:rPr lang="zh-CN" dirty="0">
                <a:solidFill>
                  <a:srgbClr val="000000"/>
                </a:solidFill>
                <a:effectLst/>
                <a:latin typeface="+mn-ea"/>
                <a:cs typeface="Times New Roman"/>
              </a:rPr>
              <a:t>参与天数</a:t>
            </a:r>
            <a:r>
              <a:rPr lang="zh-CN" dirty="0" smtClean="0">
                <a:solidFill>
                  <a:srgbClr val="000000"/>
                </a:solidFill>
                <a:effectLst/>
                <a:latin typeface="+mn-ea"/>
                <a:cs typeface="Times New Roman"/>
              </a:rPr>
              <a:t>低于</a:t>
            </a:r>
            <a:r>
              <a:rPr lang="zh-CN" altLang="en-US" dirty="0" smtClean="0">
                <a:solidFill>
                  <a:srgbClr val="000000"/>
                </a:solidFill>
                <a:effectLst/>
                <a:latin typeface="+mn-ea"/>
                <a:cs typeface="Times New Roman"/>
              </a:rPr>
              <a:t>国际</a:t>
            </a:r>
            <a:r>
              <a:rPr lang="zh-CN" dirty="0" smtClean="0">
                <a:solidFill>
                  <a:srgbClr val="000000"/>
                </a:solidFill>
                <a:effectLst/>
                <a:latin typeface="+mn-ea"/>
                <a:cs typeface="Times New Roman"/>
              </a:rPr>
              <a:t>平均值</a:t>
            </a:r>
            <a:endParaRPr lang="zh-CN" dirty="0">
              <a:effectLst/>
              <a:latin typeface="+mn-ea"/>
              <a:cs typeface="宋体"/>
            </a:endParaRPr>
          </a:p>
          <a:p>
            <a:pPr>
              <a:lnSpc>
                <a:spcPts val="2000"/>
              </a:lnSpc>
              <a:spcAft>
                <a:spcPts val="0"/>
              </a:spcAft>
            </a:pPr>
            <a:r>
              <a:rPr lang="en-US" dirty="0">
                <a:effectLst/>
                <a:latin typeface="+mn-ea"/>
                <a:cs typeface="宋体"/>
              </a:rPr>
              <a:t> </a:t>
            </a:r>
            <a:endParaRPr lang="zh-CN" dirty="0">
              <a:effectLst/>
              <a:latin typeface="+mn-ea"/>
              <a:cs typeface="宋体"/>
            </a:endParaRPr>
          </a:p>
        </p:txBody>
      </p:sp>
      <p:sp>
        <p:nvSpPr>
          <p:cNvPr id="19" name="TextBox 6"/>
          <p:cNvSpPr txBox="1"/>
          <p:nvPr/>
        </p:nvSpPr>
        <p:spPr>
          <a:xfrm>
            <a:off x="6804279" y="5877272"/>
            <a:ext cx="2520249" cy="87189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indent="254000">
              <a:lnSpc>
                <a:spcPts val="2000"/>
              </a:lnSpc>
              <a:spcAft>
                <a:spcPts val="0"/>
              </a:spcAft>
            </a:pPr>
            <a:r>
              <a:rPr lang="en-US" altLang="zh-CN" dirty="0" smtClean="0">
                <a:solidFill>
                  <a:srgbClr val="000000"/>
                </a:solidFill>
                <a:effectLst/>
                <a:ea typeface="宋体"/>
                <a:cs typeface="Times New Roman"/>
              </a:rPr>
              <a:t> </a:t>
            </a:r>
            <a:r>
              <a:rPr lang="zh-CN" dirty="0" smtClean="0">
                <a:solidFill>
                  <a:srgbClr val="000000"/>
                </a:solidFill>
                <a:effectLst/>
                <a:ea typeface="宋体"/>
                <a:cs typeface="Times New Roman"/>
              </a:rPr>
              <a:t>参与度</a:t>
            </a:r>
            <a:r>
              <a:rPr lang="zh-CN" dirty="0">
                <a:solidFill>
                  <a:srgbClr val="000000"/>
                </a:solidFill>
                <a:effectLst/>
                <a:ea typeface="宋体"/>
                <a:cs typeface="Times New Roman"/>
              </a:rPr>
              <a:t>高、强度小</a:t>
            </a:r>
            <a:endParaRPr lang="zh-CN" dirty="0">
              <a:effectLst/>
              <a:latin typeface="宋体"/>
              <a:cs typeface="宋体"/>
            </a:endParaRPr>
          </a:p>
          <a:p>
            <a:pPr>
              <a:lnSpc>
                <a:spcPts val="2000"/>
              </a:lnSpc>
              <a:spcAft>
                <a:spcPts val="0"/>
              </a:spcAft>
            </a:pPr>
            <a:r>
              <a:rPr lang="en-US" altLang="zh-CN" dirty="0" smtClean="0">
                <a:solidFill>
                  <a:srgbClr val="000000"/>
                </a:solidFill>
                <a:effectLst/>
                <a:ea typeface="宋体"/>
                <a:cs typeface="Times New Roman"/>
              </a:rPr>
              <a:t>    </a:t>
            </a:r>
            <a:r>
              <a:rPr lang="zh-CN" dirty="0" smtClean="0">
                <a:solidFill>
                  <a:srgbClr val="000000"/>
                </a:solidFill>
                <a:effectLst/>
                <a:ea typeface="宋体"/>
                <a:cs typeface="Times New Roman"/>
              </a:rPr>
              <a:t>参与</a:t>
            </a:r>
            <a:r>
              <a:rPr lang="zh-CN" dirty="0">
                <a:solidFill>
                  <a:srgbClr val="000000"/>
                </a:solidFill>
                <a:effectLst/>
                <a:ea typeface="宋体"/>
                <a:cs typeface="Times New Roman"/>
              </a:rPr>
              <a:t>比例</a:t>
            </a:r>
            <a:r>
              <a:rPr lang="zh-CN" dirty="0" smtClean="0">
                <a:solidFill>
                  <a:srgbClr val="000000"/>
                </a:solidFill>
                <a:effectLst/>
                <a:ea typeface="宋体"/>
                <a:cs typeface="Times New Roman"/>
              </a:rPr>
              <a:t>高于</a:t>
            </a:r>
            <a:r>
              <a:rPr lang="zh-CN" altLang="en-US" dirty="0" smtClean="0">
                <a:solidFill>
                  <a:srgbClr val="000000"/>
                </a:solidFill>
                <a:effectLst/>
                <a:ea typeface="宋体"/>
                <a:cs typeface="Times New Roman"/>
              </a:rPr>
              <a:t>国际</a:t>
            </a:r>
            <a:r>
              <a:rPr lang="zh-CN" dirty="0" smtClean="0">
                <a:solidFill>
                  <a:srgbClr val="000000"/>
                </a:solidFill>
                <a:effectLst/>
                <a:ea typeface="宋体"/>
                <a:cs typeface="Times New Roman"/>
              </a:rPr>
              <a:t>平均值</a:t>
            </a:r>
            <a:endParaRPr lang="zh-CN" dirty="0">
              <a:effectLst/>
              <a:latin typeface="宋体"/>
              <a:cs typeface="宋体"/>
            </a:endParaRPr>
          </a:p>
          <a:p>
            <a:pPr>
              <a:lnSpc>
                <a:spcPts val="2000"/>
              </a:lnSpc>
              <a:spcAft>
                <a:spcPts val="0"/>
              </a:spcAft>
            </a:pPr>
            <a:r>
              <a:rPr lang="zh-CN" dirty="0">
                <a:effectLst/>
                <a:latin typeface="宋体"/>
                <a:cs typeface="宋体"/>
              </a:rPr>
              <a:t>且</a:t>
            </a:r>
            <a:r>
              <a:rPr lang="zh-CN" dirty="0">
                <a:solidFill>
                  <a:srgbClr val="000000"/>
                </a:solidFill>
                <a:effectLst/>
                <a:ea typeface="宋体"/>
                <a:cs typeface="Times New Roman"/>
              </a:rPr>
              <a:t>参与天数</a:t>
            </a:r>
            <a:r>
              <a:rPr lang="zh-CN" dirty="0" smtClean="0">
                <a:solidFill>
                  <a:srgbClr val="000000"/>
                </a:solidFill>
                <a:effectLst/>
                <a:ea typeface="宋体"/>
                <a:cs typeface="Times New Roman"/>
              </a:rPr>
              <a:t>低于</a:t>
            </a:r>
            <a:r>
              <a:rPr lang="zh-CN" altLang="en-US" dirty="0" smtClean="0">
                <a:solidFill>
                  <a:srgbClr val="000000"/>
                </a:solidFill>
                <a:effectLst/>
                <a:ea typeface="宋体"/>
                <a:cs typeface="Times New Roman"/>
              </a:rPr>
              <a:t>国际</a:t>
            </a:r>
            <a:r>
              <a:rPr lang="zh-CN" dirty="0" smtClean="0">
                <a:solidFill>
                  <a:srgbClr val="000000"/>
                </a:solidFill>
                <a:effectLst/>
                <a:ea typeface="宋体"/>
                <a:cs typeface="Times New Roman"/>
              </a:rPr>
              <a:t>平均值</a:t>
            </a:r>
            <a:endParaRPr lang="zh-CN" dirty="0">
              <a:effectLst/>
              <a:latin typeface="宋体"/>
              <a:cs typeface="宋体"/>
            </a:endParaRPr>
          </a:p>
          <a:p>
            <a:pPr>
              <a:spcAft>
                <a:spcPts val="0"/>
              </a:spcAft>
            </a:pPr>
            <a:r>
              <a:rPr lang="en-US" dirty="0">
                <a:effectLst/>
                <a:latin typeface="宋体"/>
                <a:cs typeface="宋体"/>
              </a:rPr>
              <a:t> </a:t>
            </a:r>
            <a:endParaRPr lang="zh-CN" dirty="0">
              <a:effectLst/>
              <a:latin typeface="宋体"/>
              <a:cs typeface="宋体"/>
            </a:endParaRPr>
          </a:p>
        </p:txBody>
      </p:sp>
      <p:sp>
        <p:nvSpPr>
          <p:cNvPr id="20" name="TextBox 7"/>
          <p:cNvSpPr txBox="1"/>
          <p:nvPr/>
        </p:nvSpPr>
        <p:spPr>
          <a:xfrm>
            <a:off x="584841" y="6313221"/>
            <a:ext cx="485485" cy="123109"/>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1" dirty="0"/>
              <a:t>%</a:t>
            </a:r>
            <a:endParaRPr lang="zh-CN" altLang="en-US" sz="1100" b="1" dirty="0"/>
          </a:p>
        </p:txBody>
      </p:sp>
    </p:spTree>
    <p:extLst>
      <p:ext uri="{BB962C8B-B14F-4D97-AF65-F5344CB8AC3E}">
        <p14:creationId xmlns:p14="http://schemas.microsoft.com/office/powerpoint/2010/main" xmlns="" val="180619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936104" y="-22528"/>
            <a:ext cx="10080104" cy="787232"/>
            <a:chOff x="-892956" y="-22528"/>
            <a:chExt cx="8921340" cy="787232"/>
          </a:xfrm>
        </p:grpSpPr>
        <p:sp>
          <p:nvSpPr>
            <p:cNvPr id="6" name="평행 사변형 11"/>
            <p:cNvSpPr/>
            <p:nvPr/>
          </p:nvSpPr>
          <p:spPr>
            <a:xfrm>
              <a:off x="-540568" y="0"/>
              <a:ext cx="8568952"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7" name="평행 사변형 12"/>
            <p:cNvSpPr/>
            <p:nvPr/>
          </p:nvSpPr>
          <p:spPr>
            <a:xfrm>
              <a:off x="-892956" y="-22528"/>
              <a:ext cx="1359768" cy="787232"/>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grpSp>
      <p:sp>
        <p:nvSpPr>
          <p:cNvPr id="9" name="제목 31"/>
          <p:cNvSpPr txBox="1">
            <a:spLocks/>
          </p:cNvSpPr>
          <p:nvPr/>
        </p:nvSpPr>
        <p:spPr>
          <a:xfrm>
            <a:off x="467545" y="29144"/>
            <a:ext cx="8510098"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en-US" sz="3200" dirty="0">
                <a:latin typeface="黑体" panose="02010609060101010101" pitchFamily="49" charset="-122"/>
                <a:ea typeface="黑体" panose="02010609060101010101" pitchFamily="49" charset="-122"/>
              </a:rPr>
              <a:t>七</a:t>
            </a:r>
            <a:r>
              <a:rPr lang="zh-CN" altLang="en-US" sz="3200" dirty="0" smtClean="0">
                <a:latin typeface="黑体" panose="02010609060101010101" pitchFamily="49" charset="-122"/>
                <a:ea typeface="黑体" panose="02010609060101010101" pitchFamily="49" charset="-122"/>
              </a:rPr>
              <a:t>、校长领导力状况：重视课程与教学工作</a:t>
            </a:r>
            <a:endParaRPr lang="ko-KR" altLang="en-US" sz="3200" dirty="0">
              <a:solidFill>
                <a:srgbClr val="FFC000"/>
              </a:solidFill>
              <a:latin typeface="黑体" panose="02010609060101010101" pitchFamily="49" charset="-122"/>
              <a:cs typeface="Arial" pitchFamily="34" charset="0"/>
            </a:endParaRPr>
          </a:p>
        </p:txBody>
      </p:sp>
      <p:graphicFrame>
        <p:nvGraphicFramePr>
          <p:cNvPr id="23" name="图表 22"/>
          <p:cNvGraphicFramePr>
            <a:graphicFrameLocks/>
          </p:cNvGraphicFramePr>
          <p:nvPr>
            <p:extLst>
              <p:ext uri="{D42A27DB-BD31-4B8C-83A1-F6EECF244321}">
                <p14:modId xmlns:p14="http://schemas.microsoft.com/office/powerpoint/2010/main" xmlns="" val="2990040405"/>
              </p:ext>
            </p:extLst>
          </p:nvPr>
        </p:nvGraphicFramePr>
        <p:xfrm>
          <a:off x="611560" y="764704"/>
          <a:ext cx="8107567" cy="6453336"/>
        </p:xfrm>
        <a:graphic>
          <a:graphicData uri="http://schemas.openxmlformats.org/drawingml/2006/chart">
            <c:chart xmlns:c="http://schemas.openxmlformats.org/drawingml/2006/chart" xmlns:r="http://schemas.openxmlformats.org/officeDocument/2006/relationships" r:id="rId2"/>
          </a:graphicData>
        </a:graphic>
      </p:graphicFrame>
      <p:sp>
        <p:nvSpPr>
          <p:cNvPr id="25" name="矩形 24"/>
          <p:cNvSpPr/>
          <p:nvPr/>
        </p:nvSpPr>
        <p:spPr>
          <a:xfrm>
            <a:off x="1979712" y="909536"/>
            <a:ext cx="6120680" cy="461665"/>
          </a:xfrm>
          <a:prstGeom prst="rect">
            <a:avLst/>
          </a:prstGeom>
        </p:spPr>
        <p:txBody>
          <a:bodyPr wrap="square">
            <a:spAutoFit/>
          </a:bodyPr>
          <a:lstStyle/>
          <a:p>
            <a:r>
              <a:rPr lang="zh-CN" altLang="en-US" sz="2400" b="1" dirty="0" smtClean="0">
                <a:latin typeface="微软雅黑" pitchFamily="34" charset="-122"/>
                <a:ea typeface="微软雅黑" pitchFamily="34" charset="-122"/>
              </a:rPr>
              <a:t>初中校长平均一个学年中的工作时间分布</a:t>
            </a:r>
            <a:endParaRPr lang="zh-CN" altLang="en-US" sz="2400" b="1" dirty="0">
              <a:latin typeface="微软雅黑" pitchFamily="34" charset="-122"/>
              <a:ea typeface="微软雅黑" pitchFamily="34" charset="-122"/>
            </a:endParaRPr>
          </a:p>
        </p:txBody>
      </p:sp>
      <p:graphicFrame>
        <p:nvGraphicFramePr>
          <p:cNvPr id="10" name="图表 9"/>
          <p:cNvGraphicFramePr>
            <a:graphicFrameLocks/>
          </p:cNvGraphicFramePr>
          <p:nvPr>
            <p:extLst>
              <p:ext uri="{D42A27DB-BD31-4B8C-83A1-F6EECF244321}">
                <p14:modId xmlns:p14="http://schemas.microsoft.com/office/powerpoint/2010/main" xmlns="" val="2225134463"/>
              </p:ext>
            </p:extLst>
          </p:nvPr>
        </p:nvGraphicFramePr>
        <p:xfrm>
          <a:off x="570734" y="1419848"/>
          <a:ext cx="8208912" cy="54600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图表 15"/>
          <p:cNvGraphicFramePr>
            <a:graphicFrameLocks/>
          </p:cNvGraphicFramePr>
          <p:nvPr>
            <p:extLst>
              <p:ext uri="{D42A27DB-BD31-4B8C-83A1-F6EECF244321}">
                <p14:modId xmlns:p14="http://schemas.microsoft.com/office/powerpoint/2010/main" xmlns="" val="3946836348"/>
              </p:ext>
            </p:extLst>
          </p:nvPr>
        </p:nvGraphicFramePr>
        <p:xfrm>
          <a:off x="2843808" y="2564904"/>
          <a:ext cx="5904655" cy="387972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xmlns="" val="328056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fade">
                                      <p:cBhvr>
                                        <p:cTn id="7" dur="500"/>
                                        <p:tgtEl>
                                          <p:spTgt spid="10">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chart seriesIdx="0" categoryIdx="0" bldStep="ptInCategory"/>
                                            </p:graphicEl>
                                          </p:spTgt>
                                        </p:tgtEl>
                                        <p:attrNameLst>
                                          <p:attrName>style.visibility</p:attrName>
                                        </p:attrNameLst>
                                      </p:cBhvr>
                                      <p:to>
                                        <p:strVal val="visible"/>
                                      </p:to>
                                    </p:set>
                                    <p:animEffect transition="in" filter="fade">
                                      <p:cBhvr>
                                        <p:cTn id="12" dur="500"/>
                                        <p:tgtEl>
                                          <p:spTgt spid="10">
                                            <p:graphicEl>
                                              <a:chart seriesIdx="0" categoryIdx="0" bldStep="ptInCategory"/>
                                            </p:graphic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graphicEl>
                                              <a:chart seriesIdx="0" categoryIdx="1" bldStep="ptInCategory"/>
                                            </p:graphicEl>
                                          </p:spTgt>
                                        </p:tgtEl>
                                        <p:attrNameLst>
                                          <p:attrName>style.visibility</p:attrName>
                                        </p:attrNameLst>
                                      </p:cBhvr>
                                      <p:to>
                                        <p:strVal val="visible"/>
                                      </p:to>
                                    </p:set>
                                    <p:animEffect transition="in" filter="fade">
                                      <p:cBhvr>
                                        <p:cTn id="16" dur="500"/>
                                        <p:tgtEl>
                                          <p:spTgt spid="10">
                                            <p:graphicEl>
                                              <a:chart seriesIdx="0" categoryIdx="1" bldStep="ptInCategory"/>
                                            </p:graphic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0">
                                            <p:graphicEl>
                                              <a:chart seriesIdx="0" categoryIdx="2" bldStep="ptInCategory"/>
                                            </p:graphicEl>
                                          </p:spTgt>
                                        </p:tgtEl>
                                        <p:attrNameLst>
                                          <p:attrName>style.visibility</p:attrName>
                                        </p:attrNameLst>
                                      </p:cBhvr>
                                      <p:to>
                                        <p:strVal val="visible"/>
                                      </p:to>
                                    </p:set>
                                    <p:animEffect transition="in" filter="fade">
                                      <p:cBhvr>
                                        <p:cTn id="20" dur="500"/>
                                        <p:tgtEl>
                                          <p:spTgt spid="10">
                                            <p:graphicEl>
                                              <a:chart seriesIdx="0" categoryIdx="2" bldStep="ptInCategory"/>
                                            </p:graphic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0">
                                            <p:graphicEl>
                                              <a:chart seriesIdx="0" categoryIdx="3" bldStep="ptInCategory"/>
                                            </p:graphicEl>
                                          </p:spTgt>
                                        </p:tgtEl>
                                        <p:attrNameLst>
                                          <p:attrName>style.visibility</p:attrName>
                                        </p:attrNameLst>
                                      </p:cBhvr>
                                      <p:to>
                                        <p:strVal val="visible"/>
                                      </p:to>
                                    </p:set>
                                    <p:animEffect transition="in" filter="fade">
                                      <p:cBhvr>
                                        <p:cTn id="24" dur="500"/>
                                        <p:tgtEl>
                                          <p:spTgt spid="10">
                                            <p:graphicEl>
                                              <a:chart seriesIdx="0" categoryIdx="3" bldStep="ptInCategory"/>
                                            </p:graphic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0">
                                            <p:graphicEl>
                                              <a:chart seriesIdx="0" categoryIdx="4" bldStep="ptInCategory"/>
                                            </p:graphicEl>
                                          </p:spTgt>
                                        </p:tgtEl>
                                        <p:attrNameLst>
                                          <p:attrName>style.visibility</p:attrName>
                                        </p:attrNameLst>
                                      </p:cBhvr>
                                      <p:to>
                                        <p:strVal val="visible"/>
                                      </p:to>
                                    </p:set>
                                    <p:animEffect transition="in" filter="fade">
                                      <p:cBhvr>
                                        <p:cTn id="28" dur="500"/>
                                        <p:tgtEl>
                                          <p:spTgt spid="10">
                                            <p:graphicEl>
                                              <a:chart seriesIdx="0" categoryIdx="4" bldStep="ptInCategory"/>
                                            </p:graphicEl>
                                          </p:spTgt>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0">
                                            <p:graphicEl>
                                              <a:chart seriesIdx="0" categoryIdx="5" bldStep="ptInCategory"/>
                                            </p:graphicEl>
                                          </p:spTgt>
                                        </p:tgtEl>
                                        <p:attrNameLst>
                                          <p:attrName>style.visibility</p:attrName>
                                        </p:attrNameLst>
                                      </p:cBhvr>
                                      <p:to>
                                        <p:strVal val="visible"/>
                                      </p:to>
                                    </p:set>
                                    <p:animEffect transition="in" filter="fade">
                                      <p:cBhvr>
                                        <p:cTn id="32" dur="500"/>
                                        <p:tgtEl>
                                          <p:spTgt spid="10">
                                            <p:graphicEl>
                                              <a:chart seriesIdx="0" categoryIdx="5" bldStep="ptInCategory"/>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graphicEl>
                                              <a:chart seriesIdx="-3" categoryIdx="-3" bldStep="gridLegend"/>
                                            </p:graphicEl>
                                          </p:spTgt>
                                        </p:tgtEl>
                                        <p:attrNameLst>
                                          <p:attrName>style.visibility</p:attrName>
                                        </p:attrNameLst>
                                      </p:cBhvr>
                                      <p:to>
                                        <p:strVal val="visible"/>
                                      </p:to>
                                    </p:set>
                                    <p:animEffect transition="in" filter="fade">
                                      <p:cBhvr>
                                        <p:cTn id="37" dur="500"/>
                                        <p:tgtEl>
                                          <p:spTgt spid="16">
                                            <p:graphicEl>
                                              <a:chart seriesIdx="-3" categoryIdx="-3" bldStep="gridLegend"/>
                                            </p:graphicEl>
                                          </p:spTgt>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6">
                                            <p:graphicEl>
                                              <a:chart seriesIdx="0" categoryIdx="0" bldStep="ptInCategory"/>
                                            </p:graphicEl>
                                          </p:spTgt>
                                        </p:tgtEl>
                                        <p:attrNameLst>
                                          <p:attrName>style.visibility</p:attrName>
                                        </p:attrNameLst>
                                      </p:cBhvr>
                                      <p:to>
                                        <p:strVal val="visible"/>
                                      </p:to>
                                    </p:set>
                                    <p:animEffect transition="in" filter="fade">
                                      <p:cBhvr>
                                        <p:cTn id="41" dur="500"/>
                                        <p:tgtEl>
                                          <p:spTgt spid="16">
                                            <p:graphicEl>
                                              <a:chart seriesIdx="0" categoryIdx="0" bldStep="ptInCategory"/>
                                            </p:graphicEl>
                                          </p:spTgt>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16">
                                            <p:graphicEl>
                                              <a:chart seriesIdx="0" categoryIdx="1" bldStep="ptInCategory"/>
                                            </p:graphicEl>
                                          </p:spTgt>
                                        </p:tgtEl>
                                        <p:attrNameLst>
                                          <p:attrName>style.visibility</p:attrName>
                                        </p:attrNameLst>
                                      </p:cBhvr>
                                      <p:to>
                                        <p:strVal val="visible"/>
                                      </p:to>
                                    </p:set>
                                    <p:animEffect transition="in" filter="fade">
                                      <p:cBhvr>
                                        <p:cTn id="45" dur="500"/>
                                        <p:tgtEl>
                                          <p:spTgt spid="16">
                                            <p:graphicEl>
                                              <a:chart seriesIdx="0" categoryIdx="1" bldStep="ptInCategory"/>
                                            </p:graphicEl>
                                          </p:spTgt>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16">
                                            <p:graphicEl>
                                              <a:chart seriesIdx="0" categoryIdx="2" bldStep="ptInCategory"/>
                                            </p:graphicEl>
                                          </p:spTgt>
                                        </p:tgtEl>
                                        <p:attrNameLst>
                                          <p:attrName>style.visibility</p:attrName>
                                        </p:attrNameLst>
                                      </p:cBhvr>
                                      <p:to>
                                        <p:strVal val="visible"/>
                                      </p:to>
                                    </p:set>
                                    <p:animEffect transition="in" filter="fade">
                                      <p:cBhvr>
                                        <p:cTn id="49" dur="500"/>
                                        <p:tgtEl>
                                          <p:spTgt spid="16">
                                            <p:graphicEl>
                                              <a:chart seriesIdx="0" categoryIdx="2" bldStep="ptInCategory"/>
                                            </p:graphicEl>
                                          </p:spTgt>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16">
                                            <p:graphicEl>
                                              <a:chart seriesIdx="0" categoryIdx="3" bldStep="ptInCategory"/>
                                            </p:graphicEl>
                                          </p:spTgt>
                                        </p:tgtEl>
                                        <p:attrNameLst>
                                          <p:attrName>style.visibility</p:attrName>
                                        </p:attrNameLst>
                                      </p:cBhvr>
                                      <p:to>
                                        <p:strVal val="visible"/>
                                      </p:to>
                                    </p:set>
                                    <p:animEffect transition="in" filter="fade">
                                      <p:cBhvr>
                                        <p:cTn id="53" dur="500"/>
                                        <p:tgtEl>
                                          <p:spTgt spid="16">
                                            <p:graphicEl>
                                              <a:chart seriesIdx="0" categoryIdx="3" bldStep="ptInCategory"/>
                                            </p:graphicEl>
                                          </p:spTgt>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6">
                                            <p:graphicEl>
                                              <a:chart seriesIdx="0" categoryIdx="4" bldStep="ptInCategory"/>
                                            </p:graphicEl>
                                          </p:spTgt>
                                        </p:tgtEl>
                                        <p:attrNameLst>
                                          <p:attrName>style.visibility</p:attrName>
                                        </p:attrNameLst>
                                      </p:cBhvr>
                                      <p:to>
                                        <p:strVal val="visible"/>
                                      </p:to>
                                    </p:set>
                                    <p:animEffect transition="in" filter="fade">
                                      <p:cBhvr>
                                        <p:cTn id="57" dur="500"/>
                                        <p:tgtEl>
                                          <p:spTgt spid="16">
                                            <p:graphicEl>
                                              <a:chart seriesIdx="0" categoryIdx="4" bldStep="ptInCategory"/>
                                            </p:graphicEl>
                                          </p:spTgt>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16">
                                            <p:graphicEl>
                                              <a:chart seriesIdx="0" categoryIdx="5" bldStep="ptInCategory"/>
                                            </p:graphicEl>
                                          </p:spTgt>
                                        </p:tgtEl>
                                        <p:attrNameLst>
                                          <p:attrName>style.visibility</p:attrName>
                                        </p:attrNameLst>
                                      </p:cBhvr>
                                      <p:to>
                                        <p:strVal val="visible"/>
                                      </p:to>
                                    </p:set>
                                    <p:animEffect transition="in" filter="fade">
                                      <p:cBhvr>
                                        <p:cTn id="61" dur="500"/>
                                        <p:tgtEl>
                                          <p:spTgt spid="16">
                                            <p:graphicEl>
                                              <a:chart seriesIdx="0" categoryIdx="5" bldStep="ptIn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Chart bld="categoryEl"/>
        </p:bldSub>
      </p:bldGraphic>
      <p:bldGraphic spid="16" grpId="0">
        <p:bldSub>
          <a:bldChart bld="categoryEl"/>
        </p:bldSub>
      </p:bldGraphic>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5"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79</a:t>
            </a:fld>
            <a:endParaRPr lang="ko-KR" altLang="en-US" sz="1600">
              <a:solidFill>
                <a:prstClr val="black"/>
              </a:solidFill>
              <a:latin typeface="Arial" pitchFamily="34" charset="0"/>
              <a:cs typeface="Arial" pitchFamily="34" charset="0"/>
            </a:endParaRPr>
          </a:p>
        </p:txBody>
      </p:sp>
      <p:pic>
        <p:nvPicPr>
          <p:cNvPr id="6" name="내용 개체 틀 19" descr="calculator.png"/>
          <p:cNvPicPr>
            <a:picLocks noChangeAspect="1"/>
          </p:cNvPicPr>
          <p:nvPr/>
        </p:nvPicPr>
        <p:blipFill>
          <a:blip r:embed="rId2"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7" name="평행 사변형 11"/>
          <p:cNvSpPr/>
          <p:nvPr/>
        </p:nvSpPr>
        <p:spPr>
          <a:xfrm>
            <a:off x="-540568" y="0"/>
            <a:ext cx="9684568"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8" name="평행 사변형 12"/>
          <p:cNvSpPr/>
          <p:nvPr/>
        </p:nvSpPr>
        <p:spPr>
          <a:xfrm>
            <a:off x="-560760" y="0"/>
            <a:ext cx="1028304"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0" name="제목 31"/>
          <p:cNvSpPr txBox="1">
            <a:spLocks/>
          </p:cNvSpPr>
          <p:nvPr/>
        </p:nvSpPr>
        <p:spPr>
          <a:xfrm>
            <a:off x="467544" y="29144"/>
            <a:ext cx="8208912"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en-US" sz="3200" dirty="0" smtClean="0">
                <a:latin typeface="黑体" panose="02010609060101010101" pitchFamily="49" charset="-122"/>
                <a:ea typeface="黑体" panose="02010609060101010101" pitchFamily="49" charset="-122"/>
              </a:rPr>
              <a:t>八、学校</a:t>
            </a:r>
            <a:r>
              <a:rPr lang="zh-CN" altLang="en-US" sz="3200" dirty="0">
                <a:latin typeface="黑体" panose="02010609060101010101" pitchFamily="49" charset="-122"/>
                <a:ea typeface="黑体" panose="02010609060101010101" pitchFamily="49" charset="-122"/>
              </a:rPr>
              <a:t>氛围</a:t>
            </a:r>
            <a:r>
              <a:rPr lang="zh-CN" altLang="zh-CN" sz="3200" dirty="0" smtClean="0">
                <a:latin typeface="黑体" panose="02010609060101010101" pitchFamily="49" charset="-122"/>
                <a:ea typeface="黑体" panose="02010609060101010101" pitchFamily="49" charset="-122"/>
              </a:rPr>
              <a:t>与</a:t>
            </a:r>
            <a:r>
              <a:rPr lang="zh-CN" altLang="en-US" sz="3200" dirty="0" smtClean="0">
                <a:latin typeface="黑体" panose="02010609060101010101" pitchFamily="49" charset="-122"/>
                <a:ea typeface="黑体" panose="02010609060101010101" pitchFamily="49" charset="-122"/>
              </a:rPr>
              <a:t>支持：</a:t>
            </a:r>
            <a:r>
              <a:rPr lang="zh-CN" altLang="en-US" sz="3200" dirty="0" smtClean="0">
                <a:solidFill>
                  <a:srgbClr val="FFC000"/>
                </a:solidFill>
                <a:latin typeface="黑体" panose="02010609060101010101" pitchFamily="49" charset="-122"/>
                <a:ea typeface="黑体" panose="02010609060101010101" pitchFamily="49" charset="-122"/>
              </a:rPr>
              <a:t>课堂纪律风气良好</a:t>
            </a:r>
            <a:endParaRPr lang="ko-KR" altLang="en-US" sz="3200" dirty="0">
              <a:solidFill>
                <a:srgbClr val="FFC000"/>
              </a:solidFill>
              <a:latin typeface="黑体" panose="02010609060101010101" pitchFamily="49" charset="-122"/>
              <a:cs typeface="Arial" pitchFamily="34" charset="0"/>
            </a:endParaRPr>
          </a:p>
        </p:txBody>
      </p:sp>
      <p:graphicFrame>
        <p:nvGraphicFramePr>
          <p:cNvPr id="9" name="图表 8"/>
          <p:cNvGraphicFramePr>
            <a:graphicFrameLocks/>
          </p:cNvGraphicFramePr>
          <p:nvPr>
            <p:extLst>
              <p:ext uri="{D42A27DB-BD31-4B8C-83A1-F6EECF244321}">
                <p14:modId xmlns:p14="http://schemas.microsoft.com/office/powerpoint/2010/main" xmlns="" val="2609257516"/>
              </p:ext>
            </p:extLst>
          </p:nvPr>
        </p:nvGraphicFramePr>
        <p:xfrm>
          <a:off x="755576" y="1124744"/>
          <a:ext cx="7411384" cy="50405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25883668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90265"/>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tLang="zh-CN" sz="4000" b="1" dirty="0" smtClean="0">
                <a:solidFill>
                  <a:srgbClr val="0070C0"/>
                </a:solidFill>
                <a:latin typeface="方正大标宋简体" pitchFamily="2" charset="-122"/>
                <a:ea typeface="方正大标宋简体" pitchFamily="2" charset="-122"/>
                <a:cs typeface="+mn-cs"/>
              </a:rPr>
              <a:t>20</a:t>
            </a:r>
            <a:r>
              <a:rPr lang="zh-CN" altLang="en-US" sz="4000" b="1" dirty="0" smtClean="0">
                <a:solidFill>
                  <a:srgbClr val="0070C0"/>
                </a:solidFill>
                <a:latin typeface="方正大标宋简体" pitchFamily="2" charset="-122"/>
                <a:ea typeface="方正大标宋简体" pitchFamily="2" charset="-122"/>
                <a:cs typeface="+mn-cs"/>
              </a:rPr>
              <a:t>年前，电视是这样的</a:t>
            </a:r>
            <a:endParaRPr lang="en-US" altLang="zh-CN" sz="4000" b="1" dirty="0" smtClean="0">
              <a:solidFill>
                <a:srgbClr val="0070C0"/>
              </a:solidFill>
              <a:latin typeface="方正大标宋简体" pitchFamily="2" charset="-122"/>
              <a:ea typeface="方正大标宋简体" pitchFamily="2" charset="-122"/>
              <a:cs typeface="+mn-cs"/>
            </a:endParaRPr>
          </a:p>
        </p:txBody>
      </p:sp>
      <p:pic>
        <p:nvPicPr>
          <p:cNvPr id="3" name="Picture 10" descr="http://www.cnr.cn/xjfw/btfw/jjbt/rdgz/200811/W020081117512976811272.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09774" y="1124744"/>
            <a:ext cx="7524452" cy="524203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6953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6" name="TextBox 2"/>
          <p:cNvSpPr txBox="1"/>
          <p:nvPr/>
        </p:nvSpPr>
        <p:spPr>
          <a:xfrm>
            <a:off x="7956370" y="188640"/>
            <a:ext cx="1008118" cy="3684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50" dirty="0" smtClean="0">
                <a:solidFill>
                  <a:prstClr val="white"/>
                </a:solidFill>
                <a:latin typeface="Arial" panose="020B0604020202020204" pitchFamily="34" charset="0"/>
                <a:cs typeface="Arial" pitchFamily="34" charset="0"/>
              </a:rPr>
              <a:t>Fig II.3.3</a:t>
            </a:r>
            <a:endParaRPr lang="en-GB" sz="1050" dirty="0">
              <a:solidFill>
                <a:prstClr val="white"/>
              </a:solidFill>
              <a:latin typeface="Arial" pitchFamily="34" charset="0"/>
              <a:cs typeface="Arial" pitchFamily="34" charset="0"/>
            </a:endParaRPr>
          </a:p>
        </p:txBody>
      </p:sp>
      <p:sp>
        <p:nvSpPr>
          <p:cNvPr id="7"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80</a:t>
            </a:fld>
            <a:endParaRPr lang="ko-KR" altLang="en-US" sz="1600">
              <a:solidFill>
                <a:prstClr val="black"/>
              </a:solidFill>
              <a:latin typeface="Arial" pitchFamily="34" charset="0"/>
              <a:cs typeface="Arial" pitchFamily="34" charset="0"/>
            </a:endParaRPr>
          </a:p>
        </p:txBody>
      </p:sp>
      <p:pic>
        <p:nvPicPr>
          <p:cNvPr id="8" name="내용 개체 틀 19" descr="calculator.png"/>
          <p:cNvPicPr>
            <a:picLocks noChangeAspect="1"/>
          </p:cNvPicPr>
          <p:nvPr/>
        </p:nvPicPr>
        <p:blipFill>
          <a:blip r:embed="rId2"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9" name="평행 사변형 10"/>
          <p:cNvSpPr/>
          <p:nvPr/>
        </p:nvSpPr>
        <p:spPr>
          <a:xfrm>
            <a:off x="-180528" y="0"/>
            <a:ext cx="9289032"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0" name="평행 사변형 11"/>
          <p:cNvSpPr/>
          <p:nvPr/>
        </p:nvSpPr>
        <p:spPr>
          <a:xfrm>
            <a:off x="-540568" y="0"/>
            <a:ext cx="9684568"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11" name="평행 사변형 12"/>
          <p:cNvSpPr/>
          <p:nvPr/>
        </p:nvSpPr>
        <p:spPr>
          <a:xfrm>
            <a:off x="-560760" y="0"/>
            <a:ext cx="1028304"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3" name="제목 31"/>
          <p:cNvSpPr txBox="1">
            <a:spLocks/>
          </p:cNvSpPr>
          <p:nvPr/>
        </p:nvSpPr>
        <p:spPr>
          <a:xfrm>
            <a:off x="395536" y="29144"/>
            <a:ext cx="8686482"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en-US" sz="2600" dirty="0">
                <a:latin typeface="黑体" panose="02010609060101010101" pitchFamily="49" charset="-122"/>
                <a:ea typeface="黑体" panose="02010609060101010101" pitchFamily="49" charset="-122"/>
              </a:rPr>
              <a:t>八</a:t>
            </a:r>
            <a:r>
              <a:rPr lang="zh-CN" altLang="en-US" sz="2600" dirty="0" smtClean="0">
                <a:latin typeface="黑体" panose="02010609060101010101" pitchFamily="49" charset="-122"/>
                <a:ea typeface="黑体" panose="02010609060101010101" pitchFamily="49" charset="-122"/>
              </a:rPr>
              <a:t>、学校</a:t>
            </a:r>
            <a:r>
              <a:rPr lang="zh-CN" altLang="en-US" sz="2600" dirty="0">
                <a:latin typeface="黑体" panose="02010609060101010101" pitchFamily="49" charset="-122"/>
                <a:ea typeface="黑体" panose="02010609060101010101" pitchFamily="49" charset="-122"/>
              </a:rPr>
              <a:t>氛围</a:t>
            </a:r>
            <a:r>
              <a:rPr lang="zh-CN" altLang="zh-CN" sz="2600" dirty="0" smtClean="0">
                <a:latin typeface="黑体" panose="02010609060101010101" pitchFamily="49" charset="-122"/>
                <a:ea typeface="黑体" panose="02010609060101010101" pitchFamily="49" charset="-122"/>
              </a:rPr>
              <a:t>与</a:t>
            </a:r>
            <a:r>
              <a:rPr lang="zh-CN" altLang="en-US" sz="2600" dirty="0" smtClean="0">
                <a:latin typeface="黑体" panose="02010609060101010101" pitchFamily="49" charset="-122"/>
                <a:ea typeface="黑体" panose="02010609060101010101" pitchFamily="49" charset="-122"/>
              </a:rPr>
              <a:t>支持：</a:t>
            </a:r>
            <a:r>
              <a:rPr lang="zh-CN" altLang="zh-CN" sz="2600" dirty="0">
                <a:solidFill>
                  <a:srgbClr val="FFC000"/>
                </a:solidFill>
                <a:latin typeface="黑体" panose="02010609060101010101" pitchFamily="49" charset="-122"/>
                <a:ea typeface="黑体" panose="02010609060101010101" pitchFamily="49" charset="-122"/>
              </a:rPr>
              <a:t>上课最少，改作业、辅导</a:t>
            </a:r>
            <a:r>
              <a:rPr lang="zh-CN" altLang="zh-CN" sz="2600" dirty="0" smtClean="0">
                <a:solidFill>
                  <a:srgbClr val="FFC000"/>
                </a:solidFill>
                <a:latin typeface="黑体" panose="02010609060101010101" pitchFamily="49" charset="-122"/>
                <a:ea typeface="黑体" panose="02010609060101010101" pitchFamily="49" charset="-122"/>
              </a:rPr>
              <a:t>学生多</a:t>
            </a:r>
            <a:endParaRPr lang="ko-KR" altLang="en-US" sz="2600" dirty="0">
              <a:solidFill>
                <a:srgbClr val="FFC000"/>
              </a:solidFill>
              <a:latin typeface="黑体" panose="02010609060101010101" pitchFamily="49" charset="-122"/>
              <a:cs typeface="Arial" pitchFamily="34" charset="0"/>
            </a:endParaRPr>
          </a:p>
        </p:txBody>
      </p:sp>
      <p:graphicFrame>
        <p:nvGraphicFramePr>
          <p:cNvPr id="15" name="图表 14"/>
          <p:cNvGraphicFramePr>
            <a:graphicFrameLocks/>
          </p:cNvGraphicFramePr>
          <p:nvPr>
            <p:extLst>
              <p:ext uri="{D42A27DB-BD31-4B8C-83A1-F6EECF244321}">
                <p14:modId xmlns:p14="http://schemas.microsoft.com/office/powerpoint/2010/main" xmlns="" val="1677934900"/>
              </p:ext>
            </p:extLst>
          </p:nvPr>
        </p:nvGraphicFramePr>
        <p:xfrm>
          <a:off x="-10571" y="836712"/>
          <a:ext cx="9092589" cy="5574977"/>
        </p:xfrm>
        <a:graphic>
          <a:graphicData uri="http://schemas.openxmlformats.org/drawingml/2006/chart">
            <c:chart xmlns:c="http://schemas.openxmlformats.org/drawingml/2006/chart" xmlns:r="http://schemas.openxmlformats.org/officeDocument/2006/relationships" r:id="rId3"/>
          </a:graphicData>
        </a:graphic>
      </p:graphicFrame>
      <p:cxnSp>
        <p:nvCxnSpPr>
          <p:cNvPr id="17" name="直接连接符 16"/>
          <p:cNvCxnSpPr/>
          <p:nvPr/>
        </p:nvCxnSpPr>
        <p:spPr>
          <a:xfrm>
            <a:off x="395536" y="4797152"/>
            <a:ext cx="8280920" cy="0"/>
          </a:xfrm>
          <a:prstGeom prst="line">
            <a:avLst/>
          </a:prstGeom>
          <a:ln w="1270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20" name="线形标注 1 19"/>
          <p:cNvSpPr/>
          <p:nvPr/>
        </p:nvSpPr>
        <p:spPr>
          <a:xfrm>
            <a:off x="5112060" y="863756"/>
            <a:ext cx="3852428" cy="1800200"/>
          </a:xfrm>
          <a:prstGeom prst="borderCallout1">
            <a:avLst>
              <a:gd name="adj1" fmla="val 49520"/>
              <a:gd name="adj2" fmla="val 389"/>
              <a:gd name="adj3" fmla="val 111377"/>
              <a:gd name="adj4" fmla="val -56392"/>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nSpc>
                <a:spcPts val="1800"/>
              </a:lnSpc>
            </a:pPr>
            <a:r>
              <a:rPr lang="zh-CN" altLang="zh-CN" sz="1200" b="1" dirty="0">
                <a:solidFill>
                  <a:schemeClr val="tx1"/>
                </a:solidFill>
              </a:rPr>
              <a:t>上海初中教师每周工作时间（</a:t>
            </a:r>
            <a:r>
              <a:rPr lang="en-US" altLang="zh-CN" sz="1200" b="1" dirty="0">
                <a:solidFill>
                  <a:schemeClr val="tx1"/>
                </a:solidFill>
              </a:rPr>
              <a:t>39.7</a:t>
            </a:r>
            <a:r>
              <a:rPr lang="zh-CN" altLang="zh-CN" sz="1200" b="1" dirty="0">
                <a:solidFill>
                  <a:schemeClr val="tx1"/>
                </a:solidFill>
              </a:rPr>
              <a:t>小时</a:t>
            </a:r>
            <a:r>
              <a:rPr lang="zh-CN" altLang="zh-CN" sz="1200" b="1" dirty="0" smtClean="0">
                <a:solidFill>
                  <a:schemeClr val="tx1"/>
                </a:solidFill>
              </a:rPr>
              <a:t>）用于</a:t>
            </a:r>
            <a:r>
              <a:rPr lang="zh-CN" altLang="zh-CN" sz="1200" b="1" dirty="0">
                <a:solidFill>
                  <a:schemeClr val="tx1"/>
                </a:solidFill>
              </a:rPr>
              <a:t>教学的时间为</a:t>
            </a:r>
            <a:r>
              <a:rPr lang="en-US" altLang="zh-CN" sz="1200" b="1" dirty="0">
                <a:solidFill>
                  <a:schemeClr val="tx1"/>
                </a:solidFill>
              </a:rPr>
              <a:t>13.8</a:t>
            </a:r>
            <a:r>
              <a:rPr lang="zh-CN" altLang="zh-CN" sz="1200" b="1" dirty="0">
                <a:solidFill>
                  <a:schemeClr val="tx1"/>
                </a:solidFill>
              </a:rPr>
              <a:t>小时</a:t>
            </a:r>
            <a:r>
              <a:rPr lang="zh-CN" altLang="zh-CN" sz="1200" b="1" dirty="0" smtClean="0">
                <a:solidFill>
                  <a:schemeClr val="tx1"/>
                </a:solidFill>
              </a:rPr>
              <a:t>，占</a:t>
            </a:r>
            <a:r>
              <a:rPr lang="zh-CN" altLang="zh-CN" sz="1200" b="1" dirty="0">
                <a:solidFill>
                  <a:schemeClr val="tx1"/>
                </a:solidFill>
              </a:rPr>
              <a:t>工作时间的</a:t>
            </a:r>
            <a:r>
              <a:rPr lang="zh-CN" altLang="zh-CN" sz="1200" b="1" dirty="0" smtClean="0">
                <a:solidFill>
                  <a:schemeClr val="tx1"/>
                </a:solidFill>
              </a:rPr>
              <a:t>三分之一</a:t>
            </a:r>
            <a:r>
              <a:rPr lang="zh-CN" altLang="en-US" sz="1200" b="1" dirty="0" smtClean="0">
                <a:solidFill>
                  <a:schemeClr val="tx1"/>
                </a:solidFill>
              </a:rPr>
              <a:t>。</a:t>
            </a:r>
            <a:r>
              <a:rPr lang="en-US" altLang="zh-CN" sz="1200" b="1" dirty="0" smtClean="0">
                <a:solidFill>
                  <a:schemeClr val="tx1"/>
                </a:solidFill>
              </a:rPr>
              <a:t>TALIS</a:t>
            </a:r>
            <a:r>
              <a:rPr lang="zh-CN" altLang="zh-CN" sz="1200" b="1" dirty="0">
                <a:solidFill>
                  <a:schemeClr val="tx1"/>
                </a:solidFill>
              </a:rPr>
              <a:t>平均而言，教师每周教学时间（</a:t>
            </a:r>
            <a:r>
              <a:rPr lang="en-US" altLang="zh-CN" sz="1200" b="1" dirty="0">
                <a:solidFill>
                  <a:schemeClr val="tx1"/>
                </a:solidFill>
              </a:rPr>
              <a:t>19.2</a:t>
            </a:r>
            <a:r>
              <a:rPr lang="zh-CN" altLang="zh-CN" sz="1200" b="1" dirty="0">
                <a:solidFill>
                  <a:schemeClr val="tx1"/>
                </a:solidFill>
              </a:rPr>
              <a:t>小时）占到工作时间（</a:t>
            </a:r>
            <a:r>
              <a:rPr lang="zh-CN" altLang="zh-CN" sz="1200" b="1" dirty="0" smtClean="0">
                <a:solidFill>
                  <a:schemeClr val="tx1"/>
                </a:solidFill>
              </a:rPr>
              <a:t>工作时间</a:t>
            </a:r>
            <a:r>
              <a:rPr lang="zh-CN" altLang="zh-CN" sz="1200" b="1" dirty="0">
                <a:solidFill>
                  <a:schemeClr val="tx1"/>
                </a:solidFill>
              </a:rPr>
              <a:t>（</a:t>
            </a:r>
            <a:r>
              <a:rPr lang="en-US" altLang="zh-CN" sz="1200" b="1" dirty="0">
                <a:solidFill>
                  <a:schemeClr val="tx1"/>
                </a:solidFill>
              </a:rPr>
              <a:t>38.5</a:t>
            </a:r>
            <a:r>
              <a:rPr lang="zh-CN" altLang="zh-CN" sz="1200" b="1" dirty="0">
                <a:solidFill>
                  <a:schemeClr val="tx1"/>
                </a:solidFill>
              </a:rPr>
              <a:t>小时）的二分之一。上海教师在批改学生作业（</a:t>
            </a:r>
            <a:r>
              <a:rPr lang="en-US" altLang="zh-CN" sz="1200" b="1" dirty="0">
                <a:solidFill>
                  <a:schemeClr val="tx1"/>
                </a:solidFill>
              </a:rPr>
              <a:t>7.9</a:t>
            </a:r>
            <a:r>
              <a:rPr lang="zh-CN" altLang="zh-CN" sz="1200" b="1" dirty="0" smtClean="0">
                <a:solidFill>
                  <a:schemeClr val="tx1"/>
                </a:solidFill>
              </a:rPr>
              <a:t>小时</a:t>
            </a:r>
            <a:r>
              <a:rPr lang="zh-CN" altLang="en-US" sz="1200" b="1" dirty="0" smtClean="0">
                <a:solidFill>
                  <a:schemeClr val="tx1"/>
                </a:solidFill>
              </a:rPr>
              <a:t>，包括面批作业</a:t>
            </a:r>
            <a:r>
              <a:rPr lang="zh-CN" altLang="zh-CN" sz="1200" b="1" dirty="0" smtClean="0">
                <a:solidFill>
                  <a:schemeClr val="tx1"/>
                </a:solidFill>
              </a:rPr>
              <a:t>）</a:t>
            </a:r>
            <a:r>
              <a:rPr lang="zh-CN" altLang="zh-CN" sz="1200" b="1" dirty="0">
                <a:solidFill>
                  <a:schemeClr val="tx1"/>
                </a:solidFill>
              </a:rPr>
              <a:t>、辅导学生（</a:t>
            </a:r>
            <a:r>
              <a:rPr lang="en-US" altLang="zh-CN" sz="1200" b="1" dirty="0" smtClean="0">
                <a:solidFill>
                  <a:schemeClr val="tx1"/>
                </a:solidFill>
              </a:rPr>
              <a:t>5.1</a:t>
            </a:r>
            <a:r>
              <a:rPr lang="zh-CN" altLang="en-US" sz="1200" b="1" dirty="0" smtClean="0">
                <a:solidFill>
                  <a:schemeClr val="tx1"/>
                </a:solidFill>
              </a:rPr>
              <a:t>小时</a:t>
            </a:r>
            <a:r>
              <a:rPr lang="zh-CN" altLang="zh-CN" sz="1200" b="1" dirty="0" smtClean="0">
                <a:solidFill>
                  <a:schemeClr val="tx1"/>
                </a:solidFill>
              </a:rPr>
              <a:t>）</a:t>
            </a:r>
            <a:r>
              <a:rPr lang="zh-CN" altLang="zh-CN" sz="1200" b="1" dirty="0">
                <a:solidFill>
                  <a:schemeClr val="tx1"/>
                </a:solidFill>
              </a:rPr>
              <a:t>、参与学校管理方面（</a:t>
            </a:r>
            <a:r>
              <a:rPr lang="en-US" altLang="zh-CN" sz="1200" b="1" dirty="0" smtClean="0">
                <a:solidFill>
                  <a:schemeClr val="tx1"/>
                </a:solidFill>
              </a:rPr>
              <a:t>3.3</a:t>
            </a:r>
            <a:r>
              <a:rPr lang="zh-CN" altLang="en-US" sz="1200" b="1" dirty="0" smtClean="0">
                <a:solidFill>
                  <a:schemeClr val="tx1"/>
                </a:solidFill>
              </a:rPr>
              <a:t>小时</a:t>
            </a:r>
            <a:r>
              <a:rPr lang="zh-CN" altLang="zh-CN" sz="1200" b="1" dirty="0" smtClean="0">
                <a:solidFill>
                  <a:schemeClr val="tx1"/>
                </a:solidFill>
              </a:rPr>
              <a:t>）</a:t>
            </a:r>
            <a:r>
              <a:rPr lang="zh-CN" altLang="zh-CN" sz="1200" b="1" dirty="0">
                <a:solidFill>
                  <a:schemeClr val="tx1"/>
                </a:solidFill>
              </a:rPr>
              <a:t>和与本校同事合作交流（</a:t>
            </a:r>
            <a:r>
              <a:rPr lang="en-US" altLang="zh-CN" sz="1200" b="1" dirty="0">
                <a:solidFill>
                  <a:schemeClr val="tx1"/>
                </a:solidFill>
              </a:rPr>
              <a:t>4.1</a:t>
            </a:r>
            <a:r>
              <a:rPr lang="zh-CN" altLang="zh-CN" sz="1200" b="1" dirty="0">
                <a:solidFill>
                  <a:schemeClr val="tx1"/>
                </a:solidFill>
              </a:rPr>
              <a:t>小时）上花费的时间高于大多数</a:t>
            </a:r>
            <a:r>
              <a:rPr lang="zh-CN" altLang="zh-CN" sz="1200" b="1" dirty="0" smtClean="0">
                <a:solidFill>
                  <a:schemeClr val="tx1"/>
                </a:solidFill>
              </a:rPr>
              <a:t>国家</a:t>
            </a:r>
            <a:r>
              <a:rPr lang="en-US" altLang="zh-CN" sz="1200" b="1" dirty="0">
                <a:solidFill>
                  <a:schemeClr val="tx1"/>
                </a:solidFill>
              </a:rPr>
              <a:t>/</a:t>
            </a:r>
            <a:r>
              <a:rPr lang="zh-CN" altLang="zh-CN" sz="1200" b="1" dirty="0" smtClean="0">
                <a:solidFill>
                  <a:schemeClr val="tx1"/>
                </a:solidFill>
              </a:rPr>
              <a:t>地区</a:t>
            </a:r>
            <a:r>
              <a:rPr lang="zh-CN" altLang="en-US" sz="1200" b="1" dirty="0" smtClean="0">
                <a:solidFill>
                  <a:schemeClr val="tx1"/>
                </a:solidFill>
              </a:rPr>
              <a:t>，</a:t>
            </a:r>
            <a:r>
              <a:rPr lang="zh-CN" altLang="zh-CN" sz="1200" b="1" dirty="0" smtClean="0">
                <a:solidFill>
                  <a:schemeClr val="tx1"/>
                </a:solidFill>
              </a:rPr>
              <a:t>尤其</a:t>
            </a:r>
            <a:r>
              <a:rPr lang="zh-CN" altLang="zh-CN" sz="1200" b="1" dirty="0">
                <a:solidFill>
                  <a:schemeClr val="tx1"/>
                </a:solidFill>
              </a:rPr>
              <a:t>是前两项的时间远高于国际平均值</a:t>
            </a:r>
            <a:r>
              <a:rPr lang="zh-CN" altLang="zh-CN" sz="1200" b="1" dirty="0" smtClean="0">
                <a:solidFill>
                  <a:schemeClr val="tx1"/>
                </a:solidFill>
              </a:rPr>
              <a:t>。</a:t>
            </a:r>
            <a:endParaRPr lang="zh-CN" altLang="en-US" sz="1200" b="1" dirty="0">
              <a:solidFill>
                <a:schemeClr val="tx1"/>
              </a:solidFill>
            </a:endParaRPr>
          </a:p>
        </p:txBody>
      </p:sp>
      <p:pic>
        <p:nvPicPr>
          <p:cNvPr id="21" name="chart"/>
          <p:cNvPicPr>
            <a:picLocks noChangeAspect="1"/>
          </p:cNvPicPr>
          <p:nvPr/>
        </p:nvPicPr>
        <p:blipFill>
          <a:blip r:embed="rId4"/>
          <a:stretch>
            <a:fillRect/>
          </a:stretch>
        </p:blipFill>
        <p:spPr>
          <a:xfrm>
            <a:off x="119124" y="6444551"/>
            <a:ext cx="9092589" cy="329213"/>
          </a:xfrm>
          <a:prstGeom prst="rect">
            <a:avLst/>
          </a:prstGeom>
        </p:spPr>
      </p:pic>
    </p:spTree>
    <p:extLst>
      <p:ext uri="{BB962C8B-B14F-4D97-AF65-F5344CB8AC3E}">
        <p14:creationId xmlns:p14="http://schemas.microsoft.com/office/powerpoint/2010/main" xmlns="" val="7859573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ipe(down)">
                                      <p:cBhvr>
                                        <p:cTn id="7" dur="500"/>
                                        <p:tgtEl>
                                          <p:spTgt spid="15">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5">
                                            <p:graphicEl>
                                              <a:chart seriesIdx="0" categoryIdx="-4" bldStep="series"/>
                                            </p:graphicEl>
                                          </p:spTgt>
                                        </p:tgtEl>
                                        <p:attrNameLst>
                                          <p:attrName>style.visibility</p:attrName>
                                        </p:attrNameLst>
                                      </p:cBhvr>
                                      <p:to>
                                        <p:strVal val="visible"/>
                                      </p:to>
                                    </p:set>
                                    <p:animEffect transition="in" filter="wipe(down)">
                                      <p:cBhvr>
                                        <p:cTn id="11" dur="500"/>
                                        <p:tgtEl>
                                          <p:spTgt spid="15">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
                                            <p:graphicEl>
                                              <a:chart seriesIdx="1" categoryIdx="-4" bldStep="series"/>
                                            </p:graphicEl>
                                          </p:spTgt>
                                        </p:tgtEl>
                                        <p:attrNameLst>
                                          <p:attrName>style.visibility</p:attrName>
                                        </p:attrNameLst>
                                      </p:cBhvr>
                                      <p:to>
                                        <p:strVal val="visible"/>
                                      </p:to>
                                    </p:set>
                                    <p:animEffect transition="in" filter="wipe(down)">
                                      <p:cBhvr>
                                        <p:cTn id="15" dur="500"/>
                                        <p:tgtEl>
                                          <p:spTgt spid="15">
                                            <p:graphicEl>
                                              <a:chart seriesIdx="1" categoryIdx="-4" bldStep="series"/>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Sub>
          <a:bldChart bld="series"/>
        </p:bldSub>
      </p:bldGraphic>
      <p:bldP spid="2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xmlns="" val="4245467742"/>
              </p:ext>
            </p:extLst>
          </p:nvPr>
        </p:nvGraphicFramePr>
        <p:xfrm>
          <a:off x="467544" y="1340768"/>
          <a:ext cx="8229600" cy="5112568"/>
        </p:xfrm>
        <a:graphic>
          <a:graphicData uri="http://schemas.openxmlformats.org/drawingml/2006/chart">
            <c:chart xmlns:c="http://schemas.openxmlformats.org/drawingml/2006/chart" xmlns:r="http://schemas.openxmlformats.org/officeDocument/2006/relationships" r:id="rId2"/>
          </a:graphicData>
        </a:graphic>
      </p:graphicFrame>
      <p:sp>
        <p:nvSpPr>
          <p:cNvPr id="7" name="슬라이드 번호 개체 틀 6"/>
          <p:cNvSpPr>
            <a:spLocks noGrp="1"/>
          </p:cNvSpPr>
          <p:nvPr>
            <p:ph type="sldNum" sz="quarter" idx="12"/>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81</a:t>
            </a:fld>
            <a:endParaRPr lang="ko-KR" altLang="en-US" sz="1600">
              <a:solidFill>
                <a:prstClr val="black"/>
              </a:solidFill>
              <a:latin typeface="Arial" pitchFamily="34" charset="0"/>
              <a:cs typeface="Arial" pitchFamily="34" charset="0"/>
            </a:endParaRPr>
          </a:p>
        </p:txBody>
      </p:sp>
      <p:sp>
        <p:nvSpPr>
          <p:cNvPr id="5"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6" name="TextBox 2"/>
          <p:cNvSpPr txBox="1"/>
          <p:nvPr/>
        </p:nvSpPr>
        <p:spPr>
          <a:xfrm>
            <a:off x="7956370" y="188640"/>
            <a:ext cx="1008118" cy="3684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50" dirty="0" smtClean="0">
                <a:solidFill>
                  <a:prstClr val="white"/>
                </a:solidFill>
                <a:latin typeface="Arial" panose="020B0604020202020204" pitchFamily="34" charset="0"/>
                <a:cs typeface="Arial" pitchFamily="34" charset="0"/>
              </a:rPr>
              <a:t>Fig II.3.3</a:t>
            </a:r>
            <a:endParaRPr lang="en-GB" sz="1050" dirty="0">
              <a:solidFill>
                <a:prstClr val="white"/>
              </a:solidFill>
              <a:latin typeface="Arial" pitchFamily="34" charset="0"/>
              <a:cs typeface="Arial" pitchFamily="34" charset="0"/>
            </a:endParaRPr>
          </a:p>
        </p:txBody>
      </p:sp>
      <p:pic>
        <p:nvPicPr>
          <p:cNvPr id="8" name="내용 개체 틀 19" descr="calculator.png"/>
          <p:cNvPicPr>
            <a:picLocks noChangeAspect="1"/>
          </p:cNvPicPr>
          <p:nvPr/>
        </p:nvPicPr>
        <p:blipFill>
          <a:blip r:embed="rId3"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9" name="평행 사변형 10"/>
          <p:cNvSpPr/>
          <p:nvPr/>
        </p:nvSpPr>
        <p:spPr>
          <a:xfrm>
            <a:off x="-180528" y="0"/>
            <a:ext cx="9289032"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0" name="평행 사변형 11"/>
          <p:cNvSpPr/>
          <p:nvPr/>
        </p:nvSpPr>
        <p:spPr>
          <a:xfrm>
            <a:off x="-540568" y="0"/>
            <a:ext cx="9793088"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11" name="평행 사변형 12"/>
          <p:cNvSpPr/>
          <p:nvPr/>
        </p:nvSpPr>
        <p:spPr>
          <a:xfrm>
            <a:off x="-560760" y="0"/>
            <a:ext cx="1028304"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13" name="제목 31"/>
          <p:cNvSpPr txBox="1">
            <a:spLocks/>
          </p:cNvSpPr>
          <p:nvPr/>
        </p:nvSpPr>
        <p:spPr>
          <a:xfrm>
            <a:off x="323528" y="29144"/>
            <a:ext cx="8784976"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en-US" sz="2600" dirty="0">
                <a:latin typeface="黑体" panose="02010609060101010101" pitchFamily="49" charset="-122"/>
                <a:ea typeface="黑体" panose="02010609060101010101" pitchFamily="49" charset="-122"/>
              </a:rPr>
              <a:t>八</a:t>
            </a:r>
            <a:r>
              <a:rPr lang="zh-CN" altLang="en-US" sz="2600" dirty="0" smtClean="0">
                <a:latin typeface="黑体" panose="02010609060101010101" pitchFamily="49" charset="-122"/>
                <a:ea typeface="黑体" panose="02010609060101010101" pitchFamily="49" charset="-122"/>
              </a:rPr>
              <a:t>、学校</a:t>
            </a:r>
            <a:r>
              <a:rPr lang="zh-CN" altLang="en-US" sz="2600" dirty="0">
                <a:latin typeface="黑体" panose="02010609060101010101" pitchFamily="49" charset="-122"/>
                <a:ea typeface="黑体" panose="02010609060101010101" pitchFamily="49" charset="-122"/>
              </a:rPr>
              <a:t>氛围</a:t>
            </a:r>
            <a:r>
              <a:rPr lang="zh-CN" altLang="zh-CN" sz="2600" dirty="0" smtClean="0">
                <a:latin typeface="黑体" panose="02010609060101010101" pitchFamily="49" charset="-122"/>
                <a:ea typeface="黑体" panose="02010609060101010101" pitchFamily="49" charset="-122"/>
              </a:rPr>
              <a:t>与</a:t>
            </a:r>
            <a:r>
              <a:rPr lang="zh-CN" altLang="en-US" sz="2600" dirty="0" smtClean="0">
                <a:latin typeface="黑体" panose="02010609060101010101" pitchFamily="49" charset="-122"/>
                <a:ea typeface="黑体" panose="02010609060101010101" pitchFamily="49" charset="-122"/>
              </a:rPr>
              <a:t>支持：</a:t>
            </a:r>
            <a:r>
              <a:rPr lang="zh-CN" altLang="zh-CN" sz="2600" dirty="0" smtClean="0">
                <a:solidFill>
                  <a:srgbClr val="FFC000"/>
                </a:solidFill>
                <a:latin typeface="黑体" panose="02010609060101010101" pitchFamily="49" charset="-122"/>
                <a:ea typeface="黑体" panose="02010609060101010101" pitchFamily="49" charset="-122"/>
              </a:rPr>
              <a:t>课堂教学</a:t>
            </a:r>
            <a:r>
              <a:rPr lang="zh-CN" altLang="en-US" sz="2600" dirty="0" smtClean="0">
                <a:solidFill>
                  <a:srgbClr val="FFC000"/>
                </a:solidFill>
                <a:latin typeface="黑体" panose="02010609060101010101" pitchFamily="49" charset="-122"/>
                <a:ea typeface="黑体" panose="02010609060101010101" pitchFamily="49" charset="-122"/>
              </a:rPr>
              <a:t>用时最多</a:t>
            </a:r>
            <a:r>
              <a:rPr lang="zh-CN" altLang="zh-CN" sz="2600" dirty="0" smtClean="0">
                <a:solidFill>
                  <a:srgbClr val="FFC000"/>
                </a:solidFill>
                <a:latin typeface="黑体" panose="02010609060101010101" pitchFamily="49" charset="-122"/>
                <a:ea typeface="黑体" panose="02010609060101010101" pitchFamily="49" charset="-122"/>
              </a:rPr>
              <a:t>，纪律管理</a:t>
            </a:r>
            <a:r>
              <a:rPr lang="zh-CN" altLang="zh-CN" sz="2600" dirty="0">
                <a:solidFill>
                  <a:srgbClr val="FFC000"/>
                </a:solidFill>
                <a:latin typeface="黑体" panose="02010609060101010101" pitchFamily="49" charset="-122"/>
                <a:ea typeface="黑体" panose="02010609060101010101" pitchFamily="49" charset="-122"/>
              </a:rPr>
              <a:t>最少 </a:t>
            </a:r>
            <a:endParaRPr lang="ko-KR" altLang="en-US" sz="2600" dirty="0">
              <a:solidFill>
                <a:srgbClr val="FFC000"/>
              </a:solidFill>
              <a:latin typeface="黑体" panose="02010609060101010101" pitchFamily="49" charset="-122"/>
              <a:cs typeface="Arial" pitchFamily="34" charset="0"/>
            </a:endParaRPr>
          </a:p>
        </p:txBody>
      </p:sp>
      <p:sp>
        <p:nvSpPr>
          <p:cNvPr id="14" name="矩形 13"/>
          <p:cNvSpPr/>
          <p:nvPr/>
        </p:nvSpPr>
        <p:spPr>
          <a:xfrm>
            <a:off x="4150949" y="1802659"/>
            <a:ext cx="257460" cy="4068452"/>
          </a:xfrm>
          <a:prstGeom prst="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5" name="矩形 14"/>
          <p:cNvSpPr/>
          <p:nvPr/>
        </p:nvSpPr>
        <p:spPr>
          <a:xfrm>
            <a:off x="7879401" y="1786141"/>
            <a:ext cx="257460" cy="4068452"/>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6" name="矩形 15"/>
          <p:cNvSpPr/>
          <p:nvPr/>
        </p:nvSpPr>
        <p:spPr>
          <a:xfrm>
            <a:off x="1187624" y="1772816"/>
            <a:ext cx="257460" cy="4068452"/>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7" name="矩形 16"/>
          <p:cNvSpPr/>
          <p:nvPr/>
        </p:nvSpPr>
        <p:spPr>
          <a:xfrm>
            <a:off x="4515278" y="1803646"/>
            <a:ext cx="257460" cy="4068452"/>
          </a:xfrm>
          <a:prstGeom prst="rect">
            <a:avLst/>
          </a:prstGeom>
          <a:solidFill>
            <a:schemeClr val="bg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8" name="TextBox 17"/>
          <p:cNvSpPr txBox="1"/>
          <p:nvPr/>
        </p:nvSpPr>
        <p:spPr>
          <a:xfrm>
            <a:off x="1219347" y="759848"/>
            <a:ext cx="6552728" cy="430887"/>
          </a:xfrm>
          <a:prstGeom prst="rect">
            <a:avLst/>
          </a:prstGeom>
          <a:noFill/>
        </p:spPr>
        <p:txBody>
          <a:bodyPr wrap="square" rtlCol="0">
            <a:spAutoFit/>
          </a:bodyPr>
          <a:lstStyle/>
          <a:p>
            <a:pPr algn="ctr"/>
            <a:r>
              <a:rPr lang="zh-CN" altLang="en-US" sz="2200" b="1" dirty="0" smtClean="0">
                <a:latin typeface="黑体" panose="02010609060101010101" pitchFamily="49" charset="-122"/>
                <a:ea typeface="黑体" panose="02010609060101010101" pitchFamily="49" charset="-122"/>
              </a:rPr>
              <a:t>教师课堂用于教学的时间比例</a:t>
            </a:r>
            <a:endParaRPr lang="zh-CN" altLang="en-US" sz="22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379956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500"/>
                                        <p:tgtEl>
                                          <p:spTgt spid="4">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down)">
                                      <p:cBhvr>
                                        <p:cTn id="11" dur="500"/>
                                        <p:tgtEl>
                                          <p:spTgt spid="4">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down)">
                                      <p:cBhvr>
                                        <p:cTn id="15" dur="500"/>
                                        <p:tgtEl>
                                          <p:spTgt spid="4">
                                            <p:graphicEl>
                                              <a:chart seriesIdx="1" categoryIdx="-4" bldStep="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graphicEl>
                                              <a:chart seriesIdx="2" categoryIdx="-4" bldStep="series"/>
                                            </p:graphicEl>
                                          </p:spTgt>
                                        </p:tgtEl>
                                        <p:attrNameLst>
                                          <p:attrName>style.visibility</p:attrName>
                                        </p:attrNameLst>
                                      </p:cBhvr>
                                      <p:to>
                                        <p:strVal val="visible"/>
                                      </p:to>
                                    </p:set>
                                    <p:animEffect transition="in" filter="wipe(down)">
                                      <p:cBhvr>
                                        <p:cTn id="19" dur="500"/>
                                        <p:tgtEl>
                                          <p:spTgt spid="4">
                                            <p:graphicEl>
                                              <a:chart seriesIdx="2" categoryIdx="-4" bldStep="series"/>
                                            </p:graphicEl>
                                          </p:spTgt>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1"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
        </p:bldSub>
      </p:bldGraphic>
      <p:bldP spid="14" grpId="0" animBg="1"/>
      <p:bldP spid="15" grpId="0" animBg="1"/>
      <p:bldP spid="16" grpId="0" animBg="1"/>
      <p:bldP spid="17" grpId="0" animBg="1"/>
      <p:bldP spid="1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평행 사변형 11"/>
          <p:cNvSpPr/>
          <p:nvPr/>
        </p:nvSpPr>
        <p:spPr>
          <a:xfrm>
            <a:off x="0" y="0"/>
            <a:ext cx="9144000"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5" name="标题 1"/>
          <p:cNvSpPr>
            <a:spLocks noGrp="1"/>
          </p:cNvSpPr>
          <p:nvPr>
            <p:ph idx="1"/>
          </p:nvPr>
        </p:nvSpPr>
        <p:spPr>
          <a:xfrm>
            <a:off x="457200" y="2708919"/>
            <a:ext cx="8229600" cy="3417243"/>
          </a:xfrm>
        </p:spPr>
        <p:txBody>
          <a:bodyPr>
            <a:normAutofit/>
          </a:bodyPr>
          <a:lstStyle/>
          <a:p>
            <a:pPr marL="0" indent="0" algn="ctr">
              <a:buNone/>
            </a:pPr>
            <a:r>
              <a:rPr lang="en-US" altLang="zh-CN" sz="4800" b="1" dirty="0" smtClean="0">
                <a:latin typeface="楷体" pitchFamily="49" charset="-122"/>
                <a:ea typeface="楷体" pitchFamily="49" charset="-122"/>
              </a:rPr>
              <a:t>   </a:t>
            </a:r>
            <a:r>
              <a:rPr lang="en-US" altLang="zh-CN" sz="4800" b="1" dirty="0" smtClean="0">
                <a:latin typeface="微软雅黑" pitchFamily="34" charset="-122"/>
                <a:ea typeface="微软雅黑" pitchFamily="34" charset="-122"/>
              </a:rPr>
              <a:t>3</a:t>
            </a:r>
            <a:r>
              <a:rPr lang="zh-CN" altLang="zh-CN" sz="4800" b="1" dirty="0" smtClean="0">
                <a:latin typeface="微软雅黑" pitchFamily="34" charset="-122"/>
                <a:ea typeface="微软雅黑" pitchFamily="34" charset="-122"/>
              </a:rPr>
              <a:t>：</a:t>
            </a:r>
            <a:r>
              <a:rPr lang="zh-CN" altLang="en-US" sz="4800" b="1" dirty="0" smtClean="0">
                <a:latin typeface="微软雅黑" pitchFamily="34" charset="-122"/>
                <a:ea typeface="微软雅黑" pitchFamily="34" charset="-122"/>
              </a:rPr>
              <a:t>启示与建议</a:t>
            </a:r>
            <a:endParaRPr lang="zh-CN" altLang="zh-CN" sz="4800" b="1" dirty="0">
              <a:latin typeface="微软雅黑" pitchFamily="34" charset="-122"/>
              <a:ea typeface="微软雅黑" pitchFamily="34" charset="-122"/>
            </a:endParaRPr>
          </a:p>
        </p:txBody>
      </p:sp>
    </p:spTree>
    <p:extLst>
      <p:ext uri="{BB962C8B-B14F-4D97-AF65-F5344CB8AC3E}">
        <p14:creationId xmlns:p14="http://schemas.microsoft.com/office/powerpoint/2010/main" xmlns="" val="198313922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8874" y="757662"/>
            <a:ext cx="8219256" cy="5808360"/>
          </a:xfrm>
        </p:spPr>
        <p:txBody>
          <a:bodyPr/>
          <a:lstStyle/>
          <a:p>
            <a:pPr marL="0" indent="0">
              <a:lnSpc>
                <a:spcPts val="3500"/>
              </a:lnSpc>
              <a:buNone/>
            </a:pPr>
            <a:r>
              <a:rPr lang="zh-CN" altLang="en-US" sz="2400" b="1" dirty="0">
                <a:latin typeface="黑体" panose="02010609060101010101" pitchFamily="49" charset="-122"/>
                <a:ea typeface="黑体" panose="02010609060101010101" pitchFamily="49" charset="-122"/>
              </a:rPr>
              <a:t>一、对上海教师政策的启示</a:t>
            </a:r>
            <a:endParaRPr lang="en-US" altLang="zh-CN" sz="2400" b="1" dirty="0">
              <a:latin typeface="黑体" panose="02010609060101010101" pitchFamily="49" charset="-122"/>
              <a:ea typeface="黑体" panose="02010609060101010101" pitchFamily="49" charset="-122"/>
            </a:endParaRPr>
          </a:p>
          <a:p>
            <a:pPr marL="0" indent="0">
              <a:lnSpc>
                <a:spcPts val="3500"/>
              </a:lnSpc>
              <a:buNone/>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）三十多年坚持不懈地改革教师职前培养、完善教师在职培训、促进教师终身专业发展的工作成效显著，上海经验已经赢得各国政府和学界的关注和重视。</a:t>
            </a:r>
            <a:endParaRPr lang="en-US" altLang="zh-CN" sz="2000" dirty="0">
              <a:latin typeface="微软雅黑" panose="020B0503020204020204" pitchFamily="34" charset="-122"/>
              <a:ea typeface="微软雅黑" panose="020B0503020204020204" pitchFamily="34" charset="-122"/>
            </a:endParaRPr>
          </a:p>
          <a:p>
            <a:pPr marL="0" indent="0">
              <a:lnSpc>
                <a:spcPts val="3500"/>
              </a:lnSpc>
              <a:buNone/>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）已经形成了教师职级晋升体系、教师在职专业发展要求和对教师工作绩效的评价激励办法，这“三位一体”的教师政策体系已经产生了系统性效果。</a:t>
            </a:r>
            <a:endParaRPr lang="en-US" altLang="zh-CN" sz="2000" dirty="0">
              <a:latin typeface="微软雅黑" panose="020B0503020204020204" pitchFamily="34" charset="-122"/>
              <a:ea typeface="微软雅黑" panose="020B0503020204020204" pitchFamily="34" charset="-122"/>
            </a:endParaRPr>
          </a:p>
          <a:p>
            <a:pPr marL="0" indent="0">
              <a:lnSpc>
                <a:spcPts val="3500"/>
              </a:lnSpc>
              <a:buNone/>
            </a:pP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）经过长期的培训和发展，上海教师的教学理念和教学方法已经发生了巨大变化，各国专家在</a:t>
            </a:r>
            <a:r>
              <a:rPr lang="en-US" altLang="zh-CN" sz="2000" dirty="0">
                <a:latin typeface="微软雅黑" panose="020B0503020204020204" pitchFamily="34" charset="-122"/>
                <a:ea typeface="微软雅黑" panose="020B0503020204020204" pitchFamily="34" charset="-122"/>
              </a:rPr>
              <a:t>PISA</a:t>
            </a:r>
            <a:r>
              <a:rPr lang="zh-CN" altLang="en-US" sz="2000" dirty="0">
                <a:latin typeface="微软雅黑" panose="020B0503020204020204" pitchFamily="34" charset="-122"/>
                <a:ea typeface="微软雅黑" panose="020B0503020204020204" pitchFamily="34" charset="-122"/>
              </a:rPr>
              <a:t>测试、中英数学教师交流以及美国教育厅长的来访中，都深切感受到这一点。</a:t>
            </a:r>
            <a:endParaRPr lang="en-US" altLang="zh-CN" sz="2000" dirty="0">
              <a:latin typeface="微软雅黑" panose="020B0503020204020204" pitchFamily="34" charset="-122"/>
              <a:ea typeface="微软雅黑" panose="020B0503020204020204" pitchFamily="34" charset="-122"/>
            </a:endParaRPr>
          </a:p>
          <a:p>
            <a:pPr marL="0" indent="0">
              <a:lnSpc>
                <a:spcPts val="3500"/>
              </a:lnSpc>
              <a:buNone/>
            </a:pP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）上海教师的专业发展积极性高、专业水平高、教学方法多，敬业爱生、工作努力，值得社会的信赖和尊重。</a:t>
            </a:r>
            <a:endParaRPr lang="en-US" altLang="zh-CN" sz="2000" dirty="0">
              <a:latin typeface="微软雅黑" panose="020B0503020204020204" pitchFamily="34" charset="-122"/>
              <a:ea typeface="微软雅黑" panose="020B0503020204020204" pitchFamily="34" charset="-122"/>
            </a:endParaRPr>
          </a:p>
          <a:p>
            <a:pPr marL="0" indent="0">
              <a:buNone/>
            </a:pPr>
            <a:endParaRPr lang="zh-CN" altLang="en-US" dirty="0"/>
          </a:p>
        </p:txBody>
      </p:sp>
      <p:sp>
        <p:nvSpPr>
          <p:cNvPr id="4"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5"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83</a:t>
            </a:fld>
            <a:endParaRPr lang="ko-KR" altLang="en-US" sz="1600">
              <a:solidFill>
                <a:prstClr val="black"/>
              </a:solidFill>
              <a:latin typeface="Arial" pitchFamily="34" charset="0"/>
              <a:cs typeface="Arial" pitchFamily="34" charset="0"/>
            </a:endParaRPr>
          </a:p>
        </p:txBody>
      </p:sp>
      <p:pic>
        <p:nvPicPr>
          <p:cNvPr id="6" name="내용 개체 틀 19" descr="calculator.png"/>
          <p:cNvPicPr>
            <a:picLocks noChangeAspect="1"/>
          </p:cNvPicPr>
          <p:nvPr/>
        </p:nvPicPr>
        <p:blipFill>
          <a:blip r:embed="rId2"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7" name="평행 사변형 11"/>
          <p:cNvSpPr/>
          <p:nvPr/>
        </p:nvSpPr>
        <p:spPr>
          <a:xfrm>
            <a:off x="-540568" y="0"/>
            <a:ext cx="9684568"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8" name="평행 사변형 12"/>
          <p:cNvSpPr/>
          <p:nvPr/>
        </p:nvSpPr>
        <p:spPr>
          <a:xfrm>
            <a:off x="-560760" y="0"/>
            <a:ext cx="1028304"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9" name="제목 31"/>
          <p:cNvSpPr txBox="1">
            <a:spLocks/>
          </p:cNvSpPr>
          <p:nvPr/>
        </p:nvSpPr>
        <p:spPr>
          <a:xfrm>
            <a:off x="827584" y="29144"/>
            <a:ext cx="6912768"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en-US" sz="3200" dirty="0" smtClean="0">
                <a:latin typeface="黑体" panose="02010609060101010101" pitchFamily="49" charset="-122"/>
                <a:ea typeface="黑体" panose="02010609060101010101" pitchFamily="49" charset="-122"/>
              </a:rPr>
              <a:t>启示</a:t>
            </a:r>
            <a:r>
              <a:rPr lang="zh-CN" altLang="en-US" sz="3200" dirty="0">
                <a:latin typeface="黑体" panose="02010609060101010101" pitchFamily="49" charset="-122"/>
                <a:ea typeface="黑体" panose="02010609060101010101" pitchFamily="49" charset="-122"/>
              </a:rPr>
              <a:t>与建议</a:t>
            </a:r>
            <a:endParaRPr lang="ko-KR" altLang="en-US" sz="3200" dirty="0">
              <a:latin typeface="黑体" panose="02010609060101010101" pitchFamily="49" charset="-122"/>
            </a:endParaRPr>
          </a:p>
        </p:txBody>
      </p:sp>
    </p:spTree>
    <p:extLst>
      <p:ext uri="{BB962C8B-B14F-4D97-AF65-F5344CB8AC3E}">
        <p14:creationId xmlns:p14="http://schemas.microsoft.com/office/powerpoint/2010/main" xmlns="" val="12361222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6283" y="861000"/>
            <a:ext cx="8229600" cy="5736352"/>
          </a:xfrm>
        </p:spPr>
        <p:txBody>
          <a:bodyPr>
            <a:normAutofit/>
          </a:bodyPr>
          <a:lstStyle/>
          <a:p>
            <a:pPr marL="0" indent="0">
              <a:lnSpc>
                <a:spcPts val="3500"/>
              </a:lnSpc>
              <a:buNone/>
            </a:pPr>
            <a:r>
              <a:rPr lang="zh-CN" altLang="en-US" sz="2800" b="1" dirty="0" smtClean="0">
                <a:latin typeface="黑体" panose="02010609060101010101" pitchFamily="49" charset="-122"/>
                <a:ea typeface="黑体" panose="02010609060101010101" pitchFamily="49" charset="-122"/>
              </a:rPr>
              <a:t>二、对上海教师政策的建议</a:t>
            </a:r>
            <a:endParaRPr lang="en-US" altLang="zh-CN" sz="2800" b="1" dirty="0" smtClean="0">
              <a:latin typeface="黑体" panose="02010609060101010101" pitchFamily="49" charset="-122"/>
              <a:ea typeface="黑体" panose="02010609060101010101" pitchFamily="49" charset="-122"/>
            </a:endParaRPr>
          </a:p>
          <a:p>
            <a:pPr marL="0" indent="0">
              <a:lnSpc>
                <a:spcPts val="3500"/>
              </a:lnSpc>
              <a:spcBef>
                <a:spcPts val="1200"/>
              </a:spcBef>
              <a:buNone/>
            </a:pPr>
            <a:r>
              <a:rPr lang="en-US" altLang="zh-CN" sz="2000" dirty="0">
                <a:latin typeface="微软雅黑" panose="020B0503020204020204" pitchFamily="34" charset="-122"/>
                <a:ea typeface="微软雅黑" panose="020B0503020204020204" pitchFamily="34" charset="-122"/>
              </a:rPr>
              <a:t>1. </a:t>
            </a:r>
            <a:r>
              <a:rPr lang="zh-CN" altLang="zh-CN" sz="2000" dirty="0">
                <a:latin typeface="微软雅黑" panose="020B0503020204020204" pitchFamily="34" charset="-122"/>
                <a:ea typeface="微软雅黑" panose="020B0503020204020204" pitchFamily="34" charset="-122"/>
              </a:rPr>
              <a:t>继续提高社会对教师工作的理解支持，改善教师工作环境、完善绩效评估机制、提高教师生活待遇；</a:t>
            </a:r>
          </a:p>
          <a:p>
            <a:pPr marL="0" indent="0">
              <a:lnSpc>
                <a:spcPts val="3500"/>
              </a:lnSpc>
              <a:spcBef>
                <a:spcPts val="1200"/>
              </a:spcBef>
              <a:buNone/>
            </a:pPr>
            <a:r>
              <a:rPr lang="en-US" altLang="zh-CN" sz="2000" dirty="0">
                <a:latin typeface="微软雅黑" panose="020B0503020204020204" pitchFamily="34" charset="-122"/>
                <a:ea typeface="微软雅黑" panose="020B0503020204020204" pitchFamily="34" charset="-122"/>
              </a:rPr>
              <a:t>2. </a:t>
            </a:r>
            <a:r>
              <a:rPr lang="zh-CN" altLang="zh-CN" sz="2000" dirty="0">
                <a:latin typeface="微软雅黑" panose="020B0503020204020204" pitchFamily="34" charset="-122"/>
                <a:ea typeface="微软雅黑" panose="020B0503020204020204" pitchFamily="34" charset="-122"/>
              </a:rPr>
              <a:t>加强教师培训的个性化和针对性，及时回应时代对教育教学的新要求，适应学生群体多样性变化的新需求，适应教师专业发展的新需求，推进上海学校教育的优质均衡发展；</a:t>
            </a:r>
          </a:p>
          <a:p>
            <a:pPr marL="0" indent="0">
              <a:lnSpc>
                <a:spcPts val="3500"/>
              </a:lnSpc>
              <a:spcBef>
                <a:spcPts val="1200"/>
              </a:spcBef>
              <a:buNone/>
            </a:pPr>
            <a:r>
              <a:rPr lang="en-US" altLang="zh-CN" sz="2000" dirty="0">
                <a:latin typeface="微软雅黑" panose="020B0503020204020204" pitchFamily="34" charset="-122"/>
                <a:ea typeface="微软雅黑" panose="020B0503020204020204" pitchFamily="34" charset="-122"/>
              </a:rPr>
              <a:t>3. </a:t>
            </a:r>
            <a:r>
              <a:rPr lang="zh-CN" altLang="zh-CN" sz="2000" dirty="0">
                <a:latin typeface="微软雅黑" panose="020B0503020204020204" pitchFamily="34" charset="-122"/>
                <a:ea typeface="微软雅黑" panose="020B0503020204020204" pitchFamily="34" charset="-122"/>
              </a:rPr>
              <a:t>重视信息技术在教学实践中有效运用的研究和推广，促进教师转变观念，通过新技术与教学的整合进一步促进教学方式的转变；</a:t>
            </a:r>
          </a:p>
          <a:p>
            <a:pPr marL="0" indent="0">
              <a:lnSpc>
                <a:spcPts val="3500"/>
              </a:lnSpc>
              <a:spcBef>
                <a:spcPts val="1200"/>
              </a:spcBef>
              <a:buNone/>
            </a:pPr>
            <a:r>
              <a:rPr lang="en-US" altLang="zh-CN" sz="2000" dirty="0">
                <a:latin typeface="微软雅黑" panose="020B0503020204020204" pitchFamily="34" charset="-122"/>
                <a:ea typeface="微软雅黑" panose="020B0503020204020204" pitchFamily="34" charset="-122"/>
              </a:rPr>
              <a:t>4. </a:t>
            </a:r>
            <a:r>
              <a:rPr lang="zh-CN" altLang="zh-CN" sz="2000" dirty="0">
                <a:latin typeface="微软雅黑" panose="020B0503020204020204" pitchFamily="34" charset="-122"/>
                <a:ea typeface="微软雅黑" panose="020B0503020204020204" pitchFamily="34" charset="-122"/>
              </a:rPr>
              <a:t>提炼上海学校教研、科研活动的优秀经验，进一步提升基层教研活动的内涵和活力，发挥其对教师专业成长的重要推动作用。</a:t>
            </a:r>
          </a:p>
          <a:p>
            <a:pPr marL="0" indent="0">
              <a:lnSpc>
                <a:spcPts val="3500"/>
              </a:lnSpc>
              <a:buNone/>
            </a:pPr>
            <a:endParaRPr lang="en-US" altLang="zh-CN" sz="2400" dirty="0" smtClean="0">
              <a:latin typeface="微软雅黑" panose="020B0503020204020204" pitchFamily="34" charset="-122"/>
              <a:ea typeface="微软雅黑" panose="020B0503020204020204" pitchFamily="34" charset="-122"/>
            </a:endParaRPr>
          </a:p>
        </p:txBody>
      </p:sp>
      <p:sp>
        <p:nvSpPr>
          <p:cNvPr id="4"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5" name="슬라이드 번호 개체 틀 6"/>
          <p:cNvSpPr>
            <a:spLocks noGrp="1"/>
          </p:cNvSpPr>
          <p:nvPr>
            <p:ph type="sldNum" sz="quarter" idx="4294967295"/>
          </p:nvPr>
        </p:nvSpPr>
        <p:spPr>
          <a:xfrm>
            <a:off x="0" y="188640"/>
            <a:ext cx="467544" cy="365125"/>
          </a:xfrm>
          <a:prstGeom prst="rect">
            <a:avLst/>
          </a:prstGeom>
        </p:spPr>
        <p:txBody>
          <a:bodyPr/>
          <a:lstStyle/>
          <a:p>
            <a:fld id="{B8364164-D7C2-4011-A351-B5EC1CE463BF}" type="slidenum">
              <a:rPr lang="ko-KR" altLang="en-US" sz="1600" smtClean="0">
                <a:solidFill>
                  <a:prstClr val="black"/>
                </a:solidFill>
                <a:latin typeface="Arial" panose="020B0604020202020204" pitchFamily="34" charset="0"/>
                <a:cs typeface="Arial" pitchFamily="34" charset="0"/>
              </a:rPr>
              <a:pPr/>
              <a:t>84</a:t>
            </a:fld>
            <a:endParaRPr lang="ko-KR" altLang="en-US" sz="1600">
              <a:solidFill>
                <a:prstClr val="black"/>
              </a:solidFill>
              <a:latin typeface="Arial" pitchFamily="34" charset="0"/>
              <a:cs typeface="Arial" pitchFamily="34" charset="0"/>
            </a:endParaRPr>
          </a:p>
        </p:txBody>
      </p:sp>
      <p:pic>
        <p:nvPicPr>
          <p:cNvPr id="6" name="내용 개체 틀 19" descr="calculator.png"/>
          <p:cNvPicPr>
            <a:picLocks noChangeAspect="1"/>
          </p:cNvPicPr>
          <p:nvPr/>
        </p:nvPicPr>
        <p:blipFill>
          <a:blip r:embed="rId2"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7" name="평행 사변형 11"/>
          <p:cNvSpPr/>
          <p:nvPr/>
        </p:nvSpPr>
        <p:spPr>
          <a:xfrm>
            <a:off x="-540568" y="0"/>
            <a:ext cx="9684568" cy="672360"/>
          </a:xfrm>
          <a:prstGeom prst="parallelogram">
            <a:avLst>
              <a:gd name="adj" fmla="val 79101"/>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prstClr val="white"/>
              </a:solidFill>
              <a:latin typeface="Arial" panose="020B0604020202020204" pitchFamily="34" charset="0"/>
              <a:cs typeface="Arial" pitchFamily="34" charset="0"/>
            </a:endParaRPr>
          </a:p>
        </p:txBody>
      </p:sp>
      <p:sp>
        <p:nvSpPr>
          <p:cNvPr id="8" name="평행 사변형 12"/>
          <p:cNvSpPr/>
          <p:nvPr/>
        </p:nvSpPr>
        <p:spPr>
          <a:xfrm>
            <a:off x="-835433" y="0"/>
            <a:ext cx="1359768" cy="672360"/>
          </a:xfrm>
          <a:prstGeom prst="parallelogram">
            <a:avLst>
              <a:gd name="adj" fmla="val 791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Arial" panose="020B0604020202020204" pitchFamily="34" charset="0"/>
              <a:cs typeface="Arial" pitchFamily="34" charset="0"/>
            </a:endParaRPr>
          </a:p>
        </p:txBody>
      </p:sp>
      <p:sp>
        <p:nvSpPr>
          <p:cNvPr id="9" name="제목 31"/>
          <p:cNvSpPr txBox="1">
            <a:spLocks/>
          </p:cNvSpPr>
          <p:nvPr/>
        </p:nvSpPr>
        <p:spPr>
          <a:xfrm>
            <a:off x="827584" y="29144"/>
            <a:ext cx="6912768"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endParaRPr lang="ko-KR" altLang="en-US" sz="2000" dirty="0"/>
          </a:p>
        </p:txBody>
      </p:sp>
      <p:sp>
        <p:nvSpPr>
          <p:cNvPr id="10" name="제목 31"/>
          <p:cNvSpPr txBox="1">
            <a:spLocks/>
          </p:cNvSpPr>
          <p:nvPr/>
        </p:nvSpPr>
        <p:spPr>
          <a:xfrm>
            <a:off x="762409" y="29144"/>
            <a:ext cx="7204311"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r>
              <a:rPr lang="zh-CN" altLang="en-US" sz="3200" dirty="0" smtClean="0">
                <a:latin typeface="黑体" panose="02010609060101010101" pitchFamily="49" charset="-122"/>
                <a:ea typeface="黑体" panose="02010609060101010101" pitchFamily="49" charset="-122"/>
              </a:rPr>
              <a:t>启示</a:t>
            </a:r>
            <a:r>
              <a:rPr lang="zh-CN" altLang="en-US" sz="3200" dirty="0">
                <a:latin typeface="黑体" panose="02010609060101010101" pitchFamily="49" charset="-122"/>
                <a:ea typeface="黑体" panose="02010609060101010101" pitchFamily="49" charset="-122"/>
              </a:rPr>
              <a:t>与建议</a:t>
            </a:r>
            <a:endParaRPr lang="ko-KR" altLang="en-US" sz="3200" dirty="0">
              <a:latin typeface="黑体" panose="02010609060101010101" pitchFamily="49" charset="-122"/>
            </a:endParaRPr>
          </a:p>
        </p:txBody>
      </p:sp>
    </p:spTree>
    <p:extLst>
      <p:ext uri="{BB962C8B-B14F-4D97-AF65-F5344CB8AC3E}">
        <p14:creationId xmlns:p14="http://schemas.microsoft.com/office/powerpoint/2010/main" xmlns="" val="333763353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827584" y="0"/>
            <a:ext cx="5400600" cy="620688"/>
          </a:xfrm>
          <a:prstGeom prst="rect">
            <a:avLst/>
          </a:prstGeom>
        </p:spPr>
        <p:txBody>
          <a:bodyPr vert="horz" lIns="91440" tIns="45720" rIns="91440" bIns="45720" rtlCol="0" anchor="ctr">
            <a:normAutofit/>
          </a:bodyPr>
          <a:lstStyle/>
          <a:p>
            <a:pPr algn="ctr">
              <a:spcBef>
                <a:spcPct val="0"/>
              </a:spcBef>
            </a:pPr>
            <a:r>
              <a:rPr lang="en-US" sz="1400" b="1" smtClean="0">
                <a:solidFill>
                  <a:prstClr val="white"/>
                </a:solidFill>
                <a:latin typeface="Arial" pitchFamily="34" charset="0"/>
                <a:cs typeface="Arial" pitchFamily="34" charset="0"/>
              </a:rPr>
              <a:t>Mean mathematics performance, by school location, after accounting for socio-economic status</a:t>
            </a:r>
            <a:endParaRPr lang="en-GB" sz="1400" b="1" dirty="0">
              <a:solidFill>
                <a:prstClr val="white"/>
              </a:solidFill>
              <a:latin typeface="Arial" pitchFamily="34" charset="0"/>
              <a:cs typeface="Arial" pitchFamily="34" charset="0"/>
            </a:endParaRPr>
          </a:p>
        </p:txBody>
      </p:sp>
      <p:sp>
        <p:nvSpPr>
          <p:cNvPr id="6" name="TextBox 2"/>
          <p:cNvSpPr txBox="1"/>
          <p:nvPr/>
        </p:nvSpPr>
        <p:spPr>
          <a:xfrm>
            <a:off x="7956370" y="188640"/>
            <a:ext cx="1008118" cy="3684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050" dirty="0" smtClean="0">
                <a:solidFill>
                  <a:prstClr val="white"/>
                </a:solidFill>
                <a:latin typeface="Arial" panose="020B0604020202020204" pitchFamily="34" charset="0"/>
                <a:cs typeface="Arial" pitchFamily="34" charset="0"/>
              </a:rPr>
              <a:t>Fig II.3.3</a:t>
            </a:r>
            <a:endParaRPr lang="en-GB" sz="1050" dirty="0">
              <a:solidFill>
                <a:prstClr val="white"/>
              </a:solidFill>
              <a:latin typeface="Arial" pitchFamily="34" charset="0"/>
              <a:cs typeface="Arial" pitchFamily="34" charset="0"/>
            </a:endParaRPr>
          </a:p>
        </p:txBody>
      </p:sp>
      <p:pic>
        <p:nvPicPr>
          <p:cNvPr id="8" name="내용 개체 틀 19" descr="calculator.png"/>
          <p:cNvPicPr>
            <a:picLocks noChangeAspect="1"/>
          </p:cNvPicPr>
          <p:nvPr/>
        </p:nvPicPr>
        <p:blipFill>
          <a:blip r:embed="rId3" cstate="print">
            <a:duotone>
              <a:schemeClr val="bg2">
                <a:shade val="45000"/>
                <a:satMod val="135000"/>
              </a:schemeClr>
              <a:prstClr val="white"/>
            </a:duotone>
            <a:lum bright="100000" contrast="100000"/>
          </a:blip>
          <a:stretch>
            <a:fillRect/>
          </a:stretch>
        </p:blipFill>
        <p:spPr>
          <a:xfrm>
            <a:off x="6948264" y="116632"/>
            <a:ext cx="432048" cy="432048"/>
          </a:xfrm>
          <a:prstGeom prst="rect">
            <a:avLst/>
          </a:prstGeom>
        </p:spPr>
      </p:pic>
      <p:sp>
        <p:nvSpPr>
          <p:cNvPr id="13" name="제목 31"/>
          <p:cNvSpPr txBox="1">
            <a:spLocks/>
          </p:cNvSpPr>
          <p:nvPr/>
        </p:nvSpPr>
        <p:spPr>
          <a:xfrm>
            <a:off x="827584" y="29144"/>
            <a:ext cx="6552728" cy="620688"/>
          </a:xfrm>
          <a:prstGeom prst="rect">
            <a:avLst/>
          </a:prstGeom>
        </p:spPr>
        <p:txBody>
          <a:bodyPr vert="horz" lIns="91440" tIns="45720" rIns="91440" bIns="45720" rtlCol="0" anchor="ctr">
            <a:noAutofit/>
          </a:bodyPr>
          <a:lstStyle>
            <a:lvl1pPr algn="l">
              <a:defRPr sz="2800" b="1">
                <a:solidFill>
                  <a:schemeClr val="bg1"/>
                </a:solidFill>
              </a:defRPr>
            </a:lvl1pPr>
          </a:lstStyle>
          <a:p>
            <a:pPr>
              <a:spcBef>
                <a:spcPct val="0"/>
              </a:spcBef>
            </a:pPr>
            <a:endParaRPr lang="ko-KR" altLang="en-US" sz="2000" dirty="0">
              <a:solidFill>
                <a:prstClr val="white"/>
              </a:solidFill>
              <a:latin typeface="Arial" pitchFamily="34" charset="0"/>
              <a:cs typeface="Arial" pitchFamily="34" charset="0"/>
            </a:endParaRPr>
          </a:p>
        </p:txBody>
      </p:sp>
      <p:grpSp>
        <p:nvGrpSpPr>
          <p:cNvPr id="562" name="그룹 28"/>
          <p:cNvGrpSpPr/>
          <p:nvPr/>
        </p:nvGrpSpPr>
        <p:grpSpPr>
          <a:xfrm>
            <a:off x="3481359" y="963587"/>
            <a:ext cx="2232248" cy="2420888"/>
            <a:chOff x="3044976" y="908720"/>
            <a:chExt cx="2232248" cy="2420888"/>
          </a:xfrm>
        </p:grpSpPr>
        <p:sp>
          <p:nvSpPr>
            <p:cNvPr id="563" name="타원 23"/>
            <p:cNvSpPr/>
            <p:nvPr/>
          </p:nvSpPr>
          <p:spPr>
            <a:xfrm>
              <a:off x="3044976" y="908720"/>
              <a:ext cx="2232248" cy="2232248"/>
            </a:xfrm>
            <a:prstGeom prst="ellipse">
              <a:avLst/>
            </a:prstGeom>
            <a:solidFill>
              <a:srgbClr val="9C3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4" name="직사각형 50"/>
            <p:cNvSpPr/>
            <p:nvPr/>
          </p:nvSpPr>
          <p:spPr>
            <a:xfrm>
              <a:off x="3275856" y="1124744"/>
              <a:ext cx="1728192" cy="1015663"/>
            </a:xfrm>
            <a:prstGeom prst="rect">
              <a:avLst/>
            </a:prstGeom>
          </p:spPr>
          <p:txBody>
            <a:bodyPr wrap="square">
              <a:spAutoFit/>
            </a:bodyPr>
            <a:lstStyle/>
            <a:p>
              <a:pPr algn="ctr"/>
              <a:r>
                <a:rPr lang="en-US" altLang="ko-KR" sz="2800" b="1" dirty="0" smtClean="0">
                  <a:solidFill>
                    <a:prstClr val="white"/>
                  </a:solidFill>
                  <a:latin typeface="Arial" pitchFamily="34" charset="0"/>
                  <a:cs typeface="Arial" pitchFamily="34" charset="0"/>
                </a:rPr>
                <a:t>TALIS </a:t>
              </a:r>
            </a:p>
            <a:p>
              <a:pPr algn="ctr"/>
              <a:r>
                <a:rPr lang="en-US" altLang="ko-KR" sz="1600" dirty="0" smtClean="0">
                  <a:solidFill>
                    <a:prstClr val="white"/>
                  </a:solidFill>
                  <a:latin typeface="Arial" pitchFamily="34" charset="0"/>
                  <a:cs typeface="Arial" pitchFamily="34" charset="0"/>
                </a:rPr>
                <a:t>is a partnership between</a:t>
              </a:r>
              <a:endParaRPr lang="en-US" altLang="ko-KR" sz="1600" dirty="0">
                <a:solidFill>
                  <a:prstClr val="white"/>
                </a:solidFill>
                <a:latin typeface="Arial" pitchFamily="34" charset="0"/>
                <a:cs typeface="Arial" pitchFamily="34" charset="0"/>
              </a:endParaRPr>
            </a:p>
          </p:txBody>
        </p:sp>
        <p:pic>
          <p:nvPicPr>
            <p:cNvPr id="565" name="그림 69" descr="Handshake_public_domain.png"/>
            <p:cNvPicPr>
              <a:picLocks noChangeAspect="1"/>
            </p:cNvPicPr>
            <p:nvPr/>
          </p:nvPicPr>
          <p:blipFill>
            <a:blip r:embed="rId4" cstate="print">
              <a:duotone>
                <a:schemeClr val="bg2">
                  <a:shade val="45000"/>
                  <a:satMod val="135000"/>
                </a:schemeClr>
                <a:prstClr val="white"/>
              </a:duotone>
              <a:lum bright="40000"/>
            </a:blip>
            <a:stretch>
              <a:fillRect/>
            </a:stretch>
          </p:blipFill>
          <p:spPr>
            <a:xfrm>
              <a:off x="3347864" y="1628800"/>
              <a:ext cx="1700808" cy="1700808"/>
            </a:xfrm>
            <a:prstGeom prst="rect">
              <a:avLst/>
            </a:prstGeom>
          </p:spPr>
        </p:pic>
      </p:grpSp>
      <p:grpSp>
        <p:nvGrpSpPr>
          <p:cNvPr id="566" name="그룹 33"/>
          <p:cNvGrpSpPr/>
          <p:nvPr/>
        </p:nvGrpSpPr>
        <p:grpSpPr>
          <a:xfrm>
            <a:off x="6465499" y="1515412"/>
            <a:ext cx="1800200" cy="1623085"/>
            <a:chOff x="6372200" y="2204864"/>
            <a:chExt cx="1800200" cy="1623085"/>
          </a:xfrm>
        </p:grpSpPr>
        <p:sp>
          <p:nvSpPr>
            <p:cNvPr id="567" name="직사각형 58"/>
            <p:cNvSpPr/>
            <p:nvPr/>
          </p:nvSpPr>
          <p:spPr>
            <a:xfrm>
              <a:off x="6372200" y="2996952"/>
              <a:ext cx="1800200" cy="830997"/>
            </a:xfrm>
            <a:prstGeom prst="rect">
              <a:avLst/>
            </a:prstGeom>
          </p:spPr>
          <p:txBody>
            <a:bodyPr wrap="square">
              <a:spAutoFit/>
            </a:bodyPr>
            <a:lstStyle/>
            <a:p>
              <a:pPr algn="ctr"/>
              <a:r>
                <a:rPr lang="en-US" altLang="ko-KR" sz="1600" dirty="0" smtClean="0">
                  <a:solidFill>
                    <a:prstClr val="white"/>
                  </a:solidFill>
                  <a:latin typeface="Arial" pitchFamily="34" charset="0"/>
                  <a:cs typeface="Arial" pitchFamily="34" charset="0"/>
                </a:rPr>
                <a:t>an international research consortium</a:t>
              </a:r>
              <a:endParaRPr lang="ko-KR" altLang="en-US" sz="1600" dirty="0">
                <a:solidFill>
                  <a:srgbClr val="051731"/>
                </a:solidFill>
                <a:latin typeface="Arial" pitchFamily="34" charset="0"/>
                <a:cs typeface="Arial" pitchFamily="34" charset="0"/>
              </a:endParaRPr>
            </a:p>
          </p:txBody>
        </p:sp>
        <p:grpSp>
          <p:nvGrpSpPr>
            <p:cNvPr id="568" name="그룹 22"/>
            <p:cNvGrpSpPr/>
            <p:nvPr/>
          </p:nvGrpSpPr>
          <p:grpSpPr>
            <a:xfrm>
              <a:off x="6660232" y="2204864"/>
              <a:ext cx="1080121" cy="792088"/>
              <a:chOff x="7812360" y="1412776"/>
              <a:chExt cx="1080120" cy="792088"/>
            </a:xfrm>
          </p:grpSpPr>
          <p:pic>
            <p:nvPicPr>
              <p:cNvPr id="569" name="그림 66" descr="globe_public_domain.png"/>
              <p:cNvPicPr>
                <a:picLocks noChangeAspect="1"/>
              </p:cNvPicPr>
              <p:nvPr/>
            </p:nvPicPr>
            <p:blipFill>
              <a:blip r:embed="rId5" cstate="print">
                <a:duotone>
                  <a:schemeClr val="bg2">
                    <a:shade val="45000"/>
                    <a:satMod val="135000"/>
                  </a:schemeClr>
                  <a:prstClr val="white"/>
                </a:duotone>
                <a:lum bright="40000"/>
              </a:blip>
              <a:stretch>
                <a:fillRect/>
              </a:stretch>
            </p:blipFill>
            <p:spPr>
              <a:xfrm>
                <a:off x="7812360" y="1484784"/>
                <a:ext cx="720080" cy="720080"/>
              </a:xfrm>
              <a:prstGeom prst="rect">
                <a:avLst/>
              </a:prstGeom>
            </p:spPr>
          </p:pic>
          <p:pic>
            <p:nvPicPr>
              <p:cNvPr id="570" name="그림 68" descr="Magnifying Glass designed by Kirill Tomilov from the Noun Project.png"/>
              <p:cNvPicPr>
                <a:picLocks noChangeAspect="1"/>
              </p:cNvPicPr>
              <p:nvPr/>
            </p:nvPicPr>
            <p:blipFill>
              <a:blip r:embed="rId6" cstate="print">
                <a:duotone>
                  <a:schemeClr val="bg2">
                    <a:shade val="45000"/>
                    <a:satMod val="135000"/>
                  </a:schemeClr>
                  <a:prstClr val="white"/>
                </a:duotone>
                <a:lum bright="40000"/>
              </a:blip>
              <a:stretch>
                <a:fillRect/>
              </a:stretch>
            </p:blipFill>
            <p:spPr>
              <a:xfrm flipH="1">
                <a:off x="8172400" y="1412776"/>
                <a:ext cx="720080" cy="720080"/>
              </a:xfrm>
              <a:prstGeom prst="rect">
                <a:avLst/>
              </a:prstGeom>
            </p:spPr>
          </p:pic>
        </p:grpSp>
      </p:grpSp>
      <p:grpSp>
        <p:nvGrpSpPr>
          <p:cNvPr id="571" name="그룹 29"/>
          <p:cNvGrpSpPr/>
          <p:nvPr/>
        </p:nvGrpSpPr>
        <p:grpSpPr>
          <a:xfrm>
            <a:off x="1208915" y="1659428"/>
            <a:ext cx="1244710" cy="1202650"/>
            <a:chOff x="395536" y="2636912"/>
            <a:chExt cx="1244710" cy="1202650"/>
          </a:xfrm>
          <a:solidFill>
            <a:schemeClr val="accent3">
              <a:lumMod val="75000"/>
            </a:schemeClr>
          </a:solidFill>
        </p:grpSpPr>
        <p:pic>
          <p:nvPicPr>
            <p:cNvPr id="572" name="Picture 7" descr="OECD_TEXT_20cm.png"/>
            <p:cNvPicPr>
              <a:picLocks noChangeAspect="1"/>
            </p:cNvPicPr>
            <p:nvPr/>
          </p:nvPicPr>
          <p:blipFill>
            <a:blip r:embed="rId7" cstate="print"/>
            <a:srcRect r="61541" b="20704"/>
            <a:stretch>
              <a:fillRect/>
            </a:stretch>
          </p:blipFill>
          <p:spPr>
            <a:xfrm>
              <a:off x="395536" y="2636912"/>
              <a:ext cx="1244710" cy="792088"/>
            </a:xfrm>
            <a:prstGeom prst="rect">
              <a:avLst/>
            </a:prstGeom>
            <a:grpFill/>
          </p:spPr>
        </p:pic>
        <p:sp>
          <p:nvSpPr>
            <p:cNvPr id="573" name="직사각형 24"/>
            <p:cNvSpPr/>
            <p:nvPr/>
          </p:nvSpPr>
          <p:spPr>
            <a:xfrm>
              <a:off x="539552" y="3501008"/>
              <a:ext cx="776175" cy="338554"/>
            </a:xfrm>
            <a:prstGeom prst="rect">
              <a:avLst/>
            </a:prstGeom>
            <a:grpFill/>
          </p:spPr>
          <p:txBody>
            <a:bodyPr wrap="none">
              <a:spAutoFit/>
            </a:bodyPr>
            <a:lstStyle/>
            <a:p>
              <a:r>
                <a:rPr lang="en-US" altLang="ko-KR" sz="1600" dirty="0" smtClean="0">
                  <a:solidFill>
                    <a:prstClr val="white"/>
                  </a:solidFill>
                  <a:latin typeface="Arial" pitchFamily="34" charset="0"/>
                  <a:cs typeface="Arial" pitchFamily="34" charset="0"/>
                </a:rPr>
                <a:t>OECD</a:t>
              </a:r>
              <a:endParaRPr lang="ko-KR" altLang="en-US" dirty="0">
                <a:solidFill>
                  <a:prstClr val="black"/>
                </a:solidFill>
              </a:endParaRPr>
            </a:p>
          </p:txBody>
        </p:sp>
      </p:grpSp>
      <p:grpSp>
        <p:nvGrpSpPr>
          <p:cNvPr id="574" name="그룹 30"/>
          <p:cNvGrpSpPr/>
          <p:nvPr/>
        </p:nvGrpSpPr>
        <p:grpSpPr>
          <a:xfrm>
            <a:off x="1303681" y="3387073"/>
            <a:ext cx="1728192" cy="1767101"/>
            <a:chOff x="323528" y="3212976"/>
            <a:chExt cx="1728192" cy="1767101"/>
          </a:xfrm>
          <a:solidFill>
            <a:schemeClr val="tx2">
              <a:lumMod val="75000"/>
            </a:schemeClr>
          </a:solidFill>
        </p:grpSpPr>
        <p:pic>
          <p:nvPicPr>
            <p:cNvPr id="575" name="그림 67" descr="Institution designed by Thibault Geffroy from the Noun Project.png"/>
            <p:cNvPicPr>
              <a:picLocks noChangeAspect="1"/>
            </p:cNvPicPr>
            <p:nvPr/>
          </p:nvPicPr>
          <p:blipFill>
            <a:blip r:embed="rId8" cstate="print">
              <a:duotone>
                <a:schemeClr val="bg2">
                  <a:shade val="45000"/>
                  <a:satMod val="135000"/>
                </a:schemeClr>
                <a:prstClr val="white"/>
              </a:duotone>
              <a:lum bright="40000"/>
            </a:blip>
            <a:stretch>
              <a:fillRect/>
            </a:stretch>
          </p:blipFill>
          <p:spPr>
            <a:xfrm>
              <a:off x="755576" y="3212976"/>
              <a:ext cx="914704" cy="914704"/>
            </a:xfrm>
            <a:prstGeom prst="rect">
              <a:avLst/>
            </a:prstGeom>
            <a:grpFill/>
          </p:spPr>
        </p:pic>
        <p:sp>
          <p:nvSpPr>
            <p:cNvPr id="576" name="직사각형 25"/>
            <p:cNvSpPr/>
            <p:nvPr/>
          </p:nvSpPr>
          <p:spPr>
            <a:xfrm>
              <a:off x="323528" y="4149080"/>
              <a:ext cx="1728192" cy="830997"/>
            </a:xfrm>
            <a:prstGeom prst="rect">
              <a:avLst/>
            </a:prstGeom>
            <a:grpFill/>
          </p:spPr>
          <p:txBody>
            <a:bodyPr wrap="square">
              <a:spAutoFit/>
            </a:bodyPr>
            <a:lstStyle/>
            <a:p>
              <a:pPr algn="ctr"/>
              <a:r>
                <a:rPr lang="en-US" altLang="ko-KR" sz="1600" dirty="0" smtClean="0">
                  <a:solidFill>
                    <a:prstClr val="white"/>
                  </a:solidFill>
                  <a:latin typeface="Arial" pitchFamily="34" charset="0"/>
                  <a:cs typeface="Arial" pitchFamily="34" charset="0"/>
                </a:rPr>
                <a:t>Governments</a:t>
              </a:r>
            </a:p>
            <a:p>
              <a:pPr algn="ctr"/>
              <a:r>
                <a:rPr lang="en-US" altLang="ko-KR" sz="1600" dirty="0" smtClean="0">
                  <a:solidFill>
                    <a:prstClr val="white"/>
                  </a:solidFill>
                  <a:latin typeface="Arial" pitchFamily="34" charset="0"/>
                  <a:cs typeface="Arial" pitchFamily="34" charset="0"/>
                </a:rPr>
                <a:t> in 3</a:t>
              </a:r>
              <a:r>
                <a:rPr lang="en-US" altLang="zh-CN" sz="1600" dirty="0" smtClean="0">
                  <a:solidFill>
                    <a:prstClr val="white"/>
                  </a:solidFill>
                  <a:latin typeface="Arial" pitchFamily="34" charset="0"/>
                  <a:cs typeface="Arial" pitchFamily="34" charset="0"/>
                </a:rPr>
                <a:t>8</a:t>
              </a:r>
              <a:r>
                <a:rPr lang="en-US" altLang="ko-KR" sz="1600" dirty="0" smtClean="0">
                  <a:solidFill>
                    <a:prstClr val="white"/>
                  </a:solidFill>
                  <a:latin typeface="Arial" pitchFamily="34" charset="0"/>
                  <a:cs typeface="Arial" pitchFamily="34" charset="0"/>
                </a:rPr>
                <a:t> countries and regions</a:t>
              </a:r>
              <a:endParaRPr lang="ko-KR" altLang="en-US" dirty="0">
                <a:solidFill>
                  <a:prstClr val="black"/>
                </a:solidFill>
              </a:endParaRPr>
            </a:p>
          </p:txBody>
        </p:sp>
      </p:grpSp>
      <p:grpSp>
        <p:nvGrpSpPr>
          <p:cNvPr id="580" name="그룹 32"/>
          <p:cNvGrpSpPr/>
          <p:nvPr/>
        </p:nvGrpSpPr>
        <p:grpSpPr>
          <a:xfrm>
            <a:off x="5673411" y="3315612"/>
            <a:ext cx="1713995" cy="1274658"/>
            <a:chOff x="4211960" y="4797152"/>
            <a:chExt cx="1713995" cy="1274658"/>
          </a:xfrm>
        </p:grpSpPr>
        <p:pic>
          <p:nvPicPr>
            <p:cNvPr id="581" name="그림 63" descr="teacher_public_domain.png"/>
            <p:cNvPicPr>
              <a:picLocks noChangeAspect="1"/>
            </p:cNvPicPr>
            <p:nvPr/>
          </p:nvPicPr>
          <p:blipFill>
            <a:blip r:embed="rId9" cstate="print">
              <a:duotone>
                <a:schemeClr val="bg2">
                  <a:shade val="45000"/>
                  <a:satMod val="135000"/>
                </a:schemeClr>
                <a:prstClr val="white"/>
              </a:duotone>
              <a:lum bright="40000"/>
            </a:blip>
            <a:stretch>
              <a:fillRect/>
            </a:stretch>
          </p:blipFill>
          <p:spPr>
            <a:xfrm>
              <a:off x="4572000" y="4797152"/>
              <a:ext cx="936104" cy="936104"/>
            </a:xfrm>
            <a:prstGeom prst="rect">
              <a:avLst/>
            </a:prstGeom>
          </p:spPr>
        </p:pic>
        <p:sp>
          <p:nvSpPr>
            <p:cNvPr id="582" name="직사각형 27"/>
            <p:cNvSpPr/>
            <p:nvPr/>
          </p:nvSpPr>
          <p:spPr>
            <a:xfrm>
              <a:off x="4211960" y="5733256"/>
              <a:ext cx="1713995" cy="338554"/>
            </a:xfrm>
            <a:prstGeom prst="rect">
              <a:avLst/>
            </a:prstGeom>
          </p:spPr>
          <p:txBody>
            <a:bodyPr wrap="none">
              <a:spAutoFit/>
            </a:bodyPr>
            <a:lstStyle/>
            <a:p>
              <a:r>
                <a:rPr lang="en-US" altLang="ko-KR" sz="1600" dirty="0" smtClean="0">
                  <a:solidFill>
                    <a:prstClr val="white"/>
                  </a:solidFill>
                  <a:latin typeface="Arial" pitchFamily="34" charset="0"/>
                  <a:cs typeface="Arial" pitchFamily="34" charset="0"/>
                </a:rPr>
                <a:t>Teachers’ unions</a:t>
              </a:r>
              <a:endParaRPr lang="ko-KR" altLang="en-US" dirty="0">
                <a:solidFill>
                  <a:prstClr val="black"/>
                </a:solidFill>
              </a:endParaRPr>
            </a:p>
          </p:txBody>
        </p:sp>
      </p:grpSp>
      <p:grpSp>
        <p:nvGrpSpPr>
          <p:cNvPr id="583" name="그룹 33"/>
          <p:cNvGrpSpPr/>
          <p:nvPr/>
        </p:nvGrpSpPr>
        <p:grpSpPr>
          <a:xfrm>
            <a:off x="6617899" y="1667812"/>
            <a:ext cx="1800200" cy="1623085"/>
            <a:chOff x="6372200" y="2204864"/>
            <a:chExt cx="1800200" cy="1623085"/>
          </a:xfrm>
          <a:solidFill>
            <a:schemeClr val="accent4"/>
          </a:solidFill>
        </p:grpSpPr>
        <p:sp>
          <p:nvSpPr>
            <p:cNvPr id="584" name="직사각형 58"/>
            <p:cNvSpPr/>
            <p:nvPr/>
          </p:nvSpPr>
          <p:spPr>
            <a:xfrm>
              <a:off x="6372200" y="2996952"/>
              <a:ext cx="1800200" cy="830997"/>
            </a:xfrm>
            <a:prstGeom prst="rect">
              <a:avLst/>
            </a:prstGeom>
            <a:grpFill/>
          </p:spPr>
          <p:txBody>
            <a:bodyPr wrap="square">
              <a:spAutoFit/>
            </a:bodyPr>
            <a:lstStyle/>
            <a:p>
              <a:pPr algn="ctr"/>
              <a:r>
                <a:rPr lang="en-US" altLang="ko-KR" sz="1600" dirty="0" smtClean="0">
                  <a:solidFill>
                    <a:prstClr val="white"/>
                  </a:solidFill>
                  <a:latin typeface="Arial" pitchFamily="34" charset="0"/>
                  <a:cs typeface="Arial" pitchFamily="34" charset="0"/>
                </a:rPr>
                <a:t>an international research consortium</a:t>
              </a:r>
              <a:endParaRPr lang="ko-KR" altLang="en-US" sz="1600" dirty="0">
                <a:solidFill>
                  <a:srgbClr val="051731"/>
                </a:solidFill>
                <a:latin typeface="Arial" pitchFamily="34" charset="0"/>
                <a:cs typeface="Arial" pitchFamily="34" charset="0"/>
              </a:endParaRPr>
            </a:p>
          </p:txBody>
        </p:sp>
        <p:grpSp>
          <p:nvGrpSpPr>
            <p:cNvPr id="585" name="그룹 22"/>
            <p:cNvGrpSpPr/>
            <p:nvPr/>
          </p:nvGrpSpPr>
          <p:grpSpPr>
            <a:xfrm>
              <a:off x="6660232" y="2204864"/>
              <a:ext cx="1080121" cy="792088"/>
              <a:chOff x="7812360" y="1412776"/>
              <a:chExt cx="1080120" cy="792088"/>
            </a:xfrm>
            <a:grpFill/>
          </p:grpSpPr>
          <p:pic>
            <p:nvPicPr>
              <p:cNvPr id="586" name="그림 66" descr="globe_public_domain.png"/>
              <p:cNvPicPr>
                <a:picLocks noChangeAspect="1"/>
              </p:cNvPicPr>
              <p:nvPr/>
            </p:nvPicPr>
            <p:blipFill>
              <a:blip r:embed="rId5" cstate="print">
                <a:duotone>
                  <a:schemeClr val="bg2">
                    <a:shade val="45000"/>
                    <a:satMod val="135000"/>
                  </a:schemeClr>
                  <a:prstClr val="white"/>
                </a:duotone>
                <a:lum bright="40000"/>
              </a:blip>
              <a:stretch>
                <a:fillRect/>
              </a:stretch>
            </p:blipFill>
            <p:spPr>
              <a:xfrm>
                <a:off x="7812360" y="1484784"/>
                <a:ext cx="720080" cy="720080"/>
              </a:xfrm>
              <a:prstGeom prst="rect">
                <a:avLst/>
              </a:prstGeom>
              <a:grpFill/>
            </p:spPr>
          </p:pic>
          <p:pic>
            <p:nvPicPr>
              <p:cNvPr id="587" name="그림 68" descr="Magnifying Glass designed by Kirill Tomilov from the Noun Project.png"/>
              <p:cNvPicPr>
                <a:picLocks noChangeAspect="1"/>
              </p:cNvPicPr>
              <p:nvPr/>
            </p:nvPicPr>
            <p:blipFill>
              <a:blip r:embed="rId6" cstate="print">
                <a:duotone>
                  <a:schemeClr val="bg2">
                    <a:shade val="45000"/>
                    <a:satMod val="135000"/>
                  </a:schemeClr>
                  <a:prstClr val="white"/>
                </a:duotone>
                <a:lum bright="40000"/>
              </a:blip>
              <a:stretch>
                <a:fillRect/>
              </a:stretch>
            </p:blipFill>
            <p:spPr>
              <a:xfrm flipH="1">
                <a:off x="8172400" y="1412776"/>
                <a:ext cx="720080" cy="720080"/>
              </a:xfrm>
              <a:prstGeom prst="rect">
                <a:avLst/>
              </a:prstGeom>
              <a:grpFill/>
            </p:spPr>
          </p:pic>
        </p:grpSp>
      </p:grpSp>
      <p:grpSp>
        <p:nvGrpSpPr>
          <p:cNvPr id="588" name="그룹 32"/>
          <p:cNvGrpSpPr/>
          <p:nvPr/>
        </p:nvGrpSpPr>
        <p:grpSpPr>
          <a:xfrm>
            <a:off x="5825811" y="3558989"/>
            <a:ext cx="1800201" cy="1489888"/>
            <a:chOff x="4211960" y="4797152"/>
            <a:chExt cx="1713995" cy="1274658"/>
          </a:xfrm>
          <a:solidFill>
            <a:schemeClr val="accent4"/>
          </a:solidFill>
        </p:grpSpPr>
        <p:pic>
          <p:nvPicPr>
            <p:cNvPr id="589" name="그림 63" descr="teacher_public_domain.png"/>
            <p:cNvPicPr>
              <a:picLocks noChangeAspect="1"/>
            </p:cNvPicPr>
            <p:nvPr/>
          </p:nvPicPr>
          <p:blipFill>
            <a:blip r:embed="rId9" cstate="print">
              <a:duotone>
                <a:schemeClr val="bg2">
                  <a:shade val="45000"/>
                  <a:satMod val="135000"/>
                </a:schemeClr>
                <a:prstClr val="white"/>
              </a:duotone>
              <a:lum bright="40000"/>
            </a:blip>
            <a:stretch>
              <a:fillRect/>
            </a:stretch>
          </p:blipFill>
          <p:spPr>
            <a:xfrm>
              <a:off x="4572000" y="4797152"/>
              <a:ext cx="936104" cy="936104"/>
            </a:xfrm>
            <a:prstGeom prst="rect">
              <a:avLst/>
            </a:prstGeom>
            <a:grpFill/>
          </p:spPr>
        </p:pic>
        <p:sp>
          <p:nvSpPr>
            <p:cNvPr id="590" name="직사각형 27"/>
            <p:cNvSpPr/>
            <p:nvPr/>
          </p:nvSpPr>
          <p:spPr>
            <a:xfrm>
              <a:off x="4211960" y="5733256"/>
              <a:ext cx="1713995" cy="338554"/>
            </a:xfrm>
            <a:prstGeom prst="rect">
              <a:avLst/>
            </a:prstGeom>
            <a:grpFill/>
          </p:spPr>
          <p:txBody>
            <a:bodyPr wrap="none">
              <a:spAutoFit/>
            </a:bodyPr>
            <a:lstStyle/>
            <a:p>
              <a:r>
                <a:rPr lang="en-US" altLang="ko-KR" sz="1600" dirty="0" smtClean="0">
                  <a:solidFill>
                    <a:prstClr val="white"/>
                  </a:solidFill>
                  <a:latin typeface="Arial" pitchFamily="34" charset="0"/>
                  <a:cs typeface="Arial" pitchFamily="34" charset="0"/>
                </a:rPr>
                <a:t>Teachers’ unions</a:t>
              </a:r>
              <a:endParaRPr lang="ko-KR" altLang="en-US" dirty="0">
                <a:solidFill>
                  <a:prstClr val="black"/>
                </a:solidFill>
              </a:endParaRPr>
            </a:p>
          </p:txBody>
        </p:sp>
      </p:grpSp>
      <p:pic>
        <p:nvPicPr>
          <p:cNvPr id="591" name="Picture 2" descr="C:\Users\Xuxu\Desktop\教育教学调查项目logo.jpg"/>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3359766" y="5308435"/>
            <a:ext cx="2418052" cy="1373436"/>
          </a:xfrm>
          <a:prstGeom prst="rect">
            <a:avLst/>
          </a:prstGeom>
          <a:ln>
            <a:noFill/>
          </a:ln>
          <a:effectLst>
            <a:glow>
              <a:schemeClr val="accent1"/>
            </a:glow>
            <a:softEdge rad="228600"/>
          </a:effectLst>
          <a:extLst>
            <a:ext uri="{909E8E84-426E-40DD-AFC4-6F175D3DCCD1}">
              <a14:hiddenFill xmlns:a14="http://schemas.microsoft.com/office/drawing/2010/main" xmlns="">
                <a:solidFill>
                  <a:srgbClr val="FFFFFF"/>
                </a:solidFill>
              </a14:hiddenFill>
            </a:ext>
          </a:extLst>
        </p:spPr>
      </p:pic>
      <p:sp>
        <p:nvSpPr>
          <p:cNvPr id="2" name="文本框 1"/>
          <p:cNvSpPr txBox="1"/>
          <p:nvPr/>
        </p:nvSpPr>
        <p:spPr>
          <a:xfrm>
            <a:off x="3297147" y="3300232"/>
            <a:ext cx="2931037" cy="707886"/>
          </a:xfrm>
          <a:prstGeom prst="rect">
            <a:avLst/>
          </a:prstGeom>
          <a:noFill/>
        </p:spPr>
        <p:txBody>
          <a:bodyPr wrap="square" rtlCol="0">
            <a:spAutoFit/>
          </a:bodyPr>
          <a:lstStyle/>
          <a:p>
            <a:r>
              <a:rPr lang="zh-CN" altLang="en-US" sz="4000" b="1" dirty="0" smtClean="0">
                <a:latin typeface="黑体" panose="02010609060101010101" pitchFamily="49" charset="-122"/>
                <a:ea typeface="黑体" panose="02010609060101010101" pitchFamily="49" charset="-122"/>
              </a:rPr>
              <a:t>谢谢大家！</a:t>
            </a:r>
            <a:endParaRPr lang="zh-CN" altLang="en-US" sz="4000" b="1" dirty="0">
              <a:latin typeface="黑体" panose="02010609060101010101" pitchFamily="49" charset="-122"/>
              <a:ea typeface="黑体" panose="02010609060101010101" pitchFamily="49" charset="-122"/>
            </a:endParaRPr>
          </a:p>
        </p:txBody>
      </p:sp>
      <p:pic>
        <p:nvPicPr>
          <p:cNvPr id="35" name="图片 34"/>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4134652" y="4395605"/>
            <a:ext cx="883366" cy="883366"/>
          </a:xfrm>
          <a:prstGeom prst="rect">
            <a:avLst/>
          </a:prstGeom>
        </p:spPr>
      </p:pic>
    </p:spTree>
    <p:extLst>
      <p:ext uri="{BB962C8B-B14F-4D97-AF65-F5344CB8AC3E}">
        <p14:creationId xmlns:p14="http://schemas.microsoft.com/office/powerpoint/2010/main" xmlns="" val="248167179"/>
      </p:ext>
    </p:extLst>
  </p:cSld>
  <p:clrMapOvr>
    <a:masterClrMapping/>
  </p:clrMapOvr>
  <mc:AlternateContent xmlns:mc="http://schemas.openxmlformats.org/markup-compatibility/2006">
    <mc:Choice xmlns:p14="http://schemas.microsoft.com/office/powerpoint/2010/main" xmlns="" Requires="p14">
      <p:transition spd="slow" p14:dur="1400">
        <p14:ripple/>
      </p:transition>
    </mc:Choice>
    <mc:Fallback>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852936"/>
            <a:ext cx="8229600" cy="1143000"/>
          </a:xfrm>
        </p:spPr>
        <p:txBody>
          <a:bodyPr>
            <a:normAutofit fontScale="90000"/>
          </a:bodyPr>
          <a:lstStyle/>
          <a:p>
            <a:r>
              <a:rPr lang="en-US" altLang="zh-CN" b="1" dirty="0" smtClean="0">
                <a:hlinkClick r:id="rId2"/>
              </a:rPr>
              <a:t>shiyuzhuu@163.com</a:t>
            </a:r>
            <a:r>
              <a:rPr lang="en-US" altLang="zh-CN" b="1" dirty="0" smtClean="0"/>
              <a:t/>
            </a:r>
            <a:br>
              <a:rPr lang="en-US" altLang="zh-CN" b="1" dirty="0" smtClean="0"/>
            </a:br>
            <a:endParaRPr lang="zh-CN" altLang="en-US" b="1" dirty="0"/>
          </a:p>
        </p:txBody>
      </p:sp>
    </p:spTree>
    <p:extLst>
      <p:ext uri="{BB962C8B-B14F-4D97-AF65-F5344CB8AC3E}">
        <p14:creationId xmlns:p14="http://schemas.microsoft.com/office/powerpoint/2010/main" xmlns="" val="8650393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90265"/>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zh-CN" altLang="en-US" sz="4000" b="1" dirty="0" smtClean="0">
                <a:solidFill>
                  <a:srgbClr val="0070C0"/>
                </a:solidFill>
                <a:latin typeface="方正大标宋简体" pitchFamily="2" charset="-122"/>
                <a:ea typeface="方正大标宋简体" pitchFamily="2" charset="-122"/>
                <a:cs typeface="+mn-cs"/>
              </a:rPr>
              <a:t>今天，电视是这样的</a:t>
            </a:r>
            <a:endParaRPr lang="en-US" altLang="zh-CN" sz="4000" b="1" dirty="0" smtClean="0">
              <a:solidFill>
                <a:srgbClr val="0070C0"/>
              </a:solidFill>
              <a:latin typeface="方正大标宋简体" pitchFamily="2" charset="-122"/>
              <a:ea typeface="方正大标宋简体" pitchFamily="2" charset="-122"/>
              <a:cs typeface="+mn-cs"/>
            </a:endParaRPr>
          </a:p>
        </p:txBody>
      </p:sp>
      <p:sp>
        <p:nvSpPr>
          <p:cNvPr id="4" name="AutoShape 2" descr="http://img4.imgtn.bdimg.com/it/u=153654084,3640560124&amp;fm=23&amp;gp=0.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220" name="Picture 4" descr="http://www.people.com.cn/mediafile/pic/20140102/54/17834615099586069906.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90055" y="836712"/>
            <a:ext cx="8255169" cy="579512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1867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6.1|7|0.1|2.8|4.3|10.8|38.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1372</TotalTime>
  <Words>5433</Words>
  <Application>Microsoft Office PowerPoint</Application>
  <PresentationFormat>全屏显示(4:3)</PresentationFormat>
  <Paragraphs>833</Paragraphs>
  <Slides>86</Slides>
  <Notes>8</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86</vt:i4>
      </vt:variant>
    </vt:vector>
  </HeadingPairs>
  <TitlesOfParts>
    <vt:vector size="88" baseType="lpstr">
      <vt:lpstr>Office 主题</vt:lpstr>
      <vt:lpstr>Microsoft Office Excel 97-2003 工作表</vt:lpstr>
      <vt:lpstr>从PISA到TALIS ——国际视野下的上海教育 </vt:lpstr>
      <vt:lpstr>第一部分：导语</vt:lpstr>
      <vt:lpstr>幻灯片 3</vt:lpstr>
      <vt:lpstr>幻灯片 4</vt:lpstr>
      <vt:lpstr>幻灯片 5</vt:lpstr>
      <vt:lpstr>幻灯片 6</vt:lpstr>
      <vt:lpstr>幻灯片 7</vt:lpstr>
      <vt:lpstr>幻灯片 8</vt:lpstr>
      <vt:lpstr>幻灯片 9</vt:lpstr>
      <vt:lpstr>幻灯片 10</vt:lpstr>
      <vt:lpstr>对能力的要求是怎样变化的？</vt:lpstr>
      <vt:lpstr>幻灯片 12</vt:lpstr>
      <vt:lpstr>幻灯片 13</vt:lpstr>
      <vt:lpstr>第二部分：“披萨”的滋味真不错</vt:lpstr>
      <vt:lpstr>幻灯片 15</vt:lpstr>
      <vt:lpstr>PISA——评估全世界学生的学业成就</vt:lpstr>
      <vt:lpstr>一、什么是PISA</vt:lpstr>
      <vt:lpstr>幻灯片 18</vt:lpstr>
      <vt:lpstr>幻灯片 19</vt:lpstr>
      <vt:lpstr>幻灯片 20</vt:lpstr>
      <vt:lpstr>幻灯片 21</vt:lpstr>
      <vt:lpstr>幻灯片 22</vt:lpstr>
      <vt:lpstr>三、PISA带来了什么？</vt:lpstr>
      <vt:lpstr>上海PISA 2009样本代表性</vt:lpstr>
      <vt:lpstr>PISA 2012上海学生总体表现 （纸笔测试）</vt:lpstr>
      <vt:lpstr>上海在三个领域均达到5、6级水平的学生比例最高 （纸笔测试）</vt:lpstr>
      <vt:lpstr>PISA 2009纪律风气和师生关系指数</vt:lpstr>
      <vt:lpstr>教育结果公平 </vt:lpstr>
      <vt:lpstr>“我们自信地看到，几十年坚持不懈搞基础教育均衡发展，因此我们的学校都比较好，托高底部、水涨船高有了效果。”                                            ——张民选 </vt:lpstr>
      <vt:lpstr>幻灯片 30</vt:lpstr>
      <vt:lpstr>OECD拍摄了以上海作为学生表现优异和教育改革成功的个案的纪录片</vt:lpstr>
      <vt:lpstr>幻灯片 32</vt:lpstr>
      <vt:lpstr> “PISA让上海自信，更让上海自省。我们也看到不少值得关注的弱点、盲点和问题。”                                                                                   ——张民选 </vt:lpstr>
      <vt:lpstr>每周校外学习时间（小时/周）(2012)</vt:lpstr>
      <vt:lpstr>课堂的挑战性和延展性需要加强(2009)</vt:lpstr>
      <vt:lpstr>幻灯片 36</vt:lpstr>
      <vt:lpstr>上海学生问题解决测试表现（计算机测试）（2012）</vt:lpstr>
      <vt:lpstr>上海学生数学测试表现（计算机测试） （2012）</vt:lpstr>
      <vt:lpstr>幻灯片 39</vt:lpstr>
      <vt:lpstr>幻灯片 40</vt:lpstr>
      <vt:lpstr>第三部分：后“PISA”时代，我们做什么？</vt:lpstr>
      <vt:lpstr>幻灯片 42</vt:lpstr>
      <vt:lpstr>幻灯片 43</vt:lpstr>
      <vt:lpstr>幻灯片 44</vt:lpstr>
      <vt:lpstr>幻灯片 45</vt:lpstr>
      <vt:lpstr>幻灯片 46</vt:lpstr>
      <vt:lpstr>幻灯片 47</vt:lpstr>
      <vt:lpstr>幻灯片 48</vt:lpstr>
      <vt:lpstr>第四部分：上海TALIS——教师和校长的声音</vt:lpstr>
      <vt:lpstr>幻灯片 50</vt:lpstr>
      <vt:lpstr>1：调查概况</vt:lpstr>
      <vt:lpstr>幻灯片 52</vt:lpstr>
      <vt:lpstr>幻灯片 53</vt:lpstr>
      <vt:lpstr>幻灯片 54</vt:lpstr>
      <vt:lpstr>幻灯片 55</vt:lpstr>
      <vt:lpstr>幻灯片 56</vt:lpstr>
      <vt:lpstr>2：主要结果</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shiyuzhuu@163.com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从PISA到TALIS  21世纪的学校变革</dc:title>
  <dc:creator>Zxh</dc:creator>
  <cp:lastModifiedBy>Administrator</cp:lastModifiedBy>
  <cp:revision>70</cp:revision>
  <dcterms:created xsi:type="dcterms:W3CDTF">2014-10-13T11:43:26Z</dcterms:created>
  <dcterms:modified xsi:type="dcterms:W3CDTF">2016-07-19T13:06:34Z</dcterms:modified>
</cp:coreProperties>
</file>